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9" r:id="rId3"/>
    <p:sldId id="261" r:id="rId4"/>
    <p:sldId id="257" r:id="rId5"/>
    <p:sldId id="954" r:id="rId6"/>
    <p:sldId id="946" r:id="rId7"/>
    <p:sldId id="270" r:id="rId8"/>
    <p:sldId id="269" r:id="rId9"/>
    <p:sldId id="483" r:id="rId10"/>
    <p:sldId id="271" r:id="rId11"/>
    <p:sldId id="323" r:id="rId12"/>
    <p:sldId id="321" r:id="rId13"/>
    <p:sldId id="955" r:id="rId14"/>
    <p:sldId id="274" r:id="rId15"/>
    <p:sldId id="947" r:id="rId16"/>
    <p:sldId id="276" r:id="rId17"/>
    <p:sldId id="286" r:id="rId18"/>
    <p:sldId id="948" r:id="rId19"/>
    <p:sldId id="503" r:id="rId20"/>
    <p:sldId id="265" r:id="rId21"/>
    <p:sldId id="278" r:id="rId22"/>
    <p:sldId id="500" r:id="rId23"/>
    <p:sldId id="280" r:id="rId24"/>
    <p:sldId id="492" r:id="rId25"/>
    <p:sldId id="491" r:id="rId26"/>
    <p:sldId id="895" r:id="rId27"/>
    <p:sldId id="943" r:id="rId28"/>
    <p:sldId id="949" r:id="rId29"/>
    <p:sldId id="497" r:id="rId30"/>
    <p:sldId id="956" r:id="rId31"/>
    <p:sldId id="301" r:id="rId32"/>
    <p:sldId id="304" r:id="rId33"/>
    <p:sldId id="931" r:id="rId34"/>
    <p:sldId id="938" r:id="rId35"/>
    <p:sldId id="306" r:id="rId36"/>
    <p:sldId id="307" r:id="rId37"/>
    <p:sldId id="303" r:id="rId38"/>
    <p:sldId id="273" r:id="rId39"/>
    <p:sldId id="934" r:id="rId40"/>
    <p:sldId id="940" r:id="rId41"/>
    <p:sldId id="310" r:id="rId42"/>
    <p:sldId id="950" r:id="rId43"/>
    <p:sldId id="936" r:id="rId44"/>
    <p:sldId id="937" r:id="rId45"/>
    <p:sldId id="312" r:id="rId46"/>
    <p:sldId id="504" r:id="rId47"/>
    <p:sldId id="272" r:id="rId48"/>
    <p:sldId id="939" r:id="rId49"/>
    <p:sldId id="285" r:id="rId50"/>
    <p:sldId id="498" r:id="rId51"/>
    <p:sldId id="288" r:id="rId52"/>
    <p:sldId id="313" r:id="rId53"/>
    <p:sldId id="941" r:id="rId54"/>
    <p:sldId id="952" r:id="rId55"/>
    <p:sldId id="309" r:id="rId56"/>
    <p:sldId id="496" r:id="rId57"/>
    <p:sldId id="945" r:id="rId58"/>
    <p:sldId id="944" r:id="rId59"/>
    <p:sldId id="953" r:id="rId60"/>
    <p:sldId id="495" r:id="rId61"/>
    <p:sldId id="294" r:id="rId62"/>
    <p:sldId id="494" r:id="rId63"/>
    <p:sldId id="493" r:id="rId64"/>
    <p:sldId id="951" r:id="rId65"/>
    <p:sldId id="957" r:id="rId6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5418E60-517A-4846-898C-18AE82FF29DB}">
          <p14:sldIdLst>
            <p14:sldId id="256"/>
            <p14:sldId id="259"/>
            <p14:sldId id="261"/>
            <p14:sldId id="257"/>
          </p14:sldIdLst>
        </p14:section>
        <p14:section name="series" id="{84AE3845-B67E-954E-B117-3862AA74E924}">
          <p14:sldIdLst>
            <p14:sldId id="954"/>
            <p14:sldId id="946"/>
            <p14:sldId id="270"/>
            <p14:sldId id="269"/>
            <p14:sldId id="483"/>
            <p14:sldId id="271"/>
            <p14:sldId id="323"/>
            <p14:sldId id="321"/>
          </p14:sldIdLst>
        </p14:section>
        <p14:section name="dataframe" id="{5BB0AA41-A031-BF4A-A367-DF095F665BB4}">
          <p14:sldIdLst>
            <p14:sldId id="955"/>
            <p14:sldId id="274"/>
            <p14:sldId id="947"/>
            <p14:sldId id="276"/>
            <p14:sldId id="286"/>
            <p14:sldId id="948"/>
            <p14:sldId id="503"/>
            <p14:sldId id="265"/>
            <p14:sldId id="278"/>
            <p14:sldId id="500"/>
            <p14:sldId id="280"/>
            <p14:sldId id="492"/>
            <p14:sldId id="491"/>
            <p14:sldId id="895"/>
            <p14:sldId id="943"/>
            <p14:sldId id="949"/>
            <p14:sldId id="497"/>
            <p14:sldId id="956"/>
          </p14:sldIdLst>
        </p14:section>
        <p14:section name="statistics" id="{0DD478F6-96D1-F045-8D16-299CD89DCA09}">
          <p14:sldIdLst>
            <p14:sldId id="301"/>
            <p14:sldId id="304"/>
            <p14:sldId id="931"/>
            <p14:sldId id="938"/>
            <p14:sldId id="306"/>
            <p14:sldId id="307"/>
            <p14:sldId id="303"/>
            <p14:sldId id="273"/>
            <p14:sldId id="934"/>
          </p14:sldIdLst>
        </p14:section>
        <p14:section name="missing value" id="{3AEF8133-DE83-7D4B-BB62-511490375005}">
          <p14:sldIdLst>
            <p14:sldId id="940"/>
            <p14:sldId id="310"/>
            <p14:sldId id="950"/>
            <p14:sldId id="936"/>
            <p14:sldId id="937"/>
            <p14:sldId id="312"/>
          </p14:sldIdLst>
        </p14:section>
        <p14:section name="methods" id="{AAF1358C-E6EC-E94C-A537-6902B7FFDE91}">
          <p14:sldIdLst>
            <p14:sldId id="504"/>
            <p14:sldId id="272"/>
            <p14:sldId id="939"/>
            <p14:sldId id="285"/>
            <p14:sldId id="498"/>
            <p14:sldId id="288"/>
            <p14:sldId id="313"/>
            <p14:sldId id="941"/>
            <p14:sldId id="952"/>
            <p14:sldId id="309"/>
            <p14:sldId id="496"/>
            <p14:sldId id="945"/>
            <p14:sldId id="944"/>
            <p14:sldId id="953"/>
            <p14:sldId id="495"/>
            <p14:sldId id="294"/>
            <p14:sldId id="494"/>
            <p14:sldId id="493"/>
            <p14:sldId id="951"/>
            <p14:sldId id="9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D4C68-C269-D456-15BA-B7B5CF8D2174}" name="SUN Ying" initials="SY" userId="S::yings@ust.hk::9398a671-6a31-4d6e-af59-3cf35dadce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E94"/>
    <a:srgbClr val="001400"/>
    <a:srgbClr val="DCF2EA"/>
    <a:srgbClr val="42B395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8542034-FE4F-4ADA-92B8-4CA66D0F0DF3}" styleName="腾讯文档-基本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1" autoAdjust="0"/>
    <p:restoredTop sz="74645"/>
  </p:normalViewPr>
  <p:slideViewPr>
    <p:cSldViewPr snapToGrid="0">
      <p:cViewPr>
        <p:scale>
          <a:sx n="182" d="100"/>
          <a:sy n="182" d="100"/>
        </p:scale>
        <p:origin x="-848" y="-3472"/>
      </p:cViewPr>
      <p:guideLst>
        <p:guide orient="horz" pos="799"/>
        <p:guide pos="415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0651E41-3C7B-61A3-9564-B7BD709EE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90809F-9FB8-5A93-6C41-A1D880DFEE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C1C09-5C54-0F41-B671-C73C696F82F8}" type="datetimeFigureOut">
              <a:rPr kumimoji="1" lang="zh-CN" altLang="en-US" smtClean="0"/>
              <a:t>2024/4/2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C7D8E4-5CC9-7278-5D99-AF93581CA4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765BFE-C469-7744-27D3-E0A3E6A66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1732-211F-034D-82C0-FB1E2448F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02723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191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32min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8057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0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8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143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729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74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15min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37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61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0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83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4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788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58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Uploaded to canvas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51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70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81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28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6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35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28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88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242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86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41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7118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157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82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02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55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12min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4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7min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6663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11min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006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08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82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107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179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8min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69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7min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48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4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8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1798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9DCB70-E1C0-4BED-9454-3A6035FB1E22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709CC2-97D6-4BBF-99D1-1E321D6B2CD5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4D59A6-3E5C-4A6B-A7ED-FA238E8C191B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43B644-38DE-40BC-8A53-7F80E8D464C9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E85E63-95E3-463A-ADEF-05B0FB91C65E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1B7ADF-C604-45FC-A3CE-DF4D5BAE5D2F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302"/>
            <a:ext cx="11684000" cy="508499"/>
          </a:xfrm>
        </p:spPr>
        <p:txBody>
          <a:bodyPr>
            <a:normAutofit/>
          </a:bodyPr>
          <a:lstStyle>
            <a:lvl1pPr>
              <a:defRPr sz="2600" b="1" i="0" u="sng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54425"/>
            <a:ext cx="11379200" cy="5672105"/>
          </a:xfrm>
        </p:spPr>
        <p:txBody>
          <a:bodyPr/>
          <a:lstStyle>
            <a:lvl1pPr>
              <a:spcBef>
                <a:spcPts val="500"/>
              </a:spcBef>
              <a:defRPr sz="2000" b="1" i="0" u="none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69600" y="6443531"/>
            <a:ext cx="812800" cy="32067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32FAE5-4247-41BE-A540-F855E21CB6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5A392B9-7A67-7E35-5FE0-FA07B7C5B634}"/>
              </a:ext>
            </a:extLst>
          </p:cNvPr>
          <p:cNvSpPr>
            <a:spLocks noGrp="1"/>
          </p:cNvSpPr>
          <p:nvPr>
            <p:ph type="ftr" idx="12"/>
          </p:nvPr>
        </p:nvSpPr>
        <p:spPr>
          <a:xfrm>
            <a:off x="3999224" y="6454790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86856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93F04-DF95-44DC-86DD-E17BF182B872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5965E9-1FBD-4F37-9710-6125746E8C20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89D74E-BB35-48C1-9DFE-FB527143FBCD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3E4B60C-F3F7-4172-9608-35F8AE0C8108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66B166-9196-4303-9D63-E243B7743564}" type="datetime1">
              <a:rPr lang="en-US" altLang="zh-CN"/>
              <a:t>4/2/24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117CF6-C8CE-40F0-9036-05328D26DFC1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C98A45-8899-4EA8-8131-E5306FA420F5}" type="datetime1">
              <a:rPr lang="en-US" altLang="zh-CN"/>
              <a:t>4/2/24</a:t>
            </a:fld>
            <a:endParaRPr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C028229-49E1-43C1-B230-6694A122C301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66B84A-A751-4E15-9503-90E25A477205}" type="datetime1">
              <a:rPr lang="en-US" altLang="zh-CN"/>
              <a:t>4/2/24</a:t>
            </a:fld>
            <a:endParaRPr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C7368F-C975-4069-BB25-1B3C5E4454DE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C15551-D6DB-47EA-9D9F-AC7A2223C12E}" type="datetime1">
              <a:rPr lang="en-US" altLang="zh-CN"/>
              <a:t>4/2/24</a:t>
            </a:fld>
            <a:endParaRPr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9E975D-883E-438D-A99A-219BB322B88B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EE1982-657F-4B37-8288-93E7408590EB}" type="datetime1">
              <a:rPr lang="en-US" altLang="zh-CN"/>
              <a:t>4/2/24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A74CD2-25E0-4CCD-91FD-00C839944BCA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F85F9F-676C-41B2-9BB3-2DBA5B5FBB45}" type="datetime1">
              <a:rPr lang="en-US" altLang="zh-CN"/>
              <a:t>4/2/24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9A201B-7010-4C55-9DE8-956C80EDA91E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0E35-03C2-4176-B0B0-55D5147EE792}" type="datetime1">
              <a:rPr lang="en-US" altLang="zh-CN"/>
              <a:t>4/2/24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pPr lvl="0"/>
            <a:r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1FCA-8640-4EF6-89E8-29D90623C35F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宋体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Calibri"/>
          <a:ea typeface="宋体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Calibri"/>
          <a:ea typeface="宋体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Calibri"/>
          <a:ea typeface="宋体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宋体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/>
          <a:ea typeface="宋体"/>
        </a:defRPr>
      </a:lvl1pPr>
      <a:lvl2pPr marL="457200" lvl="1" algn="l" defTabSz="914400">
        <a:defRPr sz="1800" kern="1200">
          <a:solidFill>
            <a:schemeClr val="tx1"/>
          </a:solidFill>
          <a:latin typeface="Calibri"/>
          <a:ea typeface="宋体"/>
        </a:defRPr>
      </a:lvl2pPr>
      <a:lvl3pPr marL="914400" lvl="2" algn="l" defTabSz="914400">
        <a:defRPr sz="1800" kern="1200">
          <a:solidFill>
            <a:schemeClr val="tx1"/>
          </a:solidFill>
          <a:latin typeface="Calibri"/>
          <a:ea typeface="宋体"/>
        </a:defRPr>
      </a:lvl3pPr>
      <a:lvl4pPr marL="1371600" lvl="3" algn="l" defTabSz="914400">
        <a:defRPr sz="1800" kern="1200">
          <a:solidFill>
            <a:schemeClr val="tx1"/>
          </a:solidFill>
          <a:latin typeface="Calibri"/>
          <a:ea typeface="宋体"/>
        </a:defRPr>
      </a:lvl4pPr>
      <a:lvl5pPr marL="1828800" lvl="4" algn="l" defTabSz="914400">
        <a:defRPr sz="1800" kern="1200">
          <a:solidFill>
            <a:schemeClr val="tx1"/>
          </a:solidFill>
          <a:latin typeface="Calibri"/>
          <a:ea typeface="宋体"/>
        </a:defRPr>
      </a:lvl5pPr>
      <a:lvl6pPr marL="2286000" lvl="5" algn="l" defTabSz="914400">
        <a:defRPr sz="1800" kern="1200">
          <a:solidFill>
            <a:schemeClr val="tx1"/>
          </a:solidFill>
          <a:latin typeface="Calibri"/>
          <a:ea typeface="宋体"/>
        </a:defRPr>
      </a:lvl6pPr>
      <a:lvl7pPr marL="2743200" lvl="6" algn="l" defTabSz="914400">
        <a:defRPr sz="1800" kern="1200">
          <a:solidFill>
            <a:schemeClr val="tx1"/>
          </a:solidFill>
          <a:latin typeface="Calibri"/>
          <a:ea typeface="宋体"/>
        </a:defRPr>
      </a:lvl7pPr>
      <a:lvl8pPr marL="3200400" lvl="7" algn="l" defTabSz="914400">
        <a:defRPr sz="1800" kern="1200">
          <a:solidFill>
            <a:schemeClr val="tx1"/>
          </a:solidFill>
          <a:latin typeface="Calibri"/>
          <a:ea typeface="宋体"/>
        </a:defRPr>
      </a:lvl8pPr>
      <a:lvl9pPr marL="3657600" lvl="8" algn="l" defTabSz="914400">
        <a:defRPr sz="1800" kern="1200">
          <a:solidFill>
            <a:schemeClr val="tx1"/>
          </a:solidFill>
          <a:latin typeface="Calibri"/>
          <a:ea typeface="宋体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rgbClr val="008000"/>
                </a:solidFill>
                <a:latin typeface="+mn-lt"/>
              </a:rPr>
              <a:t>Week9-</a:t>
            </a:r>
            <a:r>
              <a:rPr lang="en-US" altLang="zh-CN" sz="6000" b="1" dirty="0">
                <a:solidFill>
                  <a:srgbClr val="008000"/>
                </a:solidFill>
                <a:latin typeface="+mn-lt"/>
                <a:sym typeface="+mn-lt"/>
              </a:rPr>
              <a:t>Table </a:t>
            </a:r>
            <a:r>
              <a:rPr lang="en-US" altLang="zh-CN" b="1" dirty="0">
                <a:solidFill>
                  <a:srgbClr val="008000"/>
                </a:solidFill>
                <a:latin typeface="+mn-lt"/>
                <a:sym typeface="+mn-lt"/>
              </a:rPr>
              <a:t>Processing</a:t>
            </a:r>
            <a:endParaRPr lang="zh-CN" dirty="0">
              <a:solidFill>
                <a:srgbClr val="003E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DE5EB8-C324-A27C-499B-7D8407E9B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  <a:endParaRPr lang="zh-CN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1F62FF3-50DE-389D-277A-1FCA2513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内容占位符 28">
            <a:extLst>
              <a:ext uri="{FF2B5EF4-FFF2-40B4-BE49-F238E27FC236}">
                <a16:creationId xmlns:a16="http://schemas.microsoft.com/office/drawing/2014/main" id="{0B606845-9A58-756D-CCEF-CB56647B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2106"/>
          <a:stretch/>
        </p:blipFill>
        <p:spPr>
          <a:xfrm>
            <a:off x="5763235" y="2412648"/>
            <a:ext cx="4604395" cy="33712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1FF15F-7F5D-917A-D63A-F3E3D3A81D4A}"/>
              </a:ext>
            </a:extLst>
          </p:cNvPr>
          <p:cNvSpPr txBox="1"/>
          <p:nvPr/>
        </p:nvSpPr>
        <p:spPr>
          <a:xfrm>
            <a:off x="660400" y="1265778"/>
            <a:ext cx="1122679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FF0000"/>
                </a:solidFill>
                <a:effectLst/>
              </a:rPr>
              <a:t>Values are aligned based on index values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Result are sorted by labels</a:t>
            </a:r>
            <a:endParaRPr lang="zh-CN" altLang="en-US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ED871764-BFA8-FEE5-C017-505355951F0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99224" y="6454790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6DE263-28F2-CCEF-3125-A210887ECBD9}"/>
              </a:ext>
            </a:extLst>
          </p:cNvPr>
          <p:cNvSpPr txBox="1"/>
          <p:nvPr/>
        </p:nvSpPr>
        <p:spPr>
          <a:xfrm>
            <a:off x="675557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Series: Element-Wise Operations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DEE375-B5A8-F270-01F5-756701B9F41B}"/>
              </a:ext>
            </a:extLst>
          </p:cNvPr>
          <p:cNvGrpSpPr/>
          <p:nvPr/>
        </p:nvGrpSpPr>
        <p:grpSpPr>
          <a:xfrm>
            <a:off x="660400" y="2412648"/>
            <a:ext cx="4604395" cy="3245235"/>
            <a:chOff x="1016482" y="2226878"/>
            <a:chExt cx="4968991" cy="350220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3B54D64-F553-27BF-F42D-927449322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177"/>
            <a:stretch/>
          </p:blipFill>
          <p:spPr>
            <a:xfrm>
              <a:off x="1016483" y="2226878"/>
              <a:ext cx="4968990" cy="350220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699AD18-BF62-EFC4-4E98-ED804C559D59}"/>
                </a:ext>
              </a:extLst>
            </p:cNvPr>
            <p:cNvSpPr/>
            <p:nvPr/>
          </p:nvSpPr>
          <p:spPr>
            <a:xfrm>
              <a:off x="1016482" y="4306526"/>
              <a:ext cx="375620" cy="11014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046AC2E-8017-A1A7-FC7D-965B4861BA2C}"/>
              </a:ext>
            </a:extLst>
          </p:cNvPr>
          <p:cNvSpPr/>
          <p:nvPr/>
        </p:nvSpPr>
        <p:spPr>
          <a:xfrm>
            <a:off x="5763235" y="4084285"/>
            <a:ext cx="348059" cy="1560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7FD45AE-8339-3869-849E-AF8B055DD082}"/>
              </a:ext>
            </a:extLst>
          </p:cNvPr>
          <p:cNvSpPr txBox="1"/>
          <p:nvPr/>
        </p:nvSpPr>
        <p:spPr>
          <a:xfrm>
            <a:off x="5763235" y="1815315"/>
            <a:ext cx="5264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Duplicated Labels: all pairs operated 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12CB12-F0FC-D05C-BD1E-D4662D9B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0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BCB87-F486-A220-3494-49CA6E94914C}"/>
              </a:ext>
            </a:extLst>
          </p:cNvPr>
          <p:cNvSpPr txBox="1"/>
          <p:nvPr/>
        </p:nvSpPr>
        <p:spPr>
          <a:xfrm>
            <a:off x="672926" y="434940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Series: Element-Wise Operations</a:t>
            </a:r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ED871764-BFA8-FEE5-C017-505355951F0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99224" y="6454790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753E84-E6E6-7E90-C2E7-FB35CE72E09A}"/>
              </a:ext>
            </a:extLst>
          </p:cNvPr>
          <p:cNvSpPr txBox="1"/>
          <p:nvPr/>
        </p:nvSpPr>
        <p:spPr>
          <a:xfrm>
            <a:off x="3784402" y="5220634"/>
            <a:ext cx="213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Union of Labels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5736AB-5E9E-1A00-6132-B26D2466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716" y="2284446"/>
            <a:ext cx="5965483" cy="415114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8071C7B-7925-13B6-39F1-F09E36C01666}"/>
              </a:ext>
            </a:extLst>
          </p:cNvPr>
          <p:cNvSpPr/>
          <p:nvPr/>
        </p:nvSpPr>
        <p:spPr>
          <a:xfrm>
            <a:off x="5962946" y="4846556"/>
            <a:ext cx="392921" cy="12098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029E11E-88E9-D383-EEE3-4AD5E4B81596}"/>
              </a:ext>
            </a:extLst>
          </p:cNvPr>
          <p:cNvSpPr/>
          <p:nvPr/>
        </p:nvSpPr>
        <p:spPr>
          <a:xfrm>
            <a:off x="6555546" y="5442983"/>
            <a:ext cx="569447" cy="6133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A8FAD9-3BD7-9F15-0A31-5A394CEEA41E}"/>
              </a:ext>
            </a:extLst>
          </p:cNvPr>
          <p:cNvSpPr txBox="1"/>
          <p:nvPr/>
        </p:nvSpPr>
        <p:spPr>
          <a:xfrm>
            <a:off x="660400" y="1265778"/>
            <a:ext cx="11226799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FF0000"/>
                </a:solidFill>
                <a:effectLst/>
              </a:rPr>
              <a:t>Values are aligned based on index values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The union of labels are returned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Values of un-matched labels are </a:t>
            </a:r>
            <a:r>
              <a:rPr lang="en" altLang="zh-CN" sz="2400" dirty="0" err="1">
                <a:effectLst/>
              </a:rPr>
              <a:t>NaN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N</a:t>
            </a:r>
            <a:r>
              <a:rPr lang="en" altLang="zh-CN" sz="2400" dirty="0">
                <a:effectLst/>
              </a:rPr>
              <a:t>o need to have the same length</a:t>
            </a: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839FDA39-D571-56D6-29A8-699C8147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5956BC-B0D4-0509-812B-FF613843C1FC}"/>
              </a:ext>
            </a:extLst>
          </p:cNvPr>
          <p:cNvSpPr txBox="1"/>
          <p:nvPr/>
        </p:nvSpPr>
        <p:spPr>
          <a:xfrm>
            <a:off x="7123226" y="5518847"/>
            <a:ext cx="4763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FFFF00"/>
                </a:solidFill>
                <a:effectLst/>
              </a:rPr>
              <a:t>Values of un-matched labels are </a:t>
            </a:r>
            <a:r>
              <a:rPr lang="en" altLang="zh-CN" sz="2400" dirty="0" err="1">
                <a:solidFill>
                  <a:srgbClr val="FFFF00"/>
                </a:solidFill>
                <a:effectLst/>
              </a:rPr>
              <a:t>NaN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2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BCB87-F486-A220-3494-49CA6E94914C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Series: Aggregational Operations</a:t>
            </a:r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ED871764-BFA8-FEE5-C017-505355951F0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99224" y="6454790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CF6B9F-5770-2EF7-48AC-CAF4FA815508}"/>
              </a:ext>
            </a:extLst>
          </p:cNvPr>
          <p:cNvSpPr txBox="1"/>
          <p:nvPr/>
        </p:nvSpPr>
        <p:spPr>
          <a:xfrm>
            <a:off x="660400" y="1265778"/>
            <a:ext cx="1122679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Statistical methods have been overridden to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automatically exclude missing data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62C7B9-7D10-E542-AD5E-C4EFDE023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1" y="1880814"/>
            <a:ext cx="5702300" cy="32105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B7D140-AEC5-A23B-5431-2C5A6BDF8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634"/>
          <a:stretch/>
        </p:blipFill>
        <p:spPr>
          <a:xfrm>
            <a:off x="660400" y="5182162"/>
            <a:ext cx="5702300" cy="1207218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3F28758-2178-B415-E823-D36320EC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FC3695-97FA-677A-C0FC-A164FBEB5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97" y="4910204"/>
            <a:ext cx="5522255" cy="14791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CD2389B-66B6-FAE9-D5F1-E5BAA00C658F}"/>
              </a:ext>
            </a:extLst>
          </p:cNvPr>
          <p:cNvSpPr txBox="1"/>
          <p:nvPr/>
        </p:nvSpPr>
        <p:spPr>
          <a:xfrm>
            <a:off x="6485697" y="4448539"/>
            <a:ext cx="6100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For an array: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nan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8000"/>
                </a:solidFill>
                <a:latin typeface="+mn-lt"/>
                <a:ea typeface="宋体"/>
              </a:rPr>
              <a:t>DataFrames</a:t>
            </a:r>
            <a:endParaRPr lang="en-US" sz="4400" b="1" dirty="0">
              <a:solidFill>
                <a:srgbClr val="008000"/>
              </a:solidFill>
              <a:latin typeface="+mn-lt"/>
              <a:ea typeface="宋体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BF18A5B-2844-4C71-9CDC-214C30A0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7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2"/>
            <a:ext cx="11439742" cy="555150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A 2-D table-like object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altLang="zh-CN" sz="2400" dirty="0"/>
              <a:t>Two directions of label axis: row labels and column labels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/>
              <a:t>Inherently implemented as a collection of Series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Each column is a Series with a column name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Each column shares the row labels as index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Heterogeneous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4A372D-6F24-ED05-55C6-C8A35CFA33C9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53B2-9F4E-CE8C-5502-55C112A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7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2"/>
            <a:ext cx="11439742" cy="555150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Various operation: 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Modify values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Add/delete/modify the columns/rows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Aggregation, statistical analysis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Merging tables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Transposing and pivoting tables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Filtering, sampling, reordering data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Load/Save tables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…</a:t>
            </a:r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4A372D-6F24-ED05-55C6-C8A35CFA33C9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53B2-9F4E-CE8C-5502-55C112A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AF6427C-F7EB-BF5E-A3D8-D99924825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67" y="1367853"/>
            <a:ext cx="4997082" cy="2127663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84E55A-8EBE-BF12-3594-B568671F1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2" t="-10425" r="19979" b="-3869"/>
          <a:stretch/>
        </p:blipFill>
        <p:spPr>
          <a:xfrm>
            <a:off x="660400" y="1325707"/>
            <a:ext cx="6064667" cy="326978"/>
          </a:xfrm>
          <a:prstGeom prst="rect">
            <a:avLst/>
          </a:prstGeom>
        </p:spPr>
      </p:pic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BAEA47FA-CB0B-46EB-FFA0-00C9CAED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43856"/>
              </p:ext>
            </p:extLst>
          </p:nvPr>
        </p:nvGraphicFramePr>
        <p:xfrm>
          <a:off x="660401" y="1793979"/>
          <a:ext cx="5616413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517">
                  <a:extLst>
                    <a:ext uri="{9D8B030D-6E8A-4147-A177-3AD203B41FA5}">
                      <a16:colId xmlns:a16="http://schemas.microsoft.com/office/drawing/2014/main" val="1368155954"/>
                    </a:ext>
                  </a:extLst>
                </a:gridCol>
                <a:gridCol w="4348896">
                  <a:extLst>
                    <a:ext uri="{9D8B030D-6E8A-4147-A177-3AD203B41FA5}">
                      <a16:colId xmlns:a16="http://schemas.microsoft.com/office/drawing/2014/main" val="410835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7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The input data (array-like, scaler </a:t>
                      </a:r>
                      <a:r>
                        <a:rPr lang="en-US" sz="1600" dirty="0" err="1"/>
                        <a:t>dict</a:t>
                      </a:r>
                      <a:r>
                        <a:rPr lang="en-US" sz="1600" dirty="0"/>
                        <a:t>, DataFrame)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63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Row label, by default range(n)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0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Column label, by default range(n)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31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600" dirty="0" err="1"/>
                        <a:t>dtype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Data type of each 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2521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01EC5E4-DBDA-A4D5-BA1E-F19156E1CE7D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DataFrame</a:t>
            </a:r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 Creation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C8F10A3-ED1E-23A6-325D-6AB75F826FC3}"/>
              </a:ext>
            </a:extLst>
          </p:cNvPr>
          <p:cNvSpPr txBox="1"/>
          <p:nvPr/>
        </p:nvSpPr>
        <p:spPr>
          <a:xfrm>
            <a:off x="8637385" y="3078879"/>
            <a:ext cx="3005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Create from array-like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6378174-3A04-209C-78EE-70450E6A67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435"/>
          <a:stretch/>
        </p:blipFill>
        <p:spPr>
          <a:xfrm>
            <a:off x="6725067" y="3800038"/>
            <a:ext cx="4997082" cy="236609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9CE3BB-26D6-A3CE-E92C-9F56A2FE135C}"/>
              </a:ext>
            </a:extLst>
          </p:cNvPr>
          <p:cNvSpPr txBox="1"/>
          <p:nvPr/>
        </p:nvSpPr>
        <p:spPr>
          <a:xfrm>
            <a:off x="8745615" y="5759972"/>
            <a:ext cx="2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Create from dictionary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5022EA-12B1-80BD-031F-12C08016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6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3928923" y="6448856"/>
            <a:ext cx="4114800" cy="365125"/>
          </a:xfrm>
        </p:spPr>
        <p:txBody>
          <a:bodyPr/>
          <a:lstStyle/>
          <a:p>
            <a:pPr lvl="0" algn="ctr"/>
            <a:r>
              <a:rPr lang="en-US" sz="1400">
                <a:solidFill>
                  <a:srgbClr val="FFF2CC"/>
                </a:solidFill>
              </a:rPr>
              <a:t>AIAA 5031  Introduction to Computing Using Python</a:t>
            </a:r>
            <a:endParaRPr 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31DBF9-6A4A-DD2C-20D1-0CEFADD4A37A}"/>
              </a:ext>
            </a:extLst>
          </p:cNvPr>
          <p:cNvSpPr txBox="1"/>
          <p:nvPr/>
        </p:nvSpPr>
        <p:spPr>
          <a:xfrm>
            <a:off x="660399" y="422414"/>
            <a:ext cx="9414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DataFrame</a:t>
            </a:r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: Commonly-used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Attributes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087C872C-1421-68EC-FF9F-58C8BFF428E2}"/>
              </a:ext>
            </a:extLst>
          </p:cNvPr>
          <p:cNvGraphicFramePr>
            <a:graphicFrameLocks noGrp="1"/>
          </p:cNvGraphicFramePr>
          <p:nvPr/>
        </p:nvGraphicFramePr>
        <p:xfrm>
          <a:off x="1296988" y="1574259"/>
          <a:ext cx="9598024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6">
                  <a:extLst>
                    <a:ext uri="{9D8B030D-6E8A-4147-A177-3AD203B41FA5}">
                      <a16:colId xmlns:a16="http://schemas.microsoft.com/office/drawing/2014/main" val="1368155954"/>
                    </a:ext>
                  </a:extLst>
                </a:gridCol>
                <a:gridCol w="8229598">
                  <a:extLst>
                    <a:ext uri="{9D8B030D-6E8A-4147-A177-3AD203B41FA5}">
                      <a16:colId xmlns:a16="http://schemas.microsoft.com/office/drawing/2014/main" val="410835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7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Row and column transpose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63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a list with only row labels and column labels as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/>
                        <a:t>dtypes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data type of each column of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5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True if there is no data in the DataFrame or if the length of any axis is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4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/>
                        <a:t>ndim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number of axes, and also the dimension of the index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36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Returns a tuple representing the DataFrame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1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Number of elements in the DataFrame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11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Use </a:t>
                      </a:r>
                      <a:r>
                        <a:rPr lang="en-US" dirty="0" err="1"/>
                        <a:t>numpy</a:t>
                      </a:r>
                      <a:r>
                        <a:rPr lang="en-US" dirty="0"/>
                        <a:t> arrays to represent the values of the elements in a DataFrame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31968"/>
                  </a:ext>
                </a:extLst>
              </a:tr>
            </a:tbl>
          </a:graphicData>
        </a:graphic>
      </p:graphicFrame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D155EA7C-D459-590D-3CD3-67F874A1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1EC5E4-DBDA-A4D5-BA1E-F19156E1CE7D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Creation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5022EA-12B1-80BD-031F-12C08016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D2DC8F-617B-C264-6747-FD426260A68A}"/>
              </a:ext>
            </a:extLst>
          </p:cNvPr>
          <p:cNvSpPr txBox="1"/>
          <p:nvPr/>
        </p:nvSpPr>
        <p:spPr>
          <a:xfrm>
            <a:off x="658813" y="1268413"/>
            <a:ext cx="7858886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Create from Series: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Data aligned according to index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Select the desired data with “index” argument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7916A5-755C-6272-E4B4-E0401182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5337"/>
            <a:ext cx="4308953" cy="253378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A6322E-121D-03B2-0ED3-A2ADBB2D4356}"/>
              </a:ext>
            </a:extLst>
          </p:cNvPr>
          <p:cNvSpPr txBox="1"/>
          <p:nvPr/>
        </p:nvSpPr>
        <p:spPr>
          <a:xfrm>
            <a:off x="2288372" y="5543414"/>
            <a:ext cx="2020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Default index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Like lists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CC9B253-E93C-6459-7884-D6962554C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02" y="3735335"/>
            <a:ext cx="3794048" cy="25337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E331A9-9696-2A8A-F4C3-2CE70BEB957A}"/>
              </a:ext>
            </a:extLst>
          </p:cNvPr>
          <p:cNvSpPr txBox="1"/>
          <p:nvPr/>
        </p:nvSpPr>
        <p:spPr>
          <a:xfrm>
            <a:off x="6016373" y="5851190"/>
            <a:ext cx="2293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Align with index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774EFBD-F4AB-7552-85C5-6969CFC5A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083" y="3735335"/>
            <a:ext cx="3609865" cy="252020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31051C6-70F5-B826-6181-04B3B789352B}"/>
              </a:ext>
            </a:extLst>
          </p:cNvPr>
          <p:cNvSpPr txBox="1"/>
          <p:nvPr/>
        </p:nvSpPr>
        <p:spPr>
          <a:xfrm>
            <a:off x="9738603" y="5851190"/>
            <a:ext cx="2293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Align with index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65A9EB4-C117-BBAC-BE7F-37181BA129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949"/>
          <a:stretch/>
        </p:blipFill>
        <p:spPr>
          <a:xfrm>
            <a:off x="8438083" y="834368"/>
            <a:ext cx="3609865" cy="26751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DBE2F65-CBE5-E778-7A28-BFD69A186098}"/>
              </a:ext>
            </a:extLst>
          </p:cNvPr>
          <p:cNvSpPr txBox="1"/>
          <p:nvPr/>
        </p:nvSpPr>
        <p:spPr>
          <a:xfrm>
            <a:off x="9356943" y="3109380"/>
            <a:ext cx="269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00"/>
                </a:solidFill>
              </a:rPr>
              <a:t>Select required index </a:t>
            </a:r>
          </a:p>
        </p:txBody>
      </p:sp>
    </p:spTree>
    <p:extLst>
      <p:ext uri="{BB962C8B-B14F-4D97-AF65-F5344CB8AC3E}">
        <p14:creationId xmlns:p14="http://schemas.microsoft.com/office/powerpoint/2010/main" val="122621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80939"/>
            <a:ext cx="10515600" cy="762000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sz="2400" dirty="0" err="1"/>
              <a:t>read_xxx</a:t>
            </a:r>
            <a:r>
              <a:rPr lang="en-US" sz="2400" dirty="0"/>
              <a:t>(): read the data to the DataFrame from various kinds of files</a:t>
            </a:r>
            <a:endParaRPr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E24C34-7F73-1822-EBA7-B85568705B33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Load DataFrame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D2415C-2659-12EC-1B75-076D4CB69688}"/>
              </a:ext>
            </a:extLst>
          </p:cNvPr>
          <p:cNvSpPr txBox="1"/>
          <p:nvPr/>
        </p:nvSpPr>
        <p:spPr>
          <a:xfrm>
            <a:off x="3167440" y="1884849"/>
            <a:ext cx="60960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read_html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read_xml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read_latex</a:t>
            </a:r>
            <a:r>
              <a:rPr lang="en-US" altLang="zh-CN" sz="2400" dirty="0"/>
              <a:t>()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D184B0-D642-B326-15AD-AC8C8AC1E9C4}"/>
              </a:ext>
            </a:extLst>
          </p:cNvPr>
          <p:cNvSpPr txBox="1"/>
          <p:nvPr/>
        </p:nvSpPr>
        <p:spPr>
          <a:xfrm>
            <a:off x="658813" y="1884849"/>
            <a:ext cx="227998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read_excel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read_csv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read_json</a:t>
            </a:r>
            <a:r>
              <a:rPr lang="en-US" altLang="zh-CN" sz="2400" dirty="0"/>
              <a:t>()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4A419C-8807-3D47-506C-B2A77004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343D3F3-9572-5741-DE76-BF01543B4B7D}"/>
              </a:ext>
            </a:extLst>
          </p:cNvPr>
          <p:cNvSpPr txBox="1">
            <a:spLocks/>
          </p:cNvSpPr>
          <p:nvPr/>
        </p:nvSpPr>
        <p:spPr>
          <a:xfrm>
            <a:off x="675514" y="3601693"/>
            <a:ext cx="11136530" cy="252353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/>
              <a:t>Common Parameters</a:t>
            </a:r>
            <a:endParaRPr lang="en-US" sz="2400" dirty="0"/>
          </a:p>
          <a:p>
            <a:pPr lvl="1">
              <a:lnSpc>
                <a:spcPct val="130000"/>
              </a:lnSpc>
            </a:pPr>
            <a:r>
              <a:rPr lang="en-US" dirty="0" err="1"/>
              <a:t>filepath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header: by default 0, provide the index of row to be regarded as header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index: </a:t>
            </a:r>
            <a:r>
              <a:rPr lang="en-US" altLang="zh-CN" dirty="0"/>
              <a:t>by default None, provide the index of column to be regarded as row index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D41A9A-FC5A-7BF1-BA41-96B143A8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034" y="2646849"/>
            <a:ext cx="4955979" cy="19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CADDDD-5293-5666-4D1A-A7F390882D9D}"/>
              </a:ext>
            </a:extLst>
          </p:cNvPr>
          <p:cNvSpPr txBox="1"/>
          <p:nvPr/>
        </p:nvSpPr>
        <p:spPr>
          <a:xfrm>
            <a:off x="660399" y="415826"/>
            <a:ext cx="615315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What is Pandas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431D9C-AF4B-437E-89BE-3499455471F5}"/>
              </a:ext>
            </a:extLst>
          </p:cNvPr>
          <p:cNvSpPr txBox="1"/>
          <p:nvPr/>
        </p:nvSpPr>
        <p:spPr>
          <a:xfrm>
            <a:off x="660398" y="1270865"/>
            <a:ext cx="11531601" cy="389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400" i="0" strike="noStrike" spc="0" baseline="0" dirty="0">
                <a:ln>
                  <a:noFill/>
                </a:ln>
                <a:effectLst/>
                <a:latin typeface="Calibri"/>
                <a:ea typeface="Calibri"/>
              </a:rPr>
              <a:t>A fast, powerful and flexible tool for handling tabular data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Built on top of NumPy library 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Integrates well with other popular data analysis libraries (e.g., seaborn, scikit-learn, …)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Intuitive API and powerful functionality for data analysts, data scientists, and developers 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" altLang="zh-CN" sz="2400" dirty="0">
              <a:solidFill>
                <a:srgbClr val="797979"/>
              </a:solidFill>
              <a:latin typeface="PingFangSC-Regular" panose="020B0400000000000000" pitchFamily="34" charset="-122"/>
              <a:ea typeface="PingFangSC-Regular" panose="020B0400000000000000" pitchFamily="34" charset="-122"/>
            </a:endParaRPr>
          </a:p>
          <a:p>
            <a:pPr marL="285750" indent="-285750">
              <a:lnSpc>
                <a:spcPct val="130000"/>
              </a:lnSpc>
            </a:pPr>
            <a:r>
              <a:rPr lang="en" altLang="zh-CN" sz="2400" b="1" dirty="0">
                <a:latin typeface="Calibri"/>
              </a:rPr>
              <a:t>Key features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" altLang="zh-CN" sz="2400" dirty="0">
                <a:latin typeface="Calibri"/>
              </a:rPr>
              <a:t>Easy-to-use data structures for tabular and time-series data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" altLang="zh-CN" sz="2400" dirty="0">
                <a:latin typeface="Calibri"/>
              </a:rPr>
              <a:t>High-performance data manipulation and analysis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1CC6C2-BCDD-4379-CF2E-E4DF9540E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65"/>
          <a:stretch/>
        </p:blipFill>
        <p:spPr>
          <a:xfrm>
            <a:off x="3118488" y="5357962"/>
            <a:ext cx="7792224" cy="7924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61BE56-C277-D1C8-6FC2-A6E96A20E97D}"/>
              </a:ext>
            </a:extLst>
          </p:cNvPr>
          <p:cNvSpPr txBox="1"/>
          <p:nvPr/>
        </p:nvSpPr>
        <p:spPr>
          <a:xfrm>
            <a:off x="227825" y="61503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https://</a:t>
            </a:r>
            <a:r>
              <a:rPr lang="en" altLang="zh-CN" dirty="0" err="1"/>
              <a:t>pandas.pydata.org</a:t>
            </a:r>
            <a:endParaRPr lang="zh-CN" dirty="0"/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A7458689-B3FD-6B72-7E2B-E5F95182467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4D4777F1-771E-536C-60B0-2E29F264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2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374803"/>
            <a:ext cx="10515600" cy="4954559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altLang="zh-CN" sz="2400" dirty="0"/>
              <a:t>to_xxx(): write the data from the DataFrame to various kinds of files</a:t>
            </a:r>
          </a:p>
          <a:p>
            <a:pPr lvl="0">
              <a:lnSpc>
                <a:spcPct val="130000"/>
              </a:lnSpc>
            </a:pPr>
            <a:endParaRPr lang="en-US" altLang="zh-CN" sz="2400" dirty="0"/>
          </a:p>
          <a:p>
            <a:pPr lvl="0">
              <a:lnSpc>
                <a:spcPct val="130000"/>
              </a:lnSpc>
            </a:pPr>
            <a:endParaRPr lang="en-US" altLang="zh-CN" sz="2400" dirty="0"/>
          </a:p>
          <a:p>
            <a:pPr lvl="0">
              <a:lnSpc>
                <a:spcPct val="130000"/>
              </a:lnSpc>
            </a:pPr>
            <a:endParaRPr lang="en-US" altLang="zh-CN" sz="2400" dirty="0"/>
          </a:p>
          <a:p>
            <a:pPr lvl="0">
              <a:lnSpc>
                <a:spcPct val="130000"/>
              </a:lnSpc>
            </a:pPr>
            <a:r>
              <a:rPr lang="en-US" altLang="zh-CN" sz="2400" dirty="0"/>
              <a:t>Common Parameters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dirty="0"/>
              <a:t>file: the path of the file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dirty="0"/>
              <a:t>index: if or not write index, by default True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dirty="0"/>
              <a:t>header: if or not write header, by default True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E24C34-7F73-1822-EBA7-B85568705B33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Save DataFrame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D2415C-2659-12EC-1B75-076D4CB69688}"/>
              </a:ext>
            </a:extLst>
          </p:cNvPr>
          <p:cNvSpPr txBox="1"/>
          <p:nvPr/>
        </p:nvSpPr>
        <p:spPr>
          <a:xfrm>
            <a:off x="3341213" y="1935064"/>
            <a:ext cx="227998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/>
              <a:t>to_html()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to_xml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to_latex</a:t>
            </a:r>
            <a:r>
              <a:rPr lang="en-US" altLang="zh-CN" sz="2400" dirty="0"/>
              <a:t>()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D184B0-D642-B326-15AD-AC8C8AC1E9C4}"/>
              </a:ext>
            </a:extLst>
          </p:cNvPr>
          <p:cNvSpPr txBox="1"/>
          <p:nvPr/>
        </p:nvSpPr>
        <p:spPr>
          <a:xfrm>
            <a:off x="660400" y="1935065"/>
            <a:ext cx="227998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to_excel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to_csv</a:t>
            </a:r>
            <a:r>
              <a:rPr lang="en-US" altLang="zh-CN" sz="2400" dirty="0"/>
              <a:t>()</a:t>
            </a:r>
          </a:p>
          <a:p>
            <a:pPr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err="1"/>
              <a:t>to_json</a:t>
            </a:r>
            <a:r>
              <a:rPr lang="en-US" altLang="zh-CN" sz="2400" dirty="0"/>
              <a:t>()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1F9FEB-4721-DBE9-36FF-90D767DC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0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206" y="1393466"/>
            <a:ext cx="7695358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[] &amp; ‘.’ : only works with column name</a:t>
            </a:r>
            <a:endParaRPr lang="zh-CN" alt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Indexing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C2CB63B-220F-9855-B146-DCD5AF90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6" y="4538337"/>
            <a:ext cx="2302566" cy="160021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C11E9A0-D5D2-AFF7-6E05-7B77F6144E53}"/>
              </a:ext>
            </a:extLst>
          </p:cNvPr>
          <p:cNvSpPr txBox="1"/>
          <p:nvPr/>
        </p:nvSpPr>
        <p:spPr>
          <a:xfrm>
            <a:off x="728206" y="4076672"/>
            <a:ext cx="4971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Basic</a:t>
            </a:r>
            <a:endParaRPr lang="zh-CN" altLang="en-US" sz="2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6F558CF-3BAC-8E06-13C5-6B6E6D29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63" y="4559032"/>
            <a:ext cx="2518851" cy="16002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021988-421E-E9C9-15A2-5B1FE0ADE6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040"/>
          <a:stretch/>
        </p:blipFill>
        <p:spPr>
          <a:xfrm>
            <a:off x="728206" y="1886151"/>
            <a:ext cx="6232726" cy="21537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7590CEF-5F12-4AA5-9453-79DDF68BD8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811"/>
          <a:stretch/>
        </p:blipFill>
        <p:spPr>
          <a:xfrm>
            <a:off x="6096000" y="4527990"/>
            <a:ext cx="3123625" cy="176134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DA1A3715-AB07-E0EB-56F7-BF022084D8A8}"/>
              </a:ext>
            </a:extLst>
          </p:cNvPr>
          <p:cNvSpPr txBox="1"/>
          <p:nvPr/>
        </p:nvSpPr>
        <p:spPr>
          <a:xfrm>
            <a:off x="6096000" y="4055977"/>
            <a:ext cx="4961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Advanced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0686DF-B45F-63BC-B19A-3A7AA6EF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206" y="1393466"/>
            <a:ext cx="7695358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[] &amp; ‘.’ : only works with column name (duplicated cases)</a:t>
            </a:r>
            <a:endParaRPr lang="zh-CN" alt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Indexing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11E9A0-D5D2-AFF7-6E05-7B77F6144E53}"/>
              </a:ext>
            </a:extLst>
          </p:cNvPr>
          <p:cNvSpPr txBox="1"/>
          <p:nvPr/>
        </p:nvSpPr>
        <p:spPr>
          <a:xfrm>
            <a:off x="728206" y="4076672"/>
            <a:ext cx="4971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Basic</a:t>
            </a:r>
            <a:endParaRPr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1A3715-AB07-E0EB-56F7-BF022084D8A8}"/>
              </a:ext>
            </a:extLst>
          </p:cNvPr>
          <p:cNvSpPr txBox="1"/>
          <p:nvPr/>
        </p:nvSpPr>
        <p:spPr>
          <a:xfrm>
            <a:off x="6096000" y="4055977"/>
            <a:ext cx="4961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Advanced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505968-ECF3-0E8E-4A72-AE71FB33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6" y="1896075"/>
            <a:ext cx="7772400" cy="20622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F0DD41-1705-E5DB-8516-7F932E3E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86" y="4538337"/>
            <a:ext cx="2296158" cy="1897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D08D6D-7695-3FB5-7E5F-ACC58A96F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080" y="4538337"/>
            <a:ext cx="2674125" cy="19000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6E42A4-226E-F2C7-8E2A-FF352FB9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841" y="4538337"/>
            <a:ext cx="3049150" cy="1897249"/>
          </a:xfrm>
          <a:prstGeom prst="rect">
            <a:avLst/>
          </a:prstGeom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2FFD06FE-6B7E-4516-6C36-5897180E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6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0FDC2D-B489-767D-D7B4-0ED62A516D8C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Indexing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9ADCE5A-2775-4C5D-A423-AD2922E2396B}"/>
              </a:ext>
            </a:extLst>
          </p:cNvPr>
          <p:cNvSpPr txBox="1">
            <a:spLocks/>
          </p:cNvSpPr>
          <p:nvPr/>
        </p:nvSpPr>
        <p:spPr>
          <a:xfrm>
            <a:off x="728206" y="1393466"/>
            <a:ext cx="9307892" cy="76944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sz="2400" dirty="0"/>
              <a:t>loc: access with row and column labels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0B302A6-D185-1F52-3AE5-E6670674E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6" y="1980028"/>
            <a:ext cx="4507832" cy="16486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005AD7-3230-263F-C6DC-2091F99F7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96"/>
          <a:stretch/>
        </p:blipFill>
        <p:spPr>
          <a:xfrm>
            <a:off x="5860108" y="930307"/>
            <a:ext cx="4746264" cy="26191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16AF70-BB6A-CBA0-9039-EE78D0E04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459"/>
          <a:stretch/>
        </p:blipFill>
        <p:spPr>
          <a:xfrm>
            <a:off x="728207" y="3849574"/>
            <a:ext cx="4507832" cy="22852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24D253A-5B0B-5EB9-55A6-1495CFE25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8" y="3821070"/>
            <a:ext cx="4746265" cy="233580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132DA3-4A3E-32D9-9DE9-C15777B2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6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0FDC2D-B489-767D-D7B4-0ED62A516D8C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Indexing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9ADCE5A-2775-4C5D-A423-AD2922E2396B}"/>
              </a:ext>
            </a:extLst>
          </p:cNvPr>
          <p:cNvSpPr txBox="1">
            <a:spLocks/>
          </p:cNvSpPr>
          <p:nvPr/>
        </p:nvSpPr>
        <p:spPr>
          <a:xfrm>
            <a:off x="728206" y="1393466"/>
            <a:ext cx="9307892" cy="76944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sz="2400" dirty="0" err="1"/>
              <a:t>iloc</a:t>
            </a:r>
            <a:r>
              <a:rPr lang="en-US" altLang="zh-CN" sz="2400" dirty="0"/>
              <a:t>: access with locations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78496E-B3F8-23E1-A7A4-5C0914FB1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2455"/>
          <a:stretch/>
        </p:blipFill>
        <p:spPr>
          <a:xfrm>
            <a:off x="4700846" y="1319756"/>
            <a:ext cx="3413178" cy="22237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3D5D19-AD9A-A864-2E28-6E72FE8EC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1532"/>
          <a:stretch/>
        </p:blipFill>
        <p:spPr>
          <a:xfrm>
            <a:off x="728206" y="3994628"/>
            <a:ext cx="3673475" cy="2059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F8A8C8-5768-9B7A-85E6-C85228CF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9718"/>
          <a:stretch/>
        </p:blipFill>
        <p:spPr>
          <a:xfrm>
            <a:off x="747207" y="2096351"/>
            <a:ext cx="3656550" cy="14243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893180-1474-ACB0-5121-770F762763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913"/>
          <a:stretch/>
        </p:blipFill>
        <p:spPr>
          <a:xfrm>
            <a:off x="4700846" y="3999398"/>
            <a:ext cx="3430102" cy="20547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E0CEF3-34C8-C2C8-6D4D-9C3099A1C3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967"/>
          <a:stretch/>
        </p:blipFill>
        <p:spPr>
          <a:xfrm>
            <a:off x="8411112" y="3838584"/>
            <a:ext cx="3252773" cy="221556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0D3B141-586E-83C5-5615-B5F356FC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1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206" y="1393466"/>
            <a:ext cx="6232726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Boolean indexing: specify if choosing each row</a:t>
            </a:r>
            <a:endParaRPr lang="zh-CN" alt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DataFrame Indexing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754EF4-6EF5-84C4-3D47-1B11C810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949965"/>
            <a:ext cx="3735805" cy="19066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9F012A-2C1B-0FBA-6778-BC771132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1" y="1949965"/>
            <a:ext cx="4035830" cy="1867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9CAB53-9E4A-513B-36D6-E3F566704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4081389"/>
            <a:ext cx="4597169" cy="1935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0A8848-596D-B720-EBDA-CE01D3C1D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05" y="4081389"/>
            <a:ext cx="3829627" cy="192443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CE00EA-2865-190D-4290-03074098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6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F0B65CE-9A5D-B4A9-FBF0-31F38FD24CDA}"/>
              </a:ext>
            </a:extLst>
          </p:cNvPr>
          <p:cNvSpPr txBox="1"/>
          <p:nvPr/>
        </p:nvSpPr>
        <p:spPr>
          <a:xfrm>
            <a:off x="660399" y="390439"/>
            <a:ext cx="79260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latin typeface="Calibri"/>
                <a:sym typeface="+mn-lt"/>
              </a:rPr>
              <a:t>Titanic Dataset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764FF2-5D01-2349-8FB0-5977F9043BB0}"/>
              </a:ext>
            </a:extLst>
          </p:cNvPr>
          <p:cNvSpPr txBox="1"/>
          <p:nvPr/>
        </p:nvSpPr>
        <p:spPr>
          <a:xfrm>
            <a:off x="658813" y="1277490"/>
            <a:ext cx="1067692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ea typeface="+mj-ea"/>
                <a:cs typeface="+mn-ea"/>
                <a:sym typeface="+mn-lt"/>
              </a:rPr>
              <a:t>A famous dataset from Kaggle, suitable for beginners</a:t>
            </a:r>
            <a:endParaRPr lang="en-US" altLang="zh-CN" sz="2400" kern="0" dirty="0">
              <a:ea typeface="+mj-ea"/>
              <a:cs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ea typeface="+mj-ea"/>
                <a:cs typeface="+mn-ea"/>
              </a:rPr>
              <a:t>Each row represent a passenger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C0B2A6-5995-E8F8-4B80-6436B4D3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24"/>
          <a:stretch/>
        </p:blipFill>
        <p:spPr>
          <a:xfrm>
            <a:off x="658813" y="3472809"/>
            <a:ext cx="8177946" cy="25586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514B7B8-1F75-F974-CFB4-084792F3F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8"/>
          <a:stretch/>
        </p:blipFill>
        <p:spPr>
          <a:xfrm>
            <a:off x="7823607" y="801202"/>
            <a:ext cx="4279319" cy="25539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页脚占位符 4">
            <a:extLst>
              <a:ext uri="{FF2B5EF4-FFF2-40B4-BE49-F238E27FC236}">
                <a16:creationId xmlns:a16="http://schemas.microsoft.com/office/drawing/2014/main" id="{5B848AB1-C98A-907E-2F21-E0F070A74C2F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FFF2CC"/>
                </a:solidFill>
                <a:latin typeface="+mn-lt"/>
                <a:cs typeface="+mn-cs"/>
              </a:rPr>
              <a:t>AIAA 5031  Introduction to Computing Using Python</a:t>
            </a:r>
            <a:endParaRPr lang="zh-CN" altLang="en-US" sz="1400" b="0" dirty="0">
              <a:solidFill>
                <a:srgbClr val="FFF2CC"/>
              </a:solidFill>
              <a:latin typeface="+mn-lt"/>
              <a:cs typeface="+mn-cs"/>
            </a:endParaRPr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6EAF2480-C9C0-E500-78E2-50BA4DE15DB2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26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Practice (Submit)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F31E9FA-9814-F351-C2E2-B41F64B68F56}"/>
              </a:ext>
            </a:extLst>
          </p:cNvPr>
          <p:cNvSpPr txBox="1">
            <a:spLocks/>
          </p:cNvSpPr>
          <p:nvPr/>
        </p:nvSpPr>
        <p:spPr>
          <a:xfrm>
            <a:off x="672926" y="1280134"/>
            <a:ext cx="11187571" cy="179264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kern="0" dirty="0">
                <a:ea typeface="+mj-ea"/>
                <a:cs typeface="+mn-ea"/>
                <a:sym typeface="+mn-lt"/>
              </a:rPr>
              <a:t>Read the titanic dataset</a:t>
            </a:r>
            <a:endParaRPr lang="en-US" altLang="zh-CN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/>
              <a:t>Create a sub-table that only contains </a:t>
            </a:r>
            <a:r>
              <a:rPr lang="en-US" altLang="zh-CN" sz="2400" i="1" dirty="0">
                <a:solidFill>
                  <a:srgbClr val="51BE94"/>
                </a:solidFill>
              </a:rPr>
              <a:t>female adult passengers </a:t>
            </a:r>
            <a:r>
              <a:rPr lang="en-US" altLang="zh-CN" sz="2400" dirty="0"/>
              <a:t>in Titanic dataset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/>
              <a:t>Save it as a csv file: </a:t>
            </a:r>
            <a:r>
              <a:rPr lang="en-US" altLang="zh-CN" sz="2400" dirty="0" err="1"/>
              <a:t>titanic_female.csv</a:t>
            </a:r>
            <a:endParaRPr lang="en-US" altLang="zh-CN" sz="2400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B92E7F4B-DC26-D62C-F841-7EF3BF0A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1339" y="1271959"/>
            <a:ext cx="11520661" cy="292856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/>
              <a:t>Modify an entry through the column series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Value Assignment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CE00EA-2865-190D-4290-03074098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FEE54A-3F12-C3F1-92E6-A510D60B7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61" b="26505"/>
          <a:stretch/>
        </p:blipFill>
        <p:spPr>
          <a:xfrm>
            <a:off x="658813" y="4336129"/>
            <a:ext cx="5599112" cy="878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50E6ED-4FD0-EF84-F1E8-075A7D6E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39" y="5263091"/>
            <a:ext cx="1777563" cy="11201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D71168-5A83-6B04-607A-2674C7AB3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3" y="1326118"/>
            <a:ext cx="6296199" cy="229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A00130-81C4-801D-1915-71D4A4EBB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726" y="1598069"/>
            <a:ext cx="2911375" cy="22921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D29064-7ADA-63F5-C61B-4079736B4C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193"/>
          <a:stretch/>
        </p:blipFill>
        <p:spPr>
          <a:xfrm>
            <a:off x="7382726" y="3954939"/>
            <a:ext cx="2466952" cy="2292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62DA05-B583-DB5D-9CCC-AC9FDFC062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7999"/>
          <a:stretch/>
        </p:blipFill>
        <p:spPr>
          <a:xfrm>
            <a:off x="9962190" y="3970338"/>
            <a:ext cx="1960689" cy="22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1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Value Assignment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F31E9FA-9814-F351-C2E2-B41F64B68F56}"/>
              </a:ext>
            </a:extLst>
          </p:cNvPr>
          <p:cNvSpPr txBox="1">
            <a:spLocks/>
          </p:cNvSpPr>
          <p:nvPr/>
        </p:nvSpPr>
        <p:spPr>
          <a:xfrm>
            <a:off x="728206" y="1393466"/>
            <a:ext cx="4986794" cy="46165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Add &amp; replace a column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B19010-0721-7350-F256-6FDDC55A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1391582"/>
            <a:ext cx="3556000" cy="1536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58AC9F-1A34-A985-BF35-8A946FC21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6" y="3555963"/>
            <a:ext cx="3784600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9576B9-FCD4-C51D-BE15-58E7F991F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50" y="3555963"/>
            <a:ext cx="4648200" cy="2730500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98F4613-F2A4-F19E-5A63-2458F8E87CBD}"/>
              </a:ext>
            </a:extLst>
          </p:cNvPr>
          <p:cNvSpPr txBox="1">
            <a:spLocks/>
          </p:cNvSpPr>
          <p:nvPr/>
        </p:nvSpPr>
        <p:spPr>
          <a:xfrm>
            <a:off x="728206" y="3071209"/>
            <a:ext cx="4986794" cy="46165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r>
              <a:rPr lang="en-US" altLang="zh-CN" sz="2400" dirty="0"/>
              <a:t>Add a new column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1E8B9324-F7E8-5A4B-38C1-D4F0F3B0596E}"/>
              </a:ext>
            </a:extLst>
          </p:cNvPr>
          <p:cNvSpPr txBox="1">
            <a:spLocks/>
          </p:cNvSpPr>
          <p:nvPr/>
        </p:nvSpPr>
        <p:spPr>
          <a:xfrm>
            <a:off x="5086350" y="3081378"/>
            <a:ext cx="4986794" cy="46165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r>
              <a:rPr lang="en-US" altLang="zh-CN" sz="2400" dirty="0"/>
              <a:t>Replace a column</a:t>
            </a: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4ACEFA95-DEAB-C035-C14F-A7F20001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CADDDD-5293-5666-4D1A-A7F390882D9D}"/>
              </a:ext>
            </a:extLst>
          </p:cNvPr>
          <p:cNvSpPr txBox="1"/>
          <p:nvPr/>
        </p:nvSpPr>
        <p:spPr>
          <a:xfrm>
            <a:off x="660400" y="422414"/>
            <a:ext cx="1075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Pandas Data Types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F58A59-DC61-4C06-60C0-EF1E602F91D0}"/>
              </a:ext>
            </a:extLst>
          </p:cNvPr>
          <p:cNvSpPr txBox="1"/>
          <p:nvPr/>
        </p:nvSpPr>
        <p:spPr>
          <a:xfrm>
            <a:off x="660400" y="1283200"/>
            <a:ext cx="11080750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400" b="0" dirty="0">
                <a:latin typeface="Calibri"/>
                <a:ea typeface="宋体"/>
              </a:rPr>
              <a:t>Based on </a:t>
            </a:r>
            <a:r>
              <a:rPr lang="en-US" sz="2400" b="0" dirty="0" err="1">
                <a:latin typeface="Calibri"/>
                <a:ea typeface="宋体"/>
              </a:rPr>
              <a:t>ndarray</a:t>
            </a:r>
            <a:r>
              <a:rPr lang="en-US" sz="2400" b="0" dirty="0">
                <a:latin typeface="Calibri"/>
                <a:ea typeface="宋体"/>
              </a:rPr>
              <a:t>, Pandas constructs two data types:</a:t>
            </a:r>
          </a:p>
          <a:p>
            <a:pPr lvl="0">
              <a:lnSpc>
                <a:spcPct val="130000"/>
              </a:lnSpc>
            </a:pPr>
            <a:endParaRPr lang="en-US" sz="2400" b="1" dirty="0">
              <a:latin typeface="Calibri"/>
              <a:ea typeface="宋体"/>
            </a:endParaRPr>
          </a:p>
          <a:p>
            <a:pPr lvl="0">
              <a:lnSpc>
                <a:spcPct val="130000"/>
              </a:lnSpc>
            </a:pPr>
            <a:r>
              <a:rPr lang="en-US" sz="2400" b="1" dirty="0">
                <a:latin typeface="Calibri"/>
                <a:ea typeface="宋体"/>
              </a:rPr>
              <a:t>Series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sz="2400" dirty="0">
                <a:latin typeface="Calibri"/>
                <a:ea typeface="宋体"/>
              </a:rPr>
              <a:t>1D vector structure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sz="2400" dirty="0">
                <a:latin typeface="Calibri"/>
                <a:ea typeface="宋体"/>
              </a:rPr>
              <a:t>Has </a:t>
            </a:r>
            <a:r>
              <a:rPr lang="en-US" altLang="zh-CN" sz="2400" dirty="0" err="1">
                <a:latin typeface="Calibri"/>
                <a:ea typeface="宋体"/>
              </a:rPr>
              <a:t>hashable</a:t>
            </a:r>
            <a:r>
              <a:rPr lang="en-US" altLang="zh-CN" sz="2400" dirty="0">
                <a:latin typeface="Calibri"/>
                <a:ea typeface="宋体"/>
              </a:rPr>
              <a:t> </a:t>
            </a:r>
            <a:r>
              <a:rPr lang="en-US" sz="2400" dirty="0">
                <a:latin typeface="Calibri"/>
                <a:ea typeface="宋体"/>
              </a:rPr>
              <a:t>index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latin typeface="Calibri"/>
                <a:ea typeface="宋体"/>
              </a:rPr>
              <a:t>Homogenous data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2C5073-84E3-8FC4-5E18-2DBC833E59B7}"/>
              </a:ext>
            </a:extLst>
          </p:cNvPr>
          <p:cNvSpPr txBox="1"/>
          <p:nvPr/>
        </p:nvSpPr>
        <p:spPr>
          <a:xfrm>
            <a:off x="5641434" y="2243462"/>
            <a:ext cx="6099716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Calibri"/>
                <a:ea typeface="宋体"/>
              </a:rPr>
              <a:t>DataFrame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latin typeface="Calibri"/>
                <a:ea typeface="宋体"/>
              </a:rPr>
              <a:t>2D tabular structure 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latin typeface="Calibri"/>
                <a:ea typeface="宋体"/>
              </a:rPr>
              <a:t>Has column and index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latin typeface="Calibri"/>
                <a:ea typeface="宋体"/>
              </a:rPr>
              <a:t>Heterogenous column</a:t>
            </a: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7ECD652B-760A-4636-B643-55E174C0A2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63E0B7DB-7146-DE35-0567-B0BAA5C5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08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1339" y="1271959"/>
            <a:ext cx="11520661" cy="494310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/>
              <a:t>Be careful with the "view and copy" problem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e.g., column indexing creates a copy (some old versions (&lt; 0.24.0) create views)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657D9F-70AA-28A1-AD20-3172B43C3F0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Value Assignment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CE00EA-2865-190D-4290-03074098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42D818-91A9-D6F0-F63A-0794B87E3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59"/>
          <a:stretch/>
        </p:blipFill>
        <p:spPr>
          <a:xfrm>
            <a:off x="6096000" y="2819636"/>
            <a:ext cx="5996161" cy="23435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52813-8CDA-34CF-F97B-FDD1C5043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6"/>
          <a:stretch/>
        </p:blipFill>
        <p:spPr>
          <a:xfrm>
            <a:off x="99839" y="2819636"/>
            <a:ext cx="5896322" cy="23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5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64" y="1775770"/>
            <a:ext cx="10515600" cy="1325563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+mn-lt"/>
                <a:ea typeface="宋体"/>
              </a:rPr>
              <a:t>Table Data Analysis with </a:t>
            </a:r>
            <a:r>
              <a:rPr lang="en-US" sz="4400" b="1" dirty="0" err="1">
                <a:solidFill>
                  <a:srgbClr val="008000"/>
                </a:solidFill>
                <a:latin typeface="+mn-lt"/>
                <a:ea typeface="宋体"/>
              </a:rPr>
              <a:t>DataFrame</a:t>
            </a:r>
            <a:endParaRPr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F1A7562-62C7-32C6-862B-A07252B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91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7548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mean(), sum(), median(), any(), …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FD3C6-822E-1ED9-8AAA-B19E8777D247}"/>
              </a:ext>
            </a:extLst>
          </p:cNvPr>
          <p:cNvSpPr txBox="1"/>
          <p:nvPr/>
        </p:nvSpPr>
        <p:spPr>
          <a:xfrm>
            <a:off x="660399" y="415826"/>
            <a:ext cx="6153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ea typeface="宋体"/>
              </a:rPr>
              <a:t>Basic</a:t>
            </a:r>
            <a:r>
              <a:rPr lang="zh-CN" altLang="en-US" sz="4400" b="1" dirty="0">
                <a:solidFill>
                  <a:srgbClr val="008000"/>
                </a:solidFill>
                <a:ea typeface="宋体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宋体"/>
              </a:rPr>
              <a:t>Statistics</a:t>
            </a:r>
            <a:endParaRPr lang="en-US" sz="4400" b="1" dirty="0">
              <a:solidFill>
                <a:srgbClr val="008000"/>
              </a:solidFill>
              <a:ea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C78530-9A0A-34C9-E26A-9A19FD722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96" b="8065"/>
          <a:stretch/>
        </p:blipFill>
        <p:spPr>
          <a:xfrm>
            <a:off x="660399" y="4082061"/>
            <a:ext cx="2692400" cy="2171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5FD297-6738-EFF9-AEA4-F2C7E463B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09" b="7065"/>
          <a:stretch/>
        </p:blipFill>
        <p:spPr>
          <a:xfrm>
            <a:off x="3505994" y="4082061"/>
            <a:ext cx="2692400" cy="2171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4D354A-1247-6B7C-4F76-B3BCF65CD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889" y="4082061"/>
            <a:ext cx="2692400" cy="217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446B0D-8819-5AE4-5DF0-6BDBCA9C87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753"/>
          <a:stretch/>
        </p:blipFill>
        <p:spPr>
          <a:xfrm>
            <a:off x="660399" y="1902423"/>
            <a:ext cx="4097339" cy="1536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DC294F-96DB-1CED-540B-F76582160F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215"/>
          <a:stretch/>
        </p:blipFill>
        <p:spPr>
          <a:xfrm>
            <a:off x="9311484" y="4082061"/>
            <a:ext cx="2692400" cy="21758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0AC8497-2891-FCCE-7A62-41948E0C5045}"/>
              </a:ext>
            </a:extLst>
          </p:cNvPr>
          <p:cNvSpPr txBox="1"/>
          <p:nvPr/>
        </p:nvSpPr>
        <p:spPr>
          <a:xfrm>
            <a:off x="660398" y="3591226"/>
            <a:ext cx="11343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Apply simultaneously on rows/columns: By default axis=0, get a value for each column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077B286-8703-4551-2B77-E74A91657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889" y="2080223"/>
            <a:ext cx="3213100" cy="13589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562C7EF-7721-FAB3-933E-65176EBE4EEC}"/>
              </a:ext>
            </a:extLst>
          </p:cNvPr>
          <p:cNvSpPr txBox="1"/>
          <p:nvPr/>
        </p:nvSpPr>
        <p:spPr>
          <a:xfrm>
            <a:off x="6465890" y="1529660"/>
            <a:ext cx="4710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Apply to series</a:t>
            </a:r>
            <a:endParaRPr lang="zh-CN" altLang="en-US" sz="2400" dirty="0"/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3EC37404-7DEE-DDCD-4029-F598E063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7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BCB87-F486-A220-3494-49CA6E94914C}"/>
              </a:ext>
            </a:extLst>
          </p:cNvPr>
          <p:cNvSpPr txBox="1"/>
          <p:nvPr/>
        </p:nvSpPr>
        <p:spPr>
          <a:xfrm>
            <a:off x="660400" y="422414"/>
            <a:ext cx="916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4400" b="1">
                <a:solidFill>
                  <a:srgbClr val="008000"/>
                </a:solidFill>
                <a:ea typeface="宋体"/>
              </a:defRPr>
            </a:lvl1pPr>
          </a:lstStyle>
          <a:p>
            <a:r>
              <a:rPr lang="en-US" altLang="zh-CN" dirty="0">
                <a:sym typeface="+mn-lt"/>
              </a:rPr>
              <a:t>Basic Statistics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58813" y="1268413"/>
            <a:ext cx="8678333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ea typeface="+mj-ea"/>
                <a:cs typeface="+mn-ea"/>
                <a:sym typeface="+mn-lt"/>
              </a:rPr>
              <a:t>DataFrame.</a:t>
            </a:r>
            <a:r>
              <a:rPr lang="en-US" altLang="zh-CN" sz="2000" dirty="0">
                <a:cs typeface="+mn-ea"/>
                <a:sym typeface="+mn-lt"/>
              </a:rPr>
              <a:t>describe</a:t>
            </a:r>
            <a:r>
              <a:rPr lang="en-US" altLang="zh-CN" sz="2000" dirty="0">
                <a:ea typeface="+mj-ea"/>
                <a:cs typeface="+mn-ea"/>
                <a:sym typeface="+mn-lt"/>
              </a:rPr>
              <a:t>():</a:t>
            </a:r>
            <a:r>
              <a:rPr lang="zh-CN" altLang="en-US" sz="2000" dirty="0">
                <a:ea typeface="+mj-ea"/>
                <a:cs typeface="+mn-ea"/>
                <a:sym typeface="+mn-lt"/>
              </a:rPr>
              <a:t> </a:t>
            </a:r>
            <a:r>
              <a:rPr lang="en-US" altLang="zh-CN" sz="2000" dirty="0">
                <a:ea typeface="+mj-ea"/>
                <a:cs typeface="+mn-ea"/>
                <a:sym typeface="+mn-lt"/>
              </a:rPr>
              <a:t>Basic statistics of numerical columns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308700-4A16-5120-EDF8-4E4E6E26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874347"/>
            <a:ext cx="8996234" cy="40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268413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2400" dirty="0"/>
              <a:t>cov(): calculate the covariance between two series (</a:t>
            </a:r>
            <a:r>
              <a:rPr lang="en-US" sz="2400" dirty="0" err="1"/>
              <a:t>NaN</a:t>
            </a:r>
            <a:r>
              <a:rPr lang="en-US" sz="2400" dirty="0"/>
              <a:t> get excluded)</a:t>
            </a:r>
          </a:p>
          <a:p>
            <a:pPr lvl="0">
              <a:lnSpc>
                <a:spcPct val="130000"/>
              </a:lnSpc>
            </a:pPr>
            <a:r>
              <a:rPr lang="en-US" sz="2400" dirty="0"/>
              <a:t>Series aligned with index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FD3C6-822E-1ED9-8AAA-B19E8777D247}"/>
              </a:ext>
            </a:extLst>
          </p:cNvPr>
          <p:cNvSpPr txBox="1"/>
          <p:nvPr/>
        </p:nvSpPr>
        <p:spPr>
          <a:xfrm>
            <a:off x="660399" y="415826"/>
            <a:ext cx="6153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ea typeface="宋体"/>
              </a:rPr>
              <a:t>Covariance</a:t>
            </a:r>
            <a:endParaRPr lang="en-US" sz="4400" b="1" dirty="0">
              <a:solidFill>
                <a:srgbClr val="008000"/>
              </a:solidFill>
              <a:ea typeface="Calibri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584B33-8989-531C-091E-AA305607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928444"/>
            <a:ext cx="4231814" cy="23021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FD60B6-4B16-1FA1-DD36-693F6B91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917" y="2918912"/>
            <a:ext cx="6105098" cy="345316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6B593C8-7444-9A1E-E0DF-31FBE93177B5}"/>
              </a:ext>
            </a:extLst>
          </p:cNvPr>
          <p:cNvSpPr txBox="1"/>
          <p:nvPr/>
        </p:nvSpPr>
        <p:spPr>
          <a:xfrm>
            <a:off x="685530" y="2440667"/>
            <a:ext cx="4208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Covariance between two series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79A6C7-BB85-D408-689C-1197D1E95DF2}"/>
              </a:ext>
            </a:extLst>
          </p:cNvPr>
          <p:cNvSpPr txBox="1"/>
          <p:nvPr/>
        </p:nvSpPr>
        <p:spPr>
          <a:xfrm>
            <a:off x="5424917" y="2440667"/>
            <a:ext cx="6767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Covariance between every two (numerical) columns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467B4F-0C28-4958-29D8-B094BF76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57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276191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2400" dirty="0"/>
              <a:t>Linear relationship between any two Series. Three methods to calculate the correlation: </a:t>
            </a:r>
            <a:r>
              <a:rPr lang="en-US" sz="2400" dirty="0" err="1"/>
              <a:t>pearson</a:t>
            </a:r>
            <a:r>
              <a:rPr lang="en-US" sz="2400" dirty="0"/>
              <a:t> (default), spearman, </a:t>
            </a:r>
            <a:r>
              <a:rPr lang="en-US" sz="2400" dirty="0" err="1"/>
              <a:t>kendall</a:t>
            </a:r>
            <a:endParaRPr 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EC552F-9124-A5D1-1ACE-A604203A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3081834"/>
            <a:ext cx="4210151" cy="309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C58C5B-E3BD-8B7E-4985-6D57351B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987" y="3112718"/>
            <a:ext cx="5498973" cy="332945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5FEEC1-51B4-DC10-AB6F-76B5AD3FDB4C}"/>
              </a:ext>
            </a:extLst>
          </p:cNvPr>
          <p:cNvSpPr txBox="1"/>
          <p:nvPr/>
        </p:nvSpPr>
        <p:spPr>
          <a:xfrm>
            <a:off x="660399" y="415826"/>
            <a:ext cx="6153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+mn-lt"/>
                <a:ea typeface="宋体"/>
              </a:rPr>
              <a:t>Correlation Coefficient</a:t>
            </a:r>
            <a:endParaRPr lang="en-US" sz="4400" b="1" dirty="0">
              <a:solidFill>
                <a:srgbClr val="008000"/>
              </a:solidFill>
              <a:ea typeface="Calibri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547A00-5D14-37D8-C665-CBFF6C8C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F74C45-12AB-7F01-7E97-E99EF893D080}"/>
              </a:ext>
            </a:extLst>
          </p:cNvPr>
          <p:cNvSpPr txBox="1"/>
          <p:nvPr/>
        </p:nvSpPr>
        <p:spPr>
          <a:xfrm>
            <a:off x="750332" y="2605591"/>
            <a:ext cx="4208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Correlation between two series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29C2EE-7887-580E-8E0D-4F552BF596C1}"/>
              </a:ext>
            </a:extLst>
          </p:cNvPr>
          <p:cNvSpPr txBox="1"/>
          <p:nvPr/>
        </p:nvSpPr>
        <p:spPr>
          <a:xfrm>
            <a:off x="5489719" y="2605591"/>
            <a:ext cx="6862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Correlation between every two (numerical) columns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78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276191"/>
            <a:ext cx="11237952" cy="4351338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rank(): ranks the element values in a sequence, return a series containing the rank of each element</a:t>
            </a:r>
            <a:endParaRPr sz="32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Duplicated element values with get their averaged rank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B069B2-233E-109A-3C1C-C9DB61693CD9}"/>
              </a:ext>
            </a:extLst>
          </p:cNvPr>
          <p:cNvSpPr txBox="1"/>
          <p:nvPr/>
        </p:nvSpPr>
        <p:spPr>
          <a:xfrm>
            <a:off x="660399" y="415826"/>
            <a:ext cx="6153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+mn-lt"/>
                <a:ea typeface="宋体"/>
              </a:rPr>
              <a:t>Ranking</a:t>
            </a:r>
            <a:endParaRPr lang="en-US" sz="4400" b="1" dirty="0">
              <a:solidFill>
                <a:srgbClr val="008000"/>
              </a:solidFill>
              <a:ea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76F8B6-AD8B-976E-E177-A21ACFBDF640}"/>
              </a:ext>
            </a:extLst>
          </p:cNvPr>
          <p:cNvSpPr txBox="1"/>
          <p:nvPr/>
        </p:nvSpPr>
        <p:spPr>
          <a:xfrm>
            <a:off x="4177596" y="5119421"/>
            <a:ext cx="2178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Ranked</a:t>
            </a:r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 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4</a:t>
            </a:r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 and 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5, </a:t>
            </a:r>
          </a:p>
          <a:p>
            <a:pPr lvl="0"/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average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d</a:t>
            </a:r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 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as</a:t>
            </a:r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 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4.</a:t>
            </a:r>
            <a:r>
              <a:rPr lang="zh-CN" altLang="zh-CN" sz="2000" dirty="0">
                <a:highlight>
                  <a:srgbClr val="FCFCFC"/>
                </a:highlight>
                <a:ea typeface="monospace"/>
              </a:rPr>
              <a:t>5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90F9F0C-5CD3-E511-01A7-DFF17F32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2947943"/>
            <a:ext cx="3279141" cy="29793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0445893-2C97-7282-4FBB-51E142E07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596" y="2947943"/>
            <a:ext cx="2178073" cy="212742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9CFAED-B6B2-F2F8-A7DD-BB3B0A94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52C9BF-BFAF-BCC6-259F-B37CC520B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485" y="2947943"/>
            <a:ext cx="4726069" cy="24635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5F3EA5-6974-338B-763A-3EDB39767EBA}"/>
              </a:ext>
            </a:extLst>
          </p:cNvPr>
          <p:cNvSpPr txBox="1"/>
          <p:nvPr/>
        </p:nvSpPr>
        <p:spPr>
          <a:xfrm>
            <a:off x="6948936" y="5407481"/>
            <a:ext cx="4736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err="1">
                <a:highlight>
                  <a:srgbClr val="FCFCFC"/>
                </a:highlight>
                <a:ea typeface="monospace"/>
              </a:rPr>
              <a:t>Dataframe</a:t>
            </a:r>
            <a:r>
              <a:rPr lang="en-US" altLang="zh-CN" sz="2000" dirty="0">
                <a:highlight>
                  <a:srgbClr val="FCFCFC"/>
                </a:highlight>
                <a:ea typeface="monospace"/>
              </a:rPr>
              <a:t>: Call rank on each column</a:t>
            </a:r>
            <a:endParaRPr lang="zh-CN" altLang="zh-CN" sz="2000" dirty="0">
              <a:highlight>
                <a:srgbClr val="FCFCFC"/>
              </a:highlight>
              <a:ea typeface="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91573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75469"/>
            <a:ext cx="11531601" cy="1046290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2400" dirty="0">
                <a:latin typeface="+mn-lt"/>
              </a:rPr>
              <a:t>pct_change(): compare each element with its predecessor and calculates the change in </a:t>
            </a:r>
            <a:r>
              <a:rPr lang="en-US" altLang="zh-CN" sz="2400" dirty="0">
                <a:latin typeface="+mn-lt"/>
              </a:rPr>
              <a:t>percentage (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</a:rPr>
              <a:t>NaN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 get excluded</a:t>
            </a:r>
            <a:r>
              <a:rPr lang="en-US" altLang="zh-CN" sz="2400" dirty="0">
                <a:latin typeface="+mn-lt"/>
              </a:rPr>
              <a:t>)</a:t>
            </a:r>
            <a:endParaRPr sz="2400"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2F80AB-6A71-5027-A311-8C93E9D17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781293"/>
            <a:ext cx="3240872" cy="33050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F8C3B4-F8DE-E1B7-1605-662D6F68B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592" y="2781293"/>
            <a:ext cx="4810672" cy="26702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2F386BC-65B4-2E1F-E0A6-984D4B294546}"/>
              </a:ext>
            </a:extLst>
          </p:cNvPr>
          <p:cNvSpPr txBox="1"/>
          <p:nvPr/>
        </p:nvSpPr>
        <p:spPr>
          <a:xfrm>
            <a:off x="658813" y="2411961"/>
            <a:ext cx="3240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lt"/>
              </a:rPr>
              <a:t>Series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B44F36-03AF-5519-FAE1-C70544AB2021}"/>
              </a:ext>
            </a:extLst>
          </p:cNvPr>
          <p:cNvSpPr txBox="1"/>
          <p:nvPr/>
        </p:nvSpPr>
        <p:spPr>
          <a:xfrm>
            <a:off x="4204592" y="2411961"/>
            <a:ext cx="5411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n-lt"/>
              </a:rPr>
              <a:t>DataFrame: call pct_change() for each column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0D6353-CCDA-A851-D179-287C570F7F82}"/>
              </a:ext>
            </a:extLst>
          </p:cNvPr>
          <p:cNvSpPr txBox="1"/>
          <p:nvPr/>
        </p:nvSpPr>
        <p:spPr>
          <a:xfrm>
            <a:off x="660399" y="415826"/>
            <a:ext cx="6153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ea typeface="宋体"/>
              </a:rPr>
              <a:t>Change Ratio</a:t>
            </a:r>
            <a:endParaRPr lang="en-US" sz="4400" b="1" dirty="0">
              <a:solidFill>
                <a:srgbClr val="008000"/>
              </a:solidFill>
              <a:ea typeface="Calibri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6ACA10-AF15-67FB-2E87-113CF633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2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BCB87-F486-A220-3494-49CA6E94914C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Value Counts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60399" y="1276033"/>
            <a:ext cx="868045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000" dirty="0">
                <a:latin typeface="Calibri"/>
                <a:ea typeface="Calibri"/>
              </a:rPr>
              <a:t>value_counts(): aggregate the same value and show the number of appearance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</a:rPr>
              <a:t>DataFrame: regard each row as a tuple</a:t>
            </a:r>
          </a:p>
          <a:p>
            <a:pPr lvl="0">
              <a:lnSpc>
                <a:spcPct val="130000"/>
              </a:lnSpc>
            </a:pPr>
            <a:endParaRPr lang="en-US" sz="2000" dirty="0">
              <a:latin typeface="Calibri"/>
              <a:ea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6E61DA-A339-9080-7361-57946C5E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3" y="2143829"/>
            <a:ext cx="5528528" cy="30546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426CC4-EF26-20F4-9C72-D083D54F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21" y="2143829"/>
            <a:ext cx="3861365" cy="21296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7BF2F3-B84D-5580-BC3B-5D42B391AC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720"/>
          <a:stretch/>
        </p:blipFill>
        <p:spPr>
          <a:xfrm>
            <a:off x="6784420" y="4538794"/>
            <a:ext cx="3861365" cy="1630246"/>
          </a:xfrm>
          <a:prstGeom prst="rect">
            <a:avLst/>
          </a:prstGeom>
        </p:spPr>
      </p:pic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BE76B16-F3EA-ED39-6820-522810C490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99224" y="6454790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AC1E4D76-87C3-D0A4-BB52-286229BC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BCB87-F486-A220-3494-49CA6E94914C}"/>
              </a:ext>
            </a:extLst>
          </p:cNvPr>
          <p:cNvSpPr txBox="1"/>
          <p:nvPr/>
        </p:nvSpPr>
        <p:spPr>
          <a:xfrm>
            <a:off x="660400" y="422414"/>
            <a:ext cx="916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latin typeface="Calibri"/>
                <a:sym typeface="+mn-lt"/>
              </a:rPr>
              <a:t>Practice (Submit)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60400" y="1268413"/>
            <a:ext cx="11400972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Analyze the titanic data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(1) Get basic statistics of the numerical columns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(2) Add a column representing the rank of passengers in terms of fare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(3) Count the number of female/males, </a:t>
            </a:r>
            <a:r>
              <a:rPr lang="en-US" altLang="zh-CN" sz="2400" dirty="0">
                <a:ea typeface="+mj-ea"/>
                <a:cs typeface="+mn-ea"/>
              </a:rPr>
              <a:t>number of different ticket classes, survived …</a:t>
            </a:r>
            <a:endParaRPr lang="zh-CN" altLang="en-US" sz="2400" dirty="0">
              <a:ea typeface="+mj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(4) What features are statistically correlated with ”survived”?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0C3BD-FD3A-173C-3D61-4F587DE16C4C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>
              <a:defRPr lang="en-US" sz="1400">
                <a:solidFill>
                  <a:srgbClr val="FFF2CC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2C2F2F3-AB1E-8008-3BAE-DCC4696721C7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39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8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268413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</a:rPr>
              <a:t>Series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8000"/>
                </a:solidFill>
                <a:latin typeface="+mn-lt"/>
              </a:rPr>
              <a:t>DataFrame</a:t>
            </a:r>
            <a:endParaRPr lang="en-US" sz="3600" b="1" dirty="0">
              <a:solidFill>
                <a:srgbClr val="008000"/>
              </a:solidFill>
              <a:latin typeface="+mn-lt"/>
              <a:ea typeface="宋体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+mn-lt"/>
                <a:ea typeface="宋体"/>
              </a:rPr>
              <a:t>Table Data Analysis with </a:t>
            </a:r>
            <a:r>
              <a:rPr lang="en-US" altLang="zh-CN" sz="3600" b="1" dirty="0" err="1">
                <a:solidFill>
                  <a:srgbClr val="008000"/>
                </a:solidFill>
                <a:latin typeface="+mn-lt"/>
                <a:ea typeface="宋体"/>
              </a:rPr>
              <a:t>DataFrame</a:t>
            </a:r>
            <a:endParaRPr lang="en-US" altLang="zh-CN" sz="3600" b="1" dirty="0">
              <a:solidFill>
                <a:srgbClr val="008000"/>
              </a:solidFill>
              <a:latin typeface="+mn-lt"/>
              <a:ea typeface="宋体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  <a:ea typeface="宋体"/>
              </a:rPr>
              <a:t>Missing Value Handling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  <a:ea typeface="宋体"/>
              </a:rPr>
              <a:t>Data Operation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A210037-3CE8-D4A2-8C2F-CFAC65C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A01AFC-D9C4-4E3E-28B9-0E29AD2D020C}"/>
              </a:ext>
            </a:extLst>
          </p:cNvPr>
          <p:cNvSpPr txBox="1"/>
          <p:nvPr/>
        </p:nvSpPr>
        <p:spPr>
          <a:xfrm>
            <a:off x="660399" y="415826"/>
            <a:ext cx="615315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74058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64" y="1775770"/>
            <a:ext cx="10515600" cy="1325563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rgbClr val="008000"/>
                </a:solidFill>
                <a:latin typeface="+mn-lt"/>
              </a:rPr>
              <a:t>Missing Value Handling</a:t>
            </a:r>
            <a:endParaRPr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14260F6-AC19-F1AA-AD61-596FF787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90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BFF651-CB4E-66E2-AE65-0672FF895C96}"/>
              </a:ext>
            </a:extLst>
          </p:cNvPr>
          <p:cNvSpPr txBox="1"/>
          <p:nvPr/>
        </p:nvSpPr>
        <p:spPr>
          <a:xfrm>
            <a:off x="660400" y="422414"/>
            <a:ext cx="5940657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Check Missing Value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CE98E2C-D106-0A4C-683A-0335B9B64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11"/>
          <a:stretch/>
        </p:blipFill>
        <p:spPr>
          <a:xfrm>
            <a:off x="672013" y="1890546"/>
            <a:ext cx="5631437" cy="16744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D44028-1B61-2A09-2DB6-656802D48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092985"/>
            <a:ext cx="2195935" cy="19889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D46F7D-4232-9B05-F856-D0A64994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45" r="37635"/>
          <a:stretch/>
        </p:blipFill>
        <p:spPr>
          <a:xfrm>
            <a:off x="3135155" y="4092985"/>
            <a:ext cx="3465902" cy="23121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82FB5D-F4E1-B371-9218-D64E47E11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66" y="1886534"/>
            <a:ext cx="3180059" cy="20944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169CDB8-3448-3CE4-EF1D-968A8EAF6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266" y="4062550"/>
            <a:ext cx="3900617" cy="2373036"/>
          </a:xfrm>
          <a:prstGeom prst="rect">
            <a:avLst/>
          </a:prstGeom>
        </p:spPr>
      </p:pic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12EF6814-200F-EEBA-1149-DCA70E810BC5}"/>
              </a:ext>
            </a:extLst>
          </p:cNvPr>
          <p:cNvCxnSpPr/>
          <p:nvPr/>
        </p:nvCxnSpPr>
        <p:spPr>
          <a:xfrm>
            <a:off x="7080422" y="0"/>
            <a:ext cx="0" cy="64355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8B4D9F3-DE6B-C527-2D1A-92E1D08B50B3}"/>
              </a:ext>
            </a:extLst>
          </p:cNvPr>
          <p:cNvCxnSpPr>
            <a:cxnSpLocks/>
          </p:cNvCxnSpPr>
          <p:nvPr/>
        </p:nvCxnSpPr>
        <p:spPr>
          <a:xfrm flipH="1">
            <a:off x="0" y="3611689"/>
            <a:ext cx="708042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DC4912-CE44-0B8C-4B8E-E6467477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6075B-42D7-5718-27C6-5AFC6C102AC2}"/>
              </a:ext>
            </a:extLst>
          </p:cNvPr>
          <p:cNvSpPr txBox="1"/>
          <p:nvPr/>
        </p:nvSpPr>
        <p:spPr>
          <a:xfrm>
            <a:off x="660400" y="1275585"/>
            <a:ext cx="1105746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ea typeface="+mj-ea"/>
                <a:cs typeface="+mn-ea"/>
                <a:sym typeface="+mn-lt"/>
              </a:rPr>
              <a:t>isnull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/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isna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/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notnull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/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notna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():</a:t>
            </a:r>
            <a:r>
              <a:rPr lang="zh-CN" altLang="en-US" sz="2400" dirty="0">
                <a:ea typeface="+mj-ea"/>
                <a:cs typeface="+mn-ea"/>
                <a:sym typeface="+mn-lt"/>
              </a:rPr>
              <a:t> 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Return a series/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saying if each element is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NaN</a:t>
            </a:r>
            <a:endParaRPr lang="en-US" altLang="zh-CN" sz="2400" dirty="0"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133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60400" y="1275585"/>
            <a:ext cx="11057468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Exercise: </a:t>
            </a:r>
          </a:p>
          <a:p>
            <a:pPr marL="457200" indent="-457200">
              <a:lnSpc>
                <a:spcPct val="130000"/>
              </a:lnSpc>
              <a:buAutoNum type="arabicParenBoth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Filter the rows that has missing value in ‘Cabin’ in Titanic dataset</a:t>
            </a:r>
          </a:p>
          <a:p>
            <a:pPr marL="457200" indent="-457200">
              <a:lnSpc>
                <a:spcPct val="130000"/>
              </a:lnSpc>
              <a:buFontTx/>
              <a:buAutoNum type="arabicParenBoth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Filter the rows that has no missing value in Titanic dataset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B59DD1-E345-B127-2794-9D02B8E40890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Check Missing Value</a:t>
            </a: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C5EC9930-BF75-B7C8-7F2A-9A3D8069C5A0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FFF2CC"/>
                </a:solidFill>
                <a:latin typeface="+mn-lt"/>
                <a:cs typeface="+mn-cs"/>
              </a:rPr>
              <a:t>AIAA 5031  Introduction to Computing Using Python</a:t>
            </a:r>
            <a:endParaRPr lang="zh-CN" altLang="en-US" sz="1400" b="0" dirty="0">
              <a:solidFill>
                <a:srgbClr val="FFF2CC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252398-00E7-E390-3823-B1B53CBCCDF8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42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E8C79F-26B4-C0DA-1411-F53CDB4F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248028"/>
            <a:ext cx="6470483" cy="10286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C14088-106E-9D3F-5D35-D5A0BD8E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154" y="3232199"/>
            <a:ext cx="3653870" cy="13582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1EEF59-65BB-FE77-C428-28B45C1CE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5149251"/>
            <a:ext cx="7772400" cy="918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95A6C2-C061-F97D-2A4A-E60A9ED5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155" y="4753760"/>
            <a:ext cx="3653869" cy="14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60400" y="1275585"/>
            <a:ext cx="115316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ea typeface="+mj-ea"/>
                <a:cs typeface="+mn-ea"/>
                <a:sym typeface="+mn-lt"/>
              </a:rPr>
              <a:t>fillna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(value,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inplace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):</a:t>
            </a:r>
            <a:r>
              <a:rPr lang="zh-CN" altLang="en-US" sz="2400" dirty="0">
                <a:ea typeface="+mj-ea"/>
                <a:cs typeface="+mn-ea"/>
                <a:sym typeface="+mn-lt"/>
              </a:rPr>
              <a:t> 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Return a series/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with empty elements filled with the given value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FF0000"/>
                </a:solidFill>
                <a:ea typeface="+mj-ea"/>
                <a:cs typeface="+mn-ea"/>
                <a:sym typeface="+mn-lt"/>
              </a:rPr>
              <a:t>Inplace</a:t>
            </a: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: 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if to modify the original DataFrame/Series, </a:t>
            </a: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by default False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B59DD1-E345-B127-2794-9D02B8E40890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Fill Missing Value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19E3EF-FF29-02FE-24DB-2C452BD1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07" y="2935683"/>
            <a:ext cx="5490874" cy="3010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D306BE-1187-49C3-8647-FDC3849F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3788501"/>
            <a:ext cx="5254625" cy="2157957"/>
          </a:xfrm>
          <a:prstGeom prst="rect">
            <a:avLst/>
          </a:prstGeom>
        </p:spPr>
      </p:pic>
      <p:sp>
        <p:nvSpPr>
          <p:cNvPr id="2" name="页脚占位符 4">
            <a:extLst>
              <a:ext uri="{FF2B5EF4-FFF2-40B4-BE49-F238E27FC236}">
                <a16:creationId xmlns:a16="http://schemas.microsoft.com/office/drawing/2014/main" id="{4180FCEE-9F47-B4FC-A01E-2F49DA22629F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FFF2CC"/>
                </a:solidFill>
                <a:latin typeface="+mn-lt"/>
                <a:cs typeface="+mn-cs"/>
              </a:rPr>
              <a:t>AIAA 5031  Introduction to Computing Using Python</a:t>
            </a:r>
            <a:endParaRPr lang="zh-CN" altLang="en-US" sz="1400" b="0" dirty="0">
              <a:solidFill>
                <a:srgbClr val="FFF2CC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E97F113-9AE3-B564-1243-8013176DEF75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43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8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0C95D80F-6848-42D2-A4A1-72B7EFC449FC}"/>
              </a:ext>
            </a:extLst>
          </p:cNvPr>
          <p:cNvSpPr txBox="1"/>
          <p:nvPr/>
        </p:nvSpPr>
        <p:spPr>
          <a:xfrm>
            <a:off x="660400" y="1275585"/>
            <a:ext cx="11057468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Exercise: </a:t>
            </a:r>
          </a:p>
          <a:p>
            <a:pPr marL="457200" indent="-457200">
              <a:lnSpc>
                <a:spcPct val="130000"/>
              </a:lnSpc>
              <a:buFontTx/>
              <a:buAutoNum type="arabicParenBoth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Fill missing value in ‘Cabin’ column with empty string</a:t>
            </a:r>
          </a:p>
          <a:p>
            <a:pPr marL="457200" indent="-457200">
              <a:lnSpc>
                <a:spcPct val="130000"/>
              </a:lnSpc>
              <a:buAutoNum type="arabicParenBoth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fill missing value in ‘Age’ column with mean value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AA8173-BA24-F26E-EE42-CE0F959C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950251"/>
            <a:ext cx="7026275" cy="332380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FB59DD1-E345-B127-2794-9D02B8E40890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Fill Missing Value</a:t>
            </a: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C5EC9930-BF75-B7C8-7F2A-9A3D8069C5A0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FFF2CC"/>
                </a:solidFill>
                <a:latin typeface="+mn-lt"/>
                <a:cs typeface="+mn-cs"/>
              </a:rPr>
              <a:t>AIAA 5031  Introduction to Computing Using Python</a:t>
            </a:r>
            <a:endParaRPr lang="zh-CN" altLang="en-US" sz="1400" b="0" dirty="0">
              <a:solidFill>
                <a:srgbClr val="FFF2CC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252398-00E7-E390-3823-B1B53CBCCDF8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44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157661-ED03-CFAF-FC5F-102D00A4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812078"/>
            <a:ext cx="3816164" cy="1493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F869CC-AC1B-8D74-6B3C-A415F40708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60"/>
          <a:stretch/>
        </p:blipFill>
        <p:spPr>
          <a:xfrm>
            <a:off x="7877011" y="4904855"/>
            <a:ext cx="3143579" cy="1465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30FFE7-A4B5-7016-A6F4-CB0E49EEFA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07" b="21458"/>
          <a:stretch/>
        </p:blipFill>
        <p:spPr>
          <a:xfrm>
            <a:off x="7877010" y="3812078"/>
            <a:ext cx="3143580" cy="9442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49369C-846F-E632-7E77-F2A2800899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918"/>
          <a:stretch/>
        </p:blipFill>
        <p:spPr>
          <a:xfrm>
            <a:off x="4604998" y="3812078"/>
            <a:ext cx="3143578" cy="221773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0779234-C9F4-16B1-B494-FEFDA674FC00}"/>
              </a:ext>
            </a:extLst>
          </p:cNvPr>
          <p:cNvSpPr txBox="1"/>
          <p:nvPr/>
        </p:nvSpPr>
        <p:spPr>
          <a:xfrm>
            <a:off x="660400" y="422414"/>
            <a:ext cx="5840413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ea typeface="宋体"/>
              </a:rPr>
              <a:t>Delete Missing Data</a:t>
            </a:r>
            <a:endParaRPr lang="en-US" altLang="zh-CN" sz="4400" b="1" dirty="0">
              <a:solidFill>
                <a:srgbClr val="008000"/>
              </a:solidFill>
              <a:ea typeface="Calibri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41FDBC-DDBF-7885-0174-E96DAE9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CF0FB3-AAA4-EC6A-6771-174542543ECA}"/>
              </a:ext>
            </a:extLst>
          </p:cNvPr>
          <p:cNvSpPr txBox="1"/>
          <p:nvPr/>
        </p:nvSpPr>
        <p:spPr>
          <a:xfrm>
            <a:off x="649526" y="1273840"/>
            <a:ext cx="11788819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ea typeface="+mj-ea"/>
                <a:cs typeface="+mn-ea"/>
                <a:sym typeface="+mn-lt"/>
              </a:rPr>
              <a:t>dropna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(axis, subset,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inplace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): drop rows/columns with missing values in specified columns/rows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+mj-ea"/>
                <a:cs typeface="+mn-ea"/>
                <a:sym typeface="+mn-lt"/>
              </a:rPr>
              <a:t>inplace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if to modify the original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axis: delete rows (0), or columns (1), by default 0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subset: the columns (rows if axis=1) to check nan, by default all</a:t>
            </a:r>
          </a:p>
        </p:txBody>
      </p:sp>
    </p:spTree>
    <p:extLst>
      <p:ext uri="{BB962C8B-B14F-4D97-AF65-F5344CB8AC3E}">
        <p14:creationId xmlns:p14="http://schemas.microsoft.com/office/powerpoint/2010/main" val="3639221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64" y="1775770"/>
            <a:ext cx="10515600" cy="1325563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rgbClr val="008000"/>
                </a:solidFill>
                <a:latin typeface="+mn-lt"/>
              </a:rPr>
              <a:t>Data Operation</a:t>
            </a:r>
            <a:endParaRPr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7687268-ABDD-B63A-CEBC-6FD5A9C4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2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E1F71B-6BBF-BBD6-4D10-1D770C63EA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F12902-924F-10EA-4B11-1A0B7008C9E7}"/>
              </a:ext>
            </a:extLst>
          </p:cNvPr>
          <p:cNvSpPr txBox="1"/>
          <p:nvPr/>
        </p:nvSpPr>
        <p:spPr>
          <a:xfrm>
            <a:off x="660399" y="1184414"/>
            <a:ext cx="1018177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" altLang="zh-CN" sz="2400" dirty="0">
                <a:solidFill>
                  <a:srgbClr val="323232"/>
                </a:solidFill>
                <a:latin typeface="-apple-system"/>
              </a:rPr>
              <a:t>a</a:t>
            </a:r>
            <a:r>
              <a:rPr lang="en" altLang="zh-CN" sz="2400" b="0" i="0" dirty="0">
                <a:solidFill>
                  <a:srgbClr val="323232"/>
                </a:solidFill>
                <a:effectLst/>
                <a:latin typeface="-apple-system"/>
              </a:rPr>
              <a:t>pply(): Apply a function to each element</a:t>
            </a:r>
            <a:endParaRPr lang="en-US" sz="2400" dirty="0">
              <a:latin typeface="Calibri"/>
              <a:ea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F591E4-09CA-3182-E8AA-512AD4BF7C87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Apply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85D7A8-F507-4079-9C2F-37D39FEC0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06"/>
          <a:stretch/>
        </p:blipFill>
        <p:spPr>
          <a:xfrm>
            <a:off x="660399" y="4207967"/>
            <a:ext cx="2674982" cy="222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C23DF7-7DE0-6A22-B13D-68C1210A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686" y="2535486"/>
            <a:ext cx="4577569" cy="19347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699AE9-68D2-F16B-34A8-716E4AC8E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73"/>
          <a:stretch/>
        </p:blipFill>
        <p:spPr>
          <a:xfrm>
            <a:off x="3586686" y="4674936"/>
            <a:ext cx="4577569" cy="17156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F3C843-C813-7386-8D08-4204085CB6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61"/>
          <a:stretch/>
        </p:blipFill>
        <p:spPr>
          <a:xfrm>
            <a:off x="660399" y="1946414"/>
            <a:ext cx="2674982" cy="15595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8D5C83-C2E3-9E30-46B5-3EDF4CDA0430}"/>
              </a:ext>
            </a:extLst>
          </p:cNvPr>
          <p:cNvSpPr txBox="1"/>
          <p:nvPr/>
        </p:nvSpPr>
        <p:spPr>
          <a:xfrm>
            <a:off x="660399" y="3595192"/>
            <a:ext cx="267498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" altLang="zh-CN" sz="2400" b="0" i="0" dirty="0">
                <a:solidFill>
                  <a:srgbClr val="323232"/>
                </a:solidFill>
                <a:effectLst/>
                <a:latin typeface="-apple-system"/>
              </a:rPr>
              <a:t>Apply on series</a:t>
            </a:r>
            <a:endParaRPr lang="en-US" sz="2400" dirty="0">
              <a:latin typeface="Calibri"/>
              <a:ea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F230C9-D0FF-9017-C2CE-EC67FB2241A6}"/>
              </a:ext>
            </a:extLst>
          </p:cNvPr>
          <p:cNvSpPr txBox="1"/>
          <p:nvPr/>
        </p:nvSpPr>
        <p:spPr>
          <a:xfrm>
            <a:off x="3586686" y="1943977"/>
            <a:ext cx="526993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" altLang="zh-CN" sz="2400" b="0" i="0" dirty="0" err="1">
                <a:solidFill>
                  <a:srgbClr val="323232"/>
                </a:solidFill>
                <a:effectLst/>
                <a:latin typeface="-apple-system"/>
              </a:rPr>
              <a:t>Dataframe</a:t>
            </a:r>
            <a:r>
              <a:rPr lang="en" altLang="zh-CN" sz="2400" b="0" i="0" dirty="0">
                <a:solidFill>
                  <a:srgbClr val="323232"/>
                </a:solidFill>
                <a:effectLst/>
                <a:latin typeface="-apple-system"/>
              </a:rPr>
              <a:t>: row/column as element </a:t>
            </a:r>
            <a:endParaRPr lang="en-US" sz="2400" dirty="0">
              <a:latin typeface="Calibri"/>
              <a:ea typeface="Calibri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ED296E4E-554F-6D18-A163-395A03AB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5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A259D7-4AEF-8DB3-AD90-918DAE63BEC1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Calibri"/>
              </a:rPr>
              <a:t>Practice (Submit)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37BABC-0360-1435-D46F-734664CE4870}"/>
              </a:ext>
            </a:extLst>
          </p:cNvPr>
          <p:cNvSpPr txBox="1"/>
          <p:nvPr/>
        </p:nvSpPr>
        <p:spPr>
          <a:xfrm>
            <a:off x="660399" y="1275854"/>
            <a:ext cx="10181771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30000"/>
              </a:lnSpc>
              <a:buFont typeface="+mj-lt"/>
              <a:buAutoNum type="arabicPeriod"/>
            </a:pPr>
            <a:r>
              <a:rPr lang="en" altLang="zh-CN" sz="2400" dirty="0">
                <a:solidFill>
                  <a:srgbClr val="323232"/>
                </a:solidFill>
              </a:rPr>
              <a:t>Count the number of passengers with different titles</a:t>
            </a:r>
          </a:p>
          <a:p>
            <a:pPr marL="457200" lvl="0" indent="-457200">
              <a:lnSpc>
                <a:spcPct val="130000"/>
              </a:lnSpc>
              <a:buFont typeface="+mj-lt"/>
              <a:buAutoNum type="arabicPeriod"/>
            </a:pPr>
            <a:r>
              <a:rPr lang="en" altLang="zh-CN" sz="2400" dirty="0">
                <a:solidFill>
                  <a:srgbClr val="323232"/>
                </a:solidFill>
              </a:rPr>
              <a:t>Add a column storing the length of the “name”</a:t>
            </a:r>
          </a:p>
          <a:p>
            <a:pPr marL="457200" lvl="0" indent="-457200">
              <a:lnSpc>
                <a:spcPct val="130000"/>
              </a:lnSpc>
              <a:buFont typeface="+mj-lt"/>
              <a:buAutoNum type="arabicPeriod"/>
            </a:pPr>
            <a:r>
              <a:rPr lang="en" altLang="zh-CN" sz="2400" dirty="0">
                <a:solidFill>
                  <a:srgbClr val="323232"/>
                </a:solidFill>
              </a:rPr>
              <a:t>Add a column that links the gender and age like “F-18”, “M-29” for adult passengers, while says “child” for children.</a:t>
            </a:r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129A4E43-0E62-71FF-CF14-29AFC4C0A645}"/>
              </a:ext>
            </a:extLst>
          </p:cNvPr>
          <p:cNvSpPr txBox="1">
            <a:spLocks/>
          </p:cNvSpPr>
          <p:nvPr/>
        </p:nvSpPr>
        <p:spPr>
          <a:xfrm>
            <a:off x="3999224" y="645479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FFF2CC"/>
                </a:solidFill>
                <a:latin typeface="+mn-lt"/>
                <a:cs typeface="+mn-cs"/>
              </a:rPr>
              <a:t>AIAA 5031  Introduction to Computing Using Python</a:t>
            </a:r>
            <a:endParaRPr lang="zh-CN" altLang="en-US" sz="1400" b="0" dirty="0">
              <a:solidFill>
                <a:srgbClr val="FFF2CC"/>
              </a:solidFill>
              <a:latin typeface="+mn-lt"/>
              <a:cs typeface="+mn-cs"/>
            </a:endParaRP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1BB8A192-D23C-26F5-6F01-9C1366AACD4D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l" defTabSz="914400" rtl="0" eaLnBrk="1" latinLnBrk="0" hangingPunct="1">
              <a:defRPr lang="en-US" sz="1400" kern="1200">
                <a:solidFill>
                  <a:srgbClr val="FFF2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pPr algn="r"/>
              <a:t>48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682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2400" dirty="0"/>
              <a:t>append(): add new row(s)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0" name="文本框 9"/>
          <p:cNvSpPr txBox="1"/>
          <p:nvPr/>
        </p:nvSpPr>
        <p:spPr>
          <a:xfrm>
            <a:off x="6014750" y="4430708"/>
            <a:ext cx="3149600" cy="1187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dirty="0"/>
              <a:t>Output:</a:t>
            </a:r>
          </a:p>
          <a:p>
            <a:pPr lvl="0"/>
            <a:r>
              <a:rPr lang="en-US" dirty="0">
                <a:solidFill>
                  <a:srgbClr val="444444"/>
                </a:solidFill>
                <a:highlight>
                  <a:srgbClr val="F8F8F8"/>
                </a:highlight>
              </a:rPr>
              <a:t>    a b
1 3 4
1 7 8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ADFD6E-C530-C8E6-04CD-36B1637A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85400"/>
            <a:ext cx="7453624" cy="44435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5124C3-93A5-69FF-BA32-685CA4139F1F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Append</a:t>
            </a: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4A5D0815-DA8B-2FCF-D475-C761D9A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+mn-lt"/>
                <a:ea typeface="宋体"/>
              </a:rPr>
              <a:t>Series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BF18A5B-2844-4C71-9CDC-214C30A0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95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68413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/>
              <a:t>drop(): delete rows or columns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Params: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/>
              <a:t>axis: 0-delete rows, 1-delete columns, by default 0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labels: dropped labels (column/row names)</a:t>
            </a:r>
          </a:p>
          <a:p>
            <a:pPr marL="0" lvl="0" indent="0">
              <a:lnSpc>
                <a:spcPct val="130000"/>
              </a:lnSpc>
              <a:buNone/>
            </a:pP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646875-739C-A1AA-C22B-9FC60BAC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12"/>
          <a:stretch/>
        </p:blipFill>
        <p:spPr>
          <a:xfrm>
            <a:off x="658813" y="3429000"/>
            <a:ext cx="3486783" cy="21421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2AC06C-C245-D370-B91D-455CB3B09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1"/>
          <a:stretch/>
        </p:blipFill>
        <p:spPr>
          <a:xfrm>
            <a:off x="4457430" y="3429000"/>
            <a:ext cx="3486782" cy="24864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290D404-8C3E-B486-8A06-7C0786E0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047" y="3429000"/>
            <a:ext cx="3561652" cy="29840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14DF8BA-134E-7D96-E5FC-474AAF0E507C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Drop</a:t>
            </a: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54B1A125-268A-6F6C-1C68-A301D8C5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8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168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2400" dirty="0"/>
              <a:t>concat(): Combine Series and DataFrame objects with the concat() function:</a:t>
            </a:r>
            <a:endParaRPr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3991396" y="6492938"/>
            <a:ext cx="4114800" cy="365125"/>
          </a:xfrm>
        </p:spPr>
        <p:txBody>
          <a:bodyPr/>
          <a:lstStyle/>
          <a:p>
            <a:pPr lvl="0"/>
            <a:r>
              <a:rPr lang="en-US" sz="1400">
                <a:solidFill>
                  <a:srgbClr val="FFF2CC"/>
                </a:solidFill>
              </a:rPr>
              <a:t>AIAA 5031  Introduction to Computing Using Python</a:t>
            </a:r>
            <a:endParaRPr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F0E3F0-4B44-E8EE-D2DE-AE2A5573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01" y="2035920"/>
            <a:ext cx="3450159" cy="13043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454CAC-48EE-628F-DB74-B2FF6911C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02"/>
          <a:stretch/>
        </p:blipFill>
        <p:spPr>
          <a:xfrm>
            <a:off x="660400" y="2039934"/>
            <a:ext cx="3821355" cy="13003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14CB4A2-6141-6B69-EF12-BC7B107DC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78"/>
          <a:stretch/>
        </p:blipFill>
        <p:spPr>
          <a:xfrm>
            <a:off x="660400" y="3719921"/>
            <a:ext cx="5450680" cy="22389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4FC684-32DA-0A0E-FF23-0A0558575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116"/>
          <a:stretch/>
        </p:blipFill>
        <p:spPr>
          <a:xfrm>
            <a:off x="6420143" y="3719921"/>
            <a:ext cx="5450681" cy="252454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40522A5-8ACE-4D9B-DA10-3A8449AB595B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Concatenate</a:t>
            </a:r>
          </a:p>
        </p:txBody>
      </p:sp>
      <p:sp>
        <p:nvSpPr>
          <p:cNvPr id="18" name="灯片编号占位符 1">
            <a:extLst>
              <a:ext uri="{FF2B5EF4-FFF2-40B4-BE49-F238E27FC236}">
                <a16:creationId xmlns:a16="http://schemas.microsoft.com/office/drawing/2014/main" id="{1D1E3699-5C27-5164-0F22-F30FD48B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0359"/>
            <a:ext cx="10515600" cy="604639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2400" dirty="0"/>
              <a:t>drop_duplicates(): find duplicate data and remove them</a:t>
            </a:r>
            <a:endParaRPr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05BC45-92A4-01D5-9BBD-52AA83DCF3A5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De-duplication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0AB5686-5525-3EA7-E650-FD092CFAC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089" r="60489"/>
          <a:stretch/>
        </p:blipFill>
        <p:spPr>
          <a:xfrm>
            <a:off x="660400" y="2366509"/>
            <a:ext cx="2991140" cy="21373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E034030-C225-2687-6981-B9A953B90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473"/>
          <a:stretch/>
        </p:blipFill>
        <p:spPr>
          <a:xfrm>
            <a:off x="3863401" y="2366509"/>
            <a:ext cx="2671613" cy="23760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4A28DE-D9A9-96A5-0EA6-1BD6C3C3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42" y="2379807"/>
            <a:ext cx="4994913" cy="210145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F299BCE-D4F5-6537-953B-27E5C48D02AF}"/>
              </a:ext>
            </a:extLst>
          </p:cNvPr>
          <p:cNvSpPr txBox="1"/>
          <p:nvPr/>
        </p:nvSpPr>
        <p:spPr>
          <a:xfrm>
            <a:off x="660400" y="4844405"/>
            <a:ext cx="9189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Retain the first occurrence of duplicate items by default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4696E0-F35C-ADA1-97D8-C38FA0A5C62E}"/>
              </a:ext>
            </a:extLst>
          </p:cNvPr>
          <p:cNvSpPr txBox="1"/>
          <p:nvPr/>
        </p:nvSpPr>
        <p:spPr>
          <a:xfrm>
            <a:off x="6854542" y="1918142"/>
            <a:ext cx="4994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With subsets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08F2DE-E9DE-6DF7-CE9A-54A806A14BCB}"/>
              </a:ext>
            </a:extLst>
          </p:cNvPr>
          <p:cNvSpPr txBox="1"/>
          <p:nvPr/>
        </p:nvSpPr>
        <p:spPr>
          <a:xfrm>
            <a:off x="3863402" y="1918142"/>
            <a:ext cx="2991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With whole sample</a:t>
            </a:r>
          </a:p>
        </p:txBody>
      </p:sp>
      <p:sp>
        <p:nvSpPr>
          <p:cNvPr id="18" name="灯片编号占位符 1">
            <a:extLst>
              <a:ext uri="{FF2B5EF4-FFF2-40B4-BE49-F238E27FC236}">
                <a16:creationId xmlns:a16="http://schemas.microsoft.com/office/drawing/2014/main" id="{48D9496B-6A38-A0AF-FF59-A9B156DB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4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269317"/>
            <a:ext cx="11212513" cy="2350745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2400" dirty="0"/>
              <a:t>sort_values(): sort rows (sometimes column) by some columns (sometimes rows)</a:t>
            </a:r>
            <a:endParaRPr lang="en-US" dirty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/>
              <a:t>by: the set of columns/rows used for sorting (in order)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/>
              <a:t>axis: sort rows/columns, </a:t>
            </a:r>
            <a:r>
              <a:rPr lang="en-US" altLang="zh-CN" dirty="0"/>
              <a:t>by default rows (axis=0)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dirty="0"/>
              <a:t>ascending: In ascending order/descending order, by default ascending=True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05BC45-92A4-01D5-9BBD-52AA83DCF3A5}"/>
              </a:ext>
            </a:extLst>
          </p:cNvPr>
          <p:cNvSpPr txBox="1"/>
          <p:nvPr/>
        </p:nvSpPr>
        <p:spPr>
          <a:xfrm>
            <a:off x="660400" y="422414"/>
            <a:ext cx="9189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Sort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3F0000-34EC-7991-1DD0-8B4E1542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516996"/>
            <a:ext cx="4683668" cy="27524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8AD5D8-0555-8940-9BCA-C64D88641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6" y="3516996"/>
            <a:ext cx="5325016" cy="2871788"/>
          </a:xfrm>
          <a:prstGeom prst="rect">
            <a:avLst/>
          </a:prstGeom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0B4FA73F-9634-2B46-49AE-8A614AAA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00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6F46B-DFFA-8E5E-A475-EC240E170FF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Practice (Submit)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9D2C82-1618-A4A3-1B87-63BEDD96D4BB}"/>
              </a:ext>
            </a:extLst>
          </p:cNvPr>
          <p:cNvSpPr txBox="1">
            <a:spLocks/>
          </p:cNvSpPr>
          <p:nvPr/>
        </p:nvSpPr>
        <p:spPr>
          <a:xfrm>
            <a:off x="660400" y="1267922"/>
            <a:ext cx="11531600" cy="274781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Create a DataFrame that contains only one passenger with the smallest alphabetical Name order for each age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Create a DataFrame that contains only the 5 oldest passengers and the 5 youngest passengers (Not including missing values)</a:t>
            </a: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ED5E691F-E448-A3B0-6C2C-ED4D39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976174-A4AD-7C5C-DEAB-01AD18D0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098538"/>
            <a:ext cx="4539011" cy="3412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1FE52-2FB6-4040-9092-FC91C052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00" y="2098538"/>
            <a:ext cx="4411246" cy="3214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5578F1-4B00-0E64-CDF3-8C7C4BDB4E7D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Reindex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C70755C-6460-5DA1-B98A-CF431596BC0B}"/>
              </a:ext>
            </a:extLst>
          </p:cNvPr>
          <p:cNvSpPr txBox="1">
            <a:spLocks/>
          </p:cNvSpPr>
          <p:nvPr/>
        </p:nvSpPr>
        <p:spPr>
          <a:xfrm>
            <a:off x="660400" y="1268413"/>
            <a:ext cx="9283246" cy="6604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reindex(): 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index in the DataFrame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FD0FC6-3B69-F874-F282-E6B6B703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68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E8F4FD-9253-9771-4398-31166BA88C4C}"/>
              </a:ext>
            </a:extLst>
          </p:cNvPr>
          <p:cNvSpPr txBox="1"/>
          <p:nvPr/>
        </p:nvSpPr>
        <p:spPr>
          <a:xfrm>
            <a:off x="660400" y="422414"/>
            <a:ext cx="4625975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Reset Index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608844-A1A3-41E1-273D-9914D9F3715D}"/>
              </a:ext>
            </a:extLst>
          </p:cNvPr>
          <p:cNvSpPr txBox="1"/>
          <p:nvPr/>
        </p:nvSpPr>
        <p:spPr>
          <a:xfrm>
            <a:off x="660400" y="1273949"/>
            <a:ext cx="11531600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reset_index(): </a:t>
            </a:r>
            <a:r>
              <a:rPr lang="en" altLang="zh-CN" sz="2400" dirty="0"/>
              <a:t>r</a:t>
            </a:r>
            <a:r>
              <a:rPr lang="en" altLang="zh-CN" sz="2400" b="0" i="0" u="none" strike="noStrike" dirty="0">
                <a:effectLst/>
              </a:rPr>
              <a:t>eset the index of the </a:t>
            </a:r>
            <a:r>
              <a:rPr lang="en" altLang="zh-CN" sz="2400" b="0" i="0" u="none" strike="noStrike" dirty="0" err="1">
                <a:effectLst/>
              </a:rPr>
              <a:t>DataFrame</a:t>
            </a:r>
            <a:r>
              <a:rPr lang="en" altLang="zh-CN" sz="2400" dirty="0"/>
              <a:t> </a:t>
            </a:r>
            <a:r>
              <a:rPr lang="en" altLang="zh-CN" sz="2400" b="0" i="0" u="none" strike="noStrike" dirty="0">
                <a:effectLst/>
              </a:rPr>
              <a:t>to default index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drop: by default False - add column(s) for the </a:t>
            </a:r>
            <a:r>
              <a:rPr lang="en" altLang="zh-CN" sz="2400" dirty="0"/>
              <a:t>original </a:t>
            </a:r>
            <a:r>
              <a:rPr lang="en" altLang="zh-CN" sz="2400" b="0" i="0" u="none" strike="noStrike" dirty="0">
                <a:effectLst/>
              </a:rPr>
              <a:t>index</a:t>
            </a:r>
            <a:r>
              <a:rPr lang="en-US" altLang="zh-CN" sz="2400" b="0" i="0" u="none" strike="noStrike" dirty="0">
                <a:effectLst/>
              </a:rPr>
              <a:t> </a:t>
            </a:r>
            <a:r>
              <a:rPr lang="en" altLang="zh-CN" sz="2400" b="0" i="0" u="none" strike="noStrike" dirty="0">
                <a:effectLst/>
              </a:rPr>
              <a:t>(also works for multi-index)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9A962B-58B2-D712-29F1-52B587E3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100387"/>
            <a:ext cx="3212018" cy="1900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2FFA4E-67D8-112E-F937-A6289DA6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61" y="3100387"/>
            <a:ext cx="3758278" cy="27313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79DD58-6D09-536B-AC34-2C577B759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945"/>
          <a:stretch/>
        </p:blipFill>
        <p:spPr>
          <a:xfrm>
            <a:off x="8319582" y="3100387"/>
            <a:ext cx="3212018" cy="267668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562BAAE-DD80-9268-D5A5-1995DFD94DC4}"/>
              </a:ext>
            </a:extLst>
          </p:cNvPr>
          <p:cNvSpPr txBox="1"/>
          <p:nvPr/>
        </p:nvSpPr>
        <p:spPr>
          <a:xfrm>
            <a:off x="4216861" y="2610147"/>
            <a:ext cx="375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drop = False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61D26F-EAA0-CF07-2A81-B6D81CF46ABC}"/>
              </a:ext>
            </a:extLst>
          </p:cNvPr>
          <p:cNvSpPr txBox="1"/>
          <p:nvPr/>
        </p:nvSpPr>
        <p:spPr>
          <a:xfrm>
            <a:off x="8319582" y="2610146"/>
            <a:ext cx="375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drop = True</a:t>
            </a:r>
            <a:endParaRPr lang="zh-CN" altLang="en-US" sz="2400" dirty="0"/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04A914CF-41E6-A846-EC09-CC96A8AF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9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5578F1-4B00-0E64-CDF3-8C7C4BDB4E7D}"/>
              </a:ext>
            </a:extLst>
          </p:cNvPr>
          <p:cNvSpPr txBox="1"/>
          <p:nvPr/>
        </p:nvSpPr>
        <p:spPr>
          <a:xfrm>
            <a:off x="660400" y="422414"/>
            <a:ext cx="91694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Calibri"/>
              </a:rPr>
              <a:t>Rename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C70755C-6460-5DA1-B98A-CF431596BC0B}"/>
              </a:ext>
            </a:extLst>
          </p:cNvPr>
          <p:cNvSpPr txBox="1">
            <a:spLocks/>
          </p:cNvSpPr>
          <p:nvPr/>
        </p:nvSpPr>
        <p:spPr>
          <a:xfrm>
            <a:off x="660400" y="1275853"/>
            <a:ext cx="11412538" cy="314469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/>
              <a:t>rename(): rename specific exiting columns/index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/>
              <a:t>inplace</a:t>
            </a:r>
            <a:r>
              <a:rPr lang="en-US" sz="2400" dirty="0"/>
              <a:t>: modify the current </a:t>
            </a:r>
            <a:r>
              <a:rPr lang="en-US" sz="2400" dirty="0" err="1"/>
              <a:t>dataframe</a:t>
            </a:r>
            <a:r>
              <a:rPr lang="en-US" sz="2400" dirty="0"/>
              <a:t> or create a new copy (by default False)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columns: </a:t>
            </a:r>
            <a:r>
              <a:rPr lang="en-US" sz="2400" dirty="0" err="1"/>
              <a:t>dict</a:t>
            </a:r>
            <a:r>
              <a:rPr lang="en-US" sz="2400" dirty="0"/>
              <a:t>, formed as {</a:t>
            </a:r>
            <a:r>
              <a:rPr lang="en-US" sz="2400" dirty="0" err="1"/>
              <a:t>old_name</a:t>
            </a:r>
            <a:r>
              <a:rPr lang="en-US" sz="2400" dirty="0"/>
              <a:t>: </a:t>
            </a:r>
            <a:r>
              <a:rPr lang="en-US" sz="2400" dirty="0" err="1"/>
              <a:t>new_name</a:t>
            </a:r>
            <a:r>
              <a:rPr lang="en-US" sz="2400" dirty="0"/>
              <a:t>}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index: </a:t>
            </a:r>
            <a:r>
              <a:rPr lang="en-US" sz="2400" dirty="0" err="1"/>
              <a:t>dict</a:t>
            </a:r>
            <a:r>
              <a:rPr lang="en-US" sz="2400" dirty="0"/>
              <a:t>, formed as {</a:t>
            </a:r>
            <a:r>
              <a:rPr lang="en-US" sz="2400" dirty="0" err="1"/>
              <a:t>old_name</a:t>
            </a:r>
            <a:r>
              <a:rPr lang="en-US" sz="2400" dirty="0"/>
              <a:t>: </a:t>
            </a:r>
            <a:r>
              <a:rPr lang="en-US" sz="2400" dirty="0" err="1"/>
              <a:t>new_name</a:t>
            </a:r>
            <a:r>
              <a:rPr lang="en-US" sz="2400" dirty="0"/>
              <a:t>}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FD0FC6-3B69-F874-F282-E6B6B703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56508F-E368-E5B8-2CCF-F55E8391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3514725"/>
            <a:ext cx="6934200" cy="2755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BFED34-FDC5-9D97-E270-D520959F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4097345"/>
            <a:ext cx="3962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34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6F46B-DFFA-8E5E-A475-EC240E170FF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Join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9D2C82-1618-A4A3-1B87-63BEDD96D4BB}"/>
              </a:ext>
            </a:extLst>
          </p:cNvPr>
          <p:cNvSpPr txBox="1">
            <a:spLocks/>
          </p:cNvSpPr>
          <p:nvPr/>
        </p:nvSpPr>
        <p:spPr>
          <a:xfrm>
            <a:off x="660399" y="1275543"/>
            <a:ext cx="11623041" cy="186104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Join in SQL: combine rows from two tables based on a related column</a:t>
            </a:r>
            <a:endParaRPr lang="en-US" dirty="0">
              <a:latin typeface="+mn-lt"/>
            </a:endParaRP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ED5E691F-E448-A3B0-6C2C-ED4D39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SQL Join Types Explained in Visuals">
            <a:extLst>
              <a:ext uri="{FF2B5EF4-FFF2-40B4-BE49-F238E27FC236}">
                <a16:creationId xmlns:a16="http://schemas.microsoft.com/office/drawing/2014/main" id="{228F1949-E6B6-F6D5-40E8-7E2FE0FB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3" r="37443"/>
          <a:stretch/>
        </p:blipFill>
        <p:spPr bwMode="auto">
          <a:xfrm>
            <a:off x="660399" y="1985889"/>
            <a:ext cx="5262094" cy="42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06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6F46B-DFFA-8E5E-A475-EC240E170FF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Join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9D2C82-1618-A4A3-1B87-63BEDD96D4BB}"/>
              </a:ext>
            </a:extLst>
          </p:cNvPr>
          <p:cNvSpPr txBox="1">
            <a:spLocks/>
          </p:cNvSpPr>
          <p:nvPr/>
        </p:nvSpPr>
        <p:spPr>
          <a:xfrm>
            <a:off x="660399" y="1275542"/>
            <a:ext cx="11623041" cy="234961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/>
              <a:t>merge(): </a:t>
            </a:r>
            <a:r>
              <a:rPr lang="en" altLang="zh-CN" sz="2400" b="0" i="0" u="none" strike="noStrike" dirty="0">
                <a:effectLst/>
                <a:latin typeface="+mn-lt"/>
              </a:rPr>
              <a:t>Merge DataFrame or named Series objects with a database-style join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latin typeface="+mn-lt"/>
              </a:rPr>
              <a:t>left &amp; right: </a:t>
            </a:r>
            <a:r>
              <a:rPr lang="en-US" dirty="0">
                <a:latin typeface="+mn-lt"/>
              </a:rPr>
              <a:t>the two </a:t>
            </a:r>
            <a:r>
              <a:rPr lang="en-US" dirty="0" err="1">
                <a:latin typeface="+mn-lt"/>
              </a:rPr>
              <a:t>dataframes</a:t>
            </a:r>
            <a:r>
              <a:rPr lang="en-US" dirty="0">
                <a:latin typeface="+mn-lt"/>
              </a:rPr>
              <a:t> to be merged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latin typeface="+mn-lt"/>
              </a:rPr>
              <a:t>left_on</a:t>
            </a:r>
            <a:r>
              <a:rPr lang="en-US" altLang="zh-CN" dirty="0">
                <a:latin typeface="+mn-lt"/>
              </a:rPr>
              <a:t> &amp; </a:t>
            </a:r>
            <a:r>
              <a:rPr lang="en-US" altLang="zh-CN" dirty="0" err="1">
                <a:latin typeface="+mn-lt"/>
              </a:rPr>
              <a:t>right_on</a:t>
            </a:r>
            <a:r>
              <a:rPr lang="en-US" altLang="zh-CN" dirty="0">
                <a:latin typeface="+mn-lt"/>
              </a:rPr>
              <a:t>: the columns used to join for each </a:t>
            </a:r>
            <a:r>
              <a:rPr lang="en-US" altLang="zh-CN" dirty="0" err="1">
                <a:latin typeface="+mn-lt"/>
              </a:rPr>
              <a:t>dataframe</a:t>
            </a:r>
            <a:endParaRPr lang="en-US" altLang="zh-CN" dirty="0">
              <a:latin typeface="+mn-lt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latin typeface="+mn-lt"/>
              </a:rPr>
              <a:t>left_index</a:t>
            </a:r>
            <a:r>
              <a:rPr lang="en-US" altLang="zh-CN" dirty="0">
                <a:latin typeface="+mn-lt"/>
              </a:rPr>
              <a:t> &amp; </a:t>
            </a:r>
            <a:r>
              <a:rPr lang="en-US" altLang="zh-CN" dirty="0" err="1">
                <a:latin typeface="+mn-lt"/>
              </a:rPr>
              <a:t>right_index</a:t>
            </a:r>
            <a:r>
              <a:rPr lang="en-US" altLang="zh-CN" dirty="0">
                <a:latin typeface="+mn-lt"/>
              </a:rPr>
              <a:t>: if using index as the key, by default False</a:t>
            </a:r>
            <a:endParaRPr lang="en-US" dirty="0">
              <a:latin typeface="+mn-lt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how: {'left', 'right', 'outer', 'inner</a:t>
            </a:r>
            <a:r>
              <a:rPr lang="en-US" altLang="zh-CN" dirty="0">
                <a:latin typeface="+mn-lt"/>
              </a:rPr>
              <a:t>'</a:t>
            </a:r>
            <a:r>
              <a:rPr lang="en-US" dirty="0">
                <a:latin typeface="+mn-lt"/>
              </a:rPr>
              <a:t>}, by default </a:t>
            </a:r>
            <a:r>
              <a:rPr lang="en-US" altLang="zh-CN" dirty="0">
                <a:latin typeface="+mn-lt"/>
              </a:rPr>
              <a:t>'</a:t>
            </a:r>
            <a:r>
              <a:rPr lang="en-US" dirty="0">
                <a:latin typeface="+mn-lt"/>
              </a:rPr>
              <a:t>inner</a:t>
            </a:r>
            <a:r>
              <a:rPr lang="en-US" altLang="zh-CN" dirty="0">
                <a:latin typeface="+mn-lt"/>
              </a:rPr>
              <a:t>'</a:t>
            </a:r>
            <a:endParaRPr lang="en-US" dirty="0">
              <a:latin typeface="+mn-lt"/>
            </a:endParaRP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ED5E691F-E448-A3B0-6C2C-ED4D39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76A11F-567E-0FED-D195-C3BAE0E95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7"/>
          <a:stretch/>
        </p:blipFill>
        <p:spPr>
          <a:xfrm>
            <a:off x="713740" y="3770336"/>
            <a:ext cx="2242594" cy="9822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F0FA18-6D77-BFF7-7345-B9727B29E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01"/>
          <a:stretch/>
        </p:blipFill>
        <p:spPr>
          <a:xfrm>
            <a:off x="713740" y="5213365"/>
            <a:ext cx="2242594" cy="10604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4063EE-7AB4-17D7-289F-F1F798290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65"/>
          <a:stretch/>
        </p:blipFill>
        <p:spPr>
          <a:xfrm>
            <a:off x="3077127" y="3484378"/>
            <a:ext cx="2625330" cy="1260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767FE0-9D9C-932C-F5D2-A038FC345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127" y="4789225"/>
            <a:ext cx="2625330" cy="1670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70D4279-A174-33E9-CEE6-9F08DBC73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251" y="5016080"/>
            <a:ext cx="2638819" cy="14118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77A4AC-3015-E412-A874-F3C49DCFC4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734"/>
          <a:stretch/>
        </p:blipFill>
        <p:spPr>
          <a:xfrm>
            <a:off x="5813250" y="3477395"/>
            <a:ext cx="2625331" cy="141180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74D0C25-96D6-DE13-A47D-1F671535AE5B}"/>
              </a:ext>
            </a:extLst>
          </p:cNvPr>
          <p:cNvSpPr txBox="1"/>
          <p:nvPr/>
        </p:nvSpPr>
        <p:spPr>
          <a:xfrm>
            <a:off x="8497014" y="5350487"/>
            <a:ext cx="369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Notice: </a:t>
            </a:r>
            <a:r>
              <a:rPr kumimoji="1" lang="en-US" altLang="zh-CN" dirty="0">
                <a:solidFill>
                  <a:srgbClr val="FF0000"/>
                </a:solidFill>
              </a:rPr>
              <a:t>duplicated columns in the two </a:t>
            </a:r>
            <a:r>
              <a:rPr kumimoji="1" lang="en-US" altLang="zh-CN" dirty="0" err="1">
                <a:solidFill>
                  <a:srgbClr val="FF0000"/>
                </a:solidFill>
              </a:rPr>
              <a:t>dataframes</a:t>
            </a:r>
            <a:r>
              <a:rPr kumimoji="1" lang="en-US" altLang="zh-CN" dirty="0">
                <a:solidFill>
                  <a:srgbClr val="FF0000"/>
                </a:solidFill>
              </a:rPr>
              <a:t> are renamed as </a:t>
            </a:r>
            <a:r>
              <a:rPr kumimoji="1" lang="en-US" altLang="zh-CN" dirty="0" err="1">
                <a:solidFill>
                  <a:srgbClr val="FF0000"/>
                </a:solidFill>
              </a:rPr>
              <a:t>xxx_x</a:t>
            </a:r>
            <a:r>
              <a:rPr kumimoji="1" lang="en-US" altLang="zh-CN" dirty="0">
                <a:solidFill>
                  <a:srgbClr val="FF0000"/>
                </a:solidFill>
              </a:rPr>
              <a:t> &amp; </a:t>
            </a:r>
            <a:r>
              <a:rPr kumimoji="1" lang="en-US" altLang="zh-CN" dirty="0" err="1">
                <a:solidFill>
                  <a:srgbClr val="FF0000"/>
                </a:solidFill>
              </a:rPr>
              <a:t>xxx_y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2" y="1268413"/>
            <a:ext cx="11533187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Calibri"/>
                <a:ea typeface="宋体"/>
              </a:rPr>
              <a:t>A class organizing homogenous data like 1D array, but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</a:rPr>
              <a:t>with index/label (</a:t>
            </a:r>
            <a:r>
              <a:rPr kumimoji="1" lang="en-US" altLang="zh-CN" sz="2400" dirty="0">
                <a:solidFill>
                  <a:srgbClr val="FF0000"/>
                </a:solidFill>
              </a:rPr>
              <a:t>key difference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</a:rPr>
              <a:t>)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>
                <a:latin typeface="Calibri"/>
                <a:ea typeface="宋体"/>
              </a:rPr>
              <a:t>Index: can be duplicated, must be </a:t>
            </a:r>
            <a:r>
              <a:rPr lang="en-US" altLang="zh-CN" sz="2400" dirty="0" err="1">
                <a:latin typeface="Calibri"/>
                <a:ea typeface="宋体"/>
              </a:rPr>
              <a:t>hashable</a:t>
            </a:r>
            <a:r>
              <a:rPr lang="en-US" altLang="zh-CN" sz="2400" dirty="0">
                <a:latin typeface="Calibri"/>
                <a:ea typeface="宋体"/>
              </a:rPr>
              <a:t>, by default 0 - (n-1)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sz="2400" dirty="0">
                <a:latin typeface="Calibri"/>
                <a:ea typeface="宋体"/>
              </a:rPr>
              <a:t>Implement element-wise operations of </a:t>
            </a:r>
            <a:r>
              <a:rPr lang="en-US" altLang="zh-CN" sz="2400" dirty="0" err="1">
                <a:latin typeface="Calibri"/>
                <a:ea typeface="宋体"/>
              </a:rPr>
              <a:t>Numpy</a:t>
            </a:r>
            <a:r>
              <a:rPr lang="en-US" altLang="zh-CN" sz="2400" dirty="0">
                <a:latin typeface="Calibri"/>
                <a:ea typeface="宋体"/>
              </a:rPr>
              <a:t> array, </a:t>
            </a:r>
            <a:r>
              <a:rPr lang="en-US" altLang="zh-CN" sz="2400" dirty="0"/>
              <a:t>but </a:t>
            </a: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</a:rPr>
              <a:t>aligning according to the index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4A372D-6F24-ED05-55C6-C8A35CFA33C9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Series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53B2-9F4E-CE8C-5502-55C112A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BCBC3C-2F1E-8732-4D09-83BE0433F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" r="53271"/>
          <a:stretch/>
        </p:blipFill>
        <p:spPr>
          <a:xfrm>
            <a:off x="8114024" y="3001570"/>
            <a:ext cx="3631990" cy="25310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A39DA7-1266-8188-5555-D7BC746C4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72"/>
          <a:stretch/>
        </p:blipFill>
        <p:spPr>
          <a:xfrm>
            <a:off x="658813" y="2979342"/>
            <a:ext cx="6756400" cy="25310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C752F3D-F2C0-EC91-AA08-C0A6BCC9A82D}"/>
              </a:ext>
            </a:extLst>
          </p:cNvPr>
          <p:cNvSpPr txBox="1"/>
          <p:nvPr/>
        </p:nvSpPr>
        <p:spPr>
          <a:xfrm>
            <a:off x="8114024" y="5505869"/>
            <a:ext cx="610076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Default index: 0 – (n-1)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Appear the same as </a:t>
            </a:r>
            <a:r>
              <a:rPr kumimoji="1" lang="en-US" altLang="zh-CN" sz="2400" dirty="0" err="1"/>
              <a:t>ndarray</a:t>
            </a:r>
            <a:endParaRPr kumimoji="1" lang="en-US" altLang="zh-CN" sz="2400" dirty="0"/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88772A88-428E-A7C1-6009-69541920E9A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5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399" y="1275036"/>
            <a:ext cx="10146808" cy="2153964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err="1"/>
              <a:t>groupby</a:t>
            </a:r>
            <a:r>
              <a:rPr lang="en-US" sz="2400" dirty="0"/>
              <a:t>(): divide the data into several groups and </a:t>
            </a:r>
            <a:r>
              <a:rPr lang="en" altLang="zh-CN" sz="2400" dirty="0"/>
              <a:t>returns a </a:t>
            </a:r>
            <a:r>
              <a:rPr lang="en" altLang="zh-CN" sz="2400" dirty="0" err="1"/>
              <a:t>GroupBy</a:t>
            </a:r>
            <a:r>
              <a:rPr lang="en" altLang="zh-CN" sz="2400" dirty="0"/>
              <a:t> object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sz="2400" dirty="0"/>
              <a:t>Params: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dirty="0"/>
              <a:t>by: keys used to group (can be a list or a single name)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/>
              <a:t>axis: group rows (0) or columns (1), by default 0</a:t>
            </a:r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7C74C2-3026-32D0-04F2-EE31915AA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44"/>
          <a:stretch/>
        </p:blipFill>
        <p:spPr>
          <a:xfrm>
            <a:off x="658813" y="3429000"/>
            <a:ext cx="5116286" cy="18149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24C791-5327-E679-28E7-381EE04AFC56}"/>
              </a:ext>
            </a:extLst>
          </p:cNvPr>
          <p:cNvSpPr txBox="1"/>
          <p:nvPr/>
        </p:nvSpPr>
        <p:spPr>
          <a:xfrm>
            <a:off x="0" y="6085458"/>
            <a:ext cx="10146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https://pandas.pydata.org/pandas-docs/stable/reference/groupby.html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619A44-96D8-9D5A-D2EB-1DD3DED0CCCA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GroupBy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5F5D4A9-E6B7-DECD-2E08-0F916988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3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5184"/>
            <a:ext cx="7453624" cy="76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+mn-lt"/>
              </a:rPr>
              <a:t>Call built-in aggregations on the Group object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925839-3173-1AA4-87FF-45056EA1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916314"/>
            <a:ext cx="2554288" cy="19858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142394-2188-9DB5-B71B-798F063F3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626" y="1916314"/>
            <a:ext cx="3240074" cy="1981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E5CD6C-EF8A-C5BC-E0A7-FA94F4907B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091"/>
          <a:stretch/>
        </p:blipFill>
        <p:spPr>
          <a:xfrm>
            <a:off x="658813" y="4060463"/>
            <a:ext cx="2554288" cy="20758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4BAE88-114F-97F2-8B12-306DE7BE3B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312"/>
          <a:stretch/>
        </p:blipFill>
        <p:spPr>
          <a:xfrm>
            <a:off x="3454626" y="4060463"/>
            <a:ext cx="3240074" cy="20453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706A3E4-7414-0F20-76CF-4B071CB96AD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GroupBy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6FC29E38-8DB6-9026-4316-429CC794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26EB1A-8643-83A7-0497-389EBDC4C27F}"/>
              </a:ext>
            </a:extLst>
          </p:cNvPr>
          <p:cNvSpPr txBox="1"/>
          <p:nvPr/>
        </p:nvSpPr>
        <p:spPr>
          <a:xfrm>
            <a:off x="6694700" y="1916314"/>
            <a:ext cx="5061373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+mn-lt"/>
              </a:rPr>
              <a:t>Return a DataFrame: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Each column is the aggregated value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The key columns become index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1340"/>
            <a:ext cx="7188200" cy="1449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2400" dirty="0" err="1"/>
              <a:t>agg</a:t>
            </a:r>
            <a:r>
              <a:rPr lang="en-US" sz="2400" dirty="0"/>
              <a:t>(): Aggregate with multiple functions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Pass a list of functions (or string function names)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0BA874-FA83-C8F5-999A-417B77A81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164"/>
          <a:stretch/>
        </p:blipFill>
        <p:spPr>
          <a:xfrm>
            <a:off x="675640" y="2457520"/>
            <a:ext cx="4386944" cy="25374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79E896-B74B-19ED-423D-5313769F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93"/>
          <a:stretch/>
        </p:blipFill>
        <p:spPr>
          <a:xfrm>
            <a:off x="5234242" y="2461122"/>
            <a:ext cx="6580833" cy="25338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0FC417-EC38-0653-3DBC-EFF657BFA781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GroupBy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DF5C36F-91AB-DC6C-7880-5542580972CE}"/>
              </a:ext>
            </a:extLst>
          </p:cNvPr>
          <p:cNvSpPr txBox="1">
            <a:spLocks/>
          </p:cNvSpPr>
          <p:nvPr/>
        </p:nvSpPr>
        <p:spPr>
          <a:xfrm>
            <a:off x="675640" y="5003884"/>
            <a:ext cx="4386944" cy="6604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dirty="0"/>
              <a:t>With string name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8674767-C431-F310-D084-5A059A723918}"/>
              </a:ext>
            </a:extLst>
          </p:cNvPr>
          <p:cNvSpPr txBox="1">
            <a:spLocks/>
          </p:cNvSpPr>
          <p:nvPr/>
        </p:nvSpPr>
        <p:spPr>
          <a:xfrm>
            <a:off x="5234242" y="5003884"/>
            <a:ext cx="5796661" cy="6604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dirty="0"/>
              <a:t>With aggregation function</a:t>
            </a: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D3060F59-DE3A-C8E0-1DF2-0C3BF0C1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51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6F46B-DFFA-8E5E-A475-EC240E170FF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rgbClr val="008000"/>
                </a:solidFill>
                <a:latin typeface="Calibri"/>
                <a:ea typeface="Calibri"/>
              </a:rPr>
              <a:t>GroupBy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9D2C82-1618-A4A3-1B87-63BEDD96D4BB}"/>
              </a:ext>
            </a:extLst>
          </p:cNvPr>
          <p:cNvSpPr txBox="1">
            <a:spLocks/>
          </p:cNvSpPr>
          <p:nvPr/>
        </p:nvSpPr>
        <p:spPr>
          <a:xfrm>
            <a:off x="660400" y="1267923"/>
            <a:ext cx="5116286" cy="6604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Group with multiple keys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B7A183-878C-27D2-F978-951D8794AA05}"/>
              </a:ext>
            </a:extLst>
          </p:cNvPr>
          <p:cNvSpPr txBox="1"/>
          <p:nvPr/>
        </p:nvSpPr>
        <p:spPr>
          <a:xfrm>
            <a:off x="658813" y="5500415"/>
            <a:ext cx="4800673" cy="5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Return a DataFrame with multi-index</a:t>
            </a:r>
            <a:endParaRPr kumimoji="1" lang="zh-CN" altLang="en-US" sz="2400" dirty="0"/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ED5E691F-E448-A3B0-6C2C-ED4D39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15A69-6C9F-CCA2-7A6A-DFCD9187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28323"/>
            <a:ext cx="4457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37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C6F46B-DFFA-8E5E-A475-EC240E170FF6}"/>
              </a:ext>
            </a:extLst>
          </p:cNvPr>
          <p:cNvSpPr txBox="1"/>
          <p:nvPr/>
        </p:nvSpPr>
        <p:spPr>
          <a:xfrm>
            <a:off x="660400" y="422414"/>
            <a:ext cx="5616414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Practice (Submit)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9D2C82-1618-A4A3-1B87-63BEDD96D4BB}"/>
              </a:ext>
            </a:extLst>
          </p:cNvPr>
          <p:cNvSpPr txBox="1">
            <a:spLocks/>
          </p:cNvSpPr>
          <p:nvPr/>
        </p:nvSpPr>
        <p:spPr>
          <a:xfrm>
            <a:off x="660400" y="1267922"/>
            <a:ext cx="11531600" cy="274781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/>
              <a:t>Add a column to the Titanic dataset that shows the ratio of each passenger's age to the average age of their </a:t>
            </a:r>
            <a:r>
              <a:rPr lang="en-US" sz="2400" dirty="0" err="1"/>
              <a:t>Pclass</a:t>
            </a:r>
            <a:r>
              <a:rPr lang="en-US" sz="2400" dirty="0"/>
              <a:t>. (Hint: </a:t>
            </a:r>
            <a:r>
              <a:rPr lang="en-US" sz="2400" dirty="0" err="1"/>
              <a:t>groupby</a:t>
            </a:r>
            <a:r>
              <a:rPr lang="en-US" sz="2400" dirty="0"/>
              <a:t>, merge, and apply)</a:t>
            </a:r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ED5E691F-E448-A3B0-6C2C-ED4D391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60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268413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</a:rPr>
              <a:t>Series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8000"/>
                </a:solidFill>
                <a:latin typeface="+mn-lt"/>
              </a:rPr>
              <a:t>DataFrame</a:t>
            </a:r>
            <a:endParaRPr lang="en-US" sz="3600" b="1" dirty="0">
              <a:solidFill>
                <a:srgbClr val="008000"/>
              </a:solidFill>
              <a:latin typeface="+mn-lt"/>
              <a:ea typeface="宋体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+mn-lt"/>
                <a:ea typeface="宋体"/>
              </a:rPr>
              <a:t>Table Data Analysis with </a:t>
            </a:r>
            <a:r>
              <a:rPr lang="en-US" altLang="zh-CN" sz="3600" b="1" dirty="0" err="1">
                <a:solidFill>
                  <a:srgbClr val="008000"/>
                </a:solidFill>
                <a:latin typeface="+mn-lt"/>
                <a:ea typeface="宋体"/>
              </a:rPr>
              <a:t>DataFrame</a:t>
            </a:r>
            <a:endParaRPr lang="en-US" altLang="zh-CN" sz="3600" b="1" dirty="0">
              <a:solidFill>
                <a:srgbClr val="008000"/>
              </a:solidFill>
              <a:latin typeface="+mn-lt"/>
              <a:ea typeface="宋体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  <a:ea typeface="宋体"/>
              </a:rPr>
              <a:t>Missing Value Handling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+mn-lt"/>
                <a:ea typeface="宋体"/>
              </a:rPr>
              <a:t>Data Operation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A210037-3CE8-D4A2-8C2F-CFAC65C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A01AFC-D9C4-4E3E-28B9-0E29AD2D020C}"/>
              </a:ext>
            </a:extLst>
          </p:cNvPr>
          <p:cNvSpPr txBox="1"/>
          <p:nvPr/>
        </p:nvSpPr>
        <p:spPr>
          <a:xfrm>
            <a:off x="660399" y="415826"/>
            <a:ext cx="615315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157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0DC9319B-5DF1-F4C9-4C46-8D6E8A78F07E}"/>
              </a:ext>
            </a:extLst>
          </p:cNvPr>
          <p:cNvSpPr txBox="1"/>
          <p:nvPr/>
        </p:nvSpPr>
        <p:spPr>
          <a:xfrm>
            <a:off x="660400" y="422414"/>
            <a:ext cx="1075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Series: Attributes</a:t>
            </a:r>
          </a:p>
        </p:txBody>
      </p:sp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D786810F-621F-9E73-8F9B-207DE1D52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65042"/>
              </p:ext>
            </p:extLst>
          </p:nvPr>
        </p:nvGraphicFramePr>
        <p:xfrm>
          <a:off x="660400" y="1268413"/>
          <a:ext cx="9812338" cy="49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828754649"/>
                    </a:ext>
                  </a:extLst>
                </a:gridCol>
                <a:gridCol w="7472363">
                  <a:extLst>
                    <a:ext uri="{9D8B030D-6E8A-4147-A177-3AD203B41FA5}">
                      <a16:colId xmlns:a16="http://schemas.microsoft.com/office/drawing/2014/main" val="2651808813"/>
                    </a:ext>
                  </a:extLst>
                </a:gridCol>
              </a:tblGrid>
              <a:tr h="23403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Attribute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Descriptions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4434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array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The </a:t>
                      </a:r>
                      <a:r>
                        <a:rPr lang="en" sz="1600" dirty="0" err="1">
                          <a:effectLst/>
                        </a:rPr>
                        <a:t>ExtensionArray</a:t>
                      </a:r>
                      <a:r>
                        <a:rPr lang="en" sz="1600" dirty="0">
                          <a:effectLst/>
                        </a:rPr>
                        <a:t> of the data backing this Series or Index.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214722748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values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Series as </a:t>
                      </a:r>
                      <a:r>
                        <a:rPr lang="en" sz="1600" dirty="0" err="1">
                          <a:effectLst/>
                        </a:rPr>
                        <a:t>ndarray</a:t>
                      </a:r>
                      <a:r>
                        <a:rPr lang="en" sz="1600" dirty="0">
                          <a:effectLst/>
                        </a:rPr>
                        <a:t> or </a:t>
                      </a:r>
                      <a:r>
                        <a:rPr lang="en" sz="1600" dirty="0" err="1">
                          <a:effectLst/>
                        </a:rPr>
                        <a:t>ndarray</a:t>
                      </a:r>
                      <a:r>
                        <a:rPr lang="en" sz="1600" dirty="0">
                          <a:effectLst/>
                        </a:rPr>
                        <a:t>-like depending on the </a:t>
                      </a:r>
                      <a:r>
                        <a:rPr lang="en" sz="1600" dirty="0" err="1">
                          <a:effectLst/>
                        </a:rPr>
                        <a:t>dtype</a:t>
                      </a:r>
                      <a:r>
                        <a:rPr lang="en" sz="1600" dirty="0">
                          <a:effectLst/>
                        </a:rPr>
                        <a:t>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4034637602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effectLst/>
                        </a:rPr>
                        <a:t>attrs</a:t>
                      </a:r>
                      <a:endParaRPr lang="en" sz="1600" dirty="0"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Dictionary of global attributes of this dataset.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349725860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index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The index (axis labels) of the Series.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247958846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axes</a:t>
                      </a:r>
                      <a:endParaRPr lang="en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a list of the row axis labels.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847032370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dtype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the </a:t>
                      </a:r>
                      <a:r>
                        <a:rPr lang="en" sz="1600" dirty="0" err="1">
                          <a:effectLst/>
                        </a:rPr>
                        <a:t>dtype</a:t>
                      </a:r>
                      <a:r>
                        <a:rPr lang="en" sz="1600" dirty="0">
                          <a:effectLst/>
                        </a:rPr>
                        <a:t> object of the underlying data.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391845324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effectLst/>
                        </a:rPr>
                        <a:t>dtypes</a:t>
                      </a:r>
                      <a:endParaRPr lang="en" sz="1600" dirty="0"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the </a:t>
                      </a:r>
                      <a:r>
                        <a:rPr lang="en" sz="1600" dirty="0" err="1">
                          <a:effectLst/>
                        </a:rPr>
                        <a:t>dtype</a:t>
                      </a:r>
                      <a:r>
                        <a:rPr lang="en" sz="1600" dirty="0">
                          <a:effectLst/>
                        </a:rPr>
                        <a:t> object of the underlying data.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2738550121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name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the name of the Series. (e.g., column name in </a:t>
                      </a:r>
                      <a:r>
                        <a:rPr lang="en" sz="1600" dirty="0" err="1">
                          <a:effectLst/>
                        </a:rPr>
                        <a:t>dataframe</a:t>
                      </a:r>
                      <a:r>
                        <a:rPr lang="en" sz="1600" dirty="0">
                          <a:effectLst/>
                        </a:rPr>
                        <a:t>)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2483854570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nbytes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the total number of bytes in the underlying data.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90558509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effectLst/>
                        </a:rPr>
                        <a:t>ndim</a:t>
                      </a:r>
                      <a:endParaRPr lang="en" sz="1600" dirty="0"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Number of dimensions of the underlying data, by definition 1.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787439151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shape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a tuple of the shape of the underlying data.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74978268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size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the number of elements in the underlying data.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336406793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effectLst/>
                        </a:rPr>
                        <a:t>iat</a:t>
                      </a:r>
                      <a:endParaRPr lang="en" sz="1600" dirty="0"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Access a single value for a row/column pair by integer position.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332452212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is_monotonic_decreasing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</a:t>
                      </a:r>
                      <a:r>
                        <a:rPr lang="en" sz="1600" dirty="0" err="1">
                          <a:effectLst/>
                        </a:rPr>
                        <a:t>boolean</a:t>
                      </a:r>
                      <a:r>
                        <a:rPr lang="en" sz="1600" dirty="0">
                          <a:effectLst/>
                        </a:rPr>
                        <a:t> if values in the object are monotonically decreasing.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782505036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is_monotonic_increasing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</a:t>
                      </a:r>
                      <a:r>
                        <a:rPr lang="en" sz="1600" dirty="0" err="1">
                          <a:effectLst/>
                        </a:rPr>
                        <a:t>boolean</a:t>
                      </a:r>
                      <a:r>
                        <a:rPr lang="en" sz="1600" dirty="0">
                          <a:effectLst/>
                        </a:rPr>
                        <a:t> if values in the object are monotonically increasing.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122465343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is_unique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</a:t>
                      </a:r>
                      <a:r>
                        <a:rPr lang="en" sz="1600" dirty="0" err="1">
                          <a:effectLst/>
                        </a:rPr>
                        <a:t>boolean</a:t>
                      </a:r>
                      <a:r>
                        <a:rPr lang="en" sz="1600" dirty="0">
                          <a:effectLst/>
                        </a:rPr>
                        <a:t> if values in the object are unique.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334760767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fontAlgn="t"/>
                      <a:r>
                        <a:rPr lang="e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hasnans</a:t>
                      </a:r>
                      <a:endParaRPr lang="en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521" marR="23521" marT="11760" marB="1176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600" dirty="0">
                          <a:effectLst/>
                        </a:rPr>
                        <a:t>Return True if there are any </a:t>
                      </a:r>
                      <a:r>
                        <a:rPr lang="en" sz="1600" dirty="0" err="1">
                          <a:effectLst/>
                        </a:rPr>
                        <a:t>NaNs</a:t>
                      </a:r>
                      <a:r>
                        <a:rPr lang="en" sz="1600" dirty="0">
                          <a:effectLst/>
                        </a:rPr>
                        <a:t>.</a:t>
                      </a:r>
                    </a:p>
                  </a:txBody>
                  <a:tcPr marL="23521" marR="23521" marT="11760" marB="11760"/>
                </a:tc>
                <a:extLst>
                  <a:ext uri="{0D108BD9-81ED-4DB2-BD59-A6C34878D82A}">
                    <a16:rowId xmlns:a16="http://schemas.microsoft.com/office/drawing/2014/main" val="1823737501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DF7AEF-5B2E-AE3E-9345-FF455D9A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964BE3-5114-E8B4-C7D8-E0084E45F5DB}"/>
              </a:ext>
            </a:extLst>
          </p:cNvPr>
          <p:cNvSpPr txBox="1"/>
          <p:nvPr/>
        </p:nvSpPr>
        <p:spPr>
          <a:xfrm>
            <a:off x="5229225" y="6101803"/>
            <a:ext cx="69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dirty="0"/>
              <a:t>Some attributes are maintained for consistency with </a:t>
            </a:r>
            <a:r>
              <a:rPr lang="en" altLang="zh-CN" sz="2000" dirty="0" err="1"/>
              <a:t>DataFrame</a:t>
            </a:r>
            <a:endParaRPr kumimoji="1" lang="zh-CN" altLang="en-US" sz="2000" dirty="0"/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CE31A94B-134D-688D-B8B5-27CBB50A087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5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2CB067-9180-0582-A1E8-CBB968BB1A35}"/>
              </a:ext>
            </a:extLst>
          </p:cNvPr>
          <p:cNvSpPr txBox="1"/>
          <p:nvPr/>
        </p:nvSpPr>
        <p:spPr>
          <a:xfrm>
            <a:off x="672926" y="422414"/>
            <a:ext cx="1075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Calibri"/>
              </a:rPr>
              <a:t>Series: Indexing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6440507-9E82-63BF-FA5F-E9064D8C5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6016"/>
          <a:stretch/>
        </p:blipFill>
        <p:spPr>
          <a:xfrm>
            <a:off x="5283686" y="1704240"/>
            <a:ext cx="1887943" cy="1127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5AADCB-4792-E098-5C6A-D16441BF8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17"/>
          <a:stretch/>
        </p:blipFill>
        <p:spPr>
          <a:xfrm>
            <a:off x="7321160" y="1694860"/>
            <a:ext cx="1887942" cy="160624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3C70CF6-28D3-44BE-6E9C-285214AF40CD}"/>
              </a:ext>
            </a:extLst>
          </p:cNvPr>
          <p:cNvSpPr txBox="1"/>
          <p:nvPr/>
        </p:nvSpPr>
        <p:spPr>
          <a:xfrm>
            <a:off x="5283686" y="1294750"/>
            <a:ext cx="1887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Indexing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08A2298-F740-E3A5-CD1E-8714FE6FA7D7}"/>
              </a:ext>
            </a:extLst>
          </p:cNvPr>
          <p:cNvSpPr txBox="1"/>
          <p:nvPr/>
        </p:nvSpPr>
        <p:spPr>
          <a:xfrm>
            <a:off x="7333117" y="1294750"/>
            <a:ext cx="1864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Slicing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693E7E3-8AA2-EC36-463B-9C8789B513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416"/>
          <a:stretch/>
        </p:blipFill>
        <p:spPr>
          <a:xfrm>
            <a:off x="9382548" y="1704240"/>
            <a:ext cx="2165949" cy="160546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2FE5154-B10E-CF82-6943-13BC394FD44A}"/>
              </a:ext>
            </a:extLst>
          </p:cNvPr>
          <p:cNvSpPr txBox="1"/>
          <p:nvPr/>
        </p:nvSpPr>
        <p:spPr>
          <a:xfrm>
            <a:off x="9382548" y="1294750"/>
            <a:ext cx="3280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Advanced Indexing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401F58A-2E2B-D1FA-6EEF-5DCC8223B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27" y="1704240"/>
            <a:ext cx="4024334" cy="252118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55D298-8A99-17D7-B1EB-8F6B6F97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C234A1-2DFE-259C-8DFF-5ED1A7F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900"/>
          <a:stretch/>
        </p:blipFill>
        <p:spPr>
          <a:xfrm>
            <a:off x="4928467" y="4246109"/>
            <a:ext cx="1289391" cy="117084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C81FC4-CCC9-8C5E-2664-02AEAA91C537}"/>
              </a:ext>
            </a:extLst>
          </p:cNvPr>
          <p:cNvSpPr txBox="1"/>
          <p:nvPr/>
        </p:nvSpPr>
        <p:spPr>
          <a:xfrm>
            <a:off x="4928467" y="3837535"/>
            <a:ext cx="3174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Basic (duplicated)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346294-0288-80D2-96F0-8BD2CF1036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0961"/>
          <a:stretch/>
        </p:blipFill>
        <p:spPr>
          <a:xfrm>
            <a:off x="6217857" y="4246109"/>
            <a:ext cx="1660389" cy="16642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327B73-19CC-D9A8-D843-B16FF0BA81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6983"/>
          <a:stretch/>
        </p:blipFill>
        <p:spPr>
          <a:xfrm>
            <a:off x="8080685" y="4246268"/>
            <a:ext cx="1807999" cy="16008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D0CCE71-FAB3-1F92-3ACC-E351C4DA2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8685" y="4236750"/>
            <a:ext cx="2268513" cy="204092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453B7A9-1528-453D-CE0F-00AD3E7ABA0C}"/>
              </a:ext>
            </a:extLst>
          </p:cNvPr>
          <p:cNvSpPr txBox="1"/>
          <p:nvPr/>
        </p:nvSpPr>
        <p:spPr>
          <a:xfrm>
            <a:off x="8080685" y="3834548"/>
            <a:ext cx="3743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Advanced (and duplicated)</a:t>
            </a: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A3FD20A-180A-ADEE-0FF7-F33AF9D65A7C}"/>
              </a:ext>
            </a:extLst>
          </p:cNvPr>
          <p:cNvCxnSpPr/>
          <p:nvPr/>
        </p:nvCxnSpPr>
        <p:spPr>
          <a:xfrm>
            <a:off x="4835047" y="1294750"/>
            <a:ext cx="0" cy="51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9922DD40-B250-BD13-4B40-4868C4DE0CC2}"/>
              </a:ext>
            </a:extLst>
          </p:cNvPr>
          <p:cNvCxnSpPr>
            <a:cxnSpLocks/>
          </p:cNvCxnSpPr>
          <p:nvPr/>
        </p:nvCxnSpPr>
        <p:spPr>
          <a:xfrm>
            <a:off x="4835047" y="3732756"/>
            <a:ext cx="735695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B7DDCF2E-A003-710E-8A6D-F808974B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192" y="3263725"/>
            <a:ext cx="1887942" cy="436620"/>
          </a:xfrm>
          <a:solidFill>
            <a:schemeClr val="accent1"/>
          </a:solidFill>
          <a:ln w="19050">
            <a:noFill/>
          </a:ln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Position</a:t>
            </a:r>
            <a:r>
              <a:rPr lang="en-US" sz="2000" dirty="0">
                <a:solidFill>
                  <a:schemeClr val="bg1"/>
                </a:solidFill>
              </a:rPr>
              <a:t>-based 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48F9F95A-F418-4E87-8878-6A6022493B4A}"/>
              </a:ext>
            </a:extLst>
          </p:cNvPr>
          <p:cNvSpPr txBox="1">
            <a:spLocks/>
          </p:cNvSpPr>
          <p:nvPr/>
        </p:nvSpPr>
        <p:spPr>
          <a:xfrm>
            <a:off x="4879192" y="5980797"/>
            <a:ext cx="1887942" cy="43661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>
            <a:noAutofit/>
          </a:bodyPr>
          <a:lstStyle>
            <a:lvl1pPr lvl="0" indent="0" algn="ctr">
              <a:lnSpc>
                <a:spcPct val="130000"/>
              </a:lnSpc>
              <a:spcBef>
                <a:spcPts val="0"/>
              </a:spcBef>
              <a:buFont typeface="Arial" charset="0"/>
              <a:buNone/>
              <a:defRPr sz="2000">
                <a:solidFill>
                  <a:schemeClr val="bg1"/>
                </a:solidFill>
                <a:latin typeface="Calibri"/>
                <a:ea typeface="宋体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Calibri"/>
                <a:ea typeface="宋体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Calibri"/>
                <a:ea typeface="宋体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5pPr>
            <a:lvl6pPr marL="2514600" lvl="5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6pPr>
            <a:lvl7pPr marL="2971800" lvl="6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7pPr>
            <a:lvl8pPr marL="3429000" lvl="7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8pPr>
            <a:lvl9pPr marL="3886200" lvl="8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/>
                <a:ea typeface="宋体"/>
              </a:defRPr>
            </a:lvl9pPr>
          </a:lstStyle>
          <a:p>
            <a:r>
              <a:rPr lang="en-US" altLang="zh-CN" dirty="0"/>
              <a:t>Label</a:t>
            </a:r>
            <a:r>
              <a:rPr lang="en-US" dirty="0"/>
              <a:t>-based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9DD7782-6B85-3EC7-4F62-A9BCA688266C}"/>
              </a:ext>
            </a:extLst>
          </p:cNvPr>
          <p:cNvSpPr txBox="1"/>
          <p:nvPr/>
        </p:nvSpPr>
        <p:spPr>
          <a:xfrm>
            <a:off x="7345075" y="3372232"/>
            <a:ext cx="33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Also has “</a:t>
            </a:r>
            <a:r>
              <a:rPr kumimoji="1" lang="en-US" altLang="zh-CN" dirty="0">
                <a:solidFill>
                  <a:srgbClr val="FF0000"/>
                </a:solidFill>
              </a:rPr>
              <a:t>view and copy</a:t>
            </a:r>
            <a:r>
              <a:rPr kumimoji="1" lang="en-US" altLang="zh-CN" dirty="0"/>
              <a:t>”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problem</a:t>
            </a:r>
            <a:endParaRPr kumimoji="1"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8008A83-6D80-12CE-89AE-EADA7B72C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327" y="4422518"/>
            <a:ext cx="4031369" cy="1558279"/>
          </a:xfrm>
          <a:prstGeom prst="rect">
            <a:avLst/>
          </a:prstGeom>
        </p:spPr>
      </p:pic>
      <p:sp>
        <p:nvSpPr>
          <p:cNvPr id="35" name="内容占位符 2">
            <a:extLst>
              <a:ext uri="{FF2B5EF4-FFF2-40B4-BE49-F238E27FC236}">
                <a16:creationId xmlns:a16="http://schemas.microsoft.com/office/drawing/2014/main" id="{BA326261-E017-4DF2-517C-52C5C0690EC5}"/>
              </a:ext>
            </a:extLst>
          </p:cNvPr>
          <p:cNvSpPr txBox="1">
            <a:spLocks/>
          </p:cNvSpPr>
          <p:nvPr/>
        </p:nvSpPr>
        <p:spPr>
          <a:xfrm>
            <a:off x="705327" y="6059367"/>
            <a:ext cx="1887942" cy="43662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>
            <a:normAutofit lnSpcReduction="10000"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Boolean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DBABDD3E-DBD3-2CCD-2797-BAFFC10151E9}"/>
              </a:ext>
            </a:extLst>
          </p:cNvPr>
          <p:cNvCxnSpPr>
            <a:cxnSpLocks/>
          </p:cNvCxnSpPr>
          <p:nvPr/>
        </p:nvCxnSpPr>
        <p:spPr>
          <a:xfrm>
            <a:off x="660400" y="4336923"/>
            <a:ext cx="417464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DC8888-5747-BA9A-A3C0-E5ADE65FEFF8}"/>
              </a:ext>
            </a:extLst>
          </p:cNvPr>
          <p:cNvSpPr txBox="1"/>
          <p:nvPr/>
        </p:nvSpPr>
        <p:spPr>
          <a:xfrm>
            <a:off x="658813" y="1275325"/>
            <a:ext cx="11533187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Element-wise operators in </a:t>
            </a:r>
            <a:r>
              <a:rPr lang="en" altLang="zh-CN" sz="2400" dirty="0" err="1"/>
              <a:t>ndarray</a:t>
            </a:r>
            <a:r>
              <a:rPr lang="en" altLang="zh-CN" sz="2400" dirty="0"/>
              <a:t> still works in Series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Arithmetic </a:t>
            </a:r>
            <a:r>
              <a:rPr lang="en-US" altLang="zh-CN" sz="2400" dirty="0"/>
              <a:t>(+, -, *, /, //, %, **, -a, +a), </a:t>
            </a:r>
            <a:r>
              <a:rPr lang="en-US" altLang="zh-CN" sz="2400" b="0" i="0" u="none" strike="noStrike" dirty="0">
                <a:effectLst/>
              </a:rPr>
              <a:t>Bitwis</a:t>
            </a:r>
            <a:r>
              <a:rPr lang="en-US" altLang="zh-CN" sz="2400" dirty="0"/>
              <a:t>e (&amp;,</a:t>
            </a:r>
            <a:r>
              <a:rPr lang="en-US" altLang="zh-CN" sz="2400" dirty="0">
                <a:effectLst/>
              </a:rPr>
              <a:t>|,^, &lt;&lt;, &gt;&gt;,~), </a:t>
            </a:r>
            <a:r>
              <a:rPr lang="en" altLang="zh-CN" sz="2400" b="0" i="0" u="none" strike="noStrike" dirty="0">
                <a:effectLst/>
              </a:rPr>
              <a:t>Relational (</a:t>
            </a:r>
            <a:r>
              <a:rPr lang="en-US" altLang="zh-CN" sz="2400" dirty="0">
                <a:effectLst/>
              </a:rPr>
              <a:t>==, &gt;, &lt;, &gt;=, &lt;=, !=)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FF0000"/>
                </a:solidFill>
                <a:effectLst/>
              </a:rPr>
              <a:t>Values are aligned based on index values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E00D03-EC2B-99BE-2BC0-895582564C2B}"/>
              </a:ext>
            </a:extLst>
          </p:cNvPr>
          <p:cNvSpPr txBox="1"/>
          <p:nvPr/>
        </p:nvSpPr>
        <p:spPr>
          <a:xfrm>
            <a:off x="675557" y="426574"/>
            <a:ext cx="1145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Series: Element-Wise Operations</a:t>
            </a: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97B3269C-0868-AD4E-E6FC-2516CBA4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31B51E-09E2-40BE-2637-3A6AA43CC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61192"/>
              </p:ext>
            </p:extLst>
          </p:nvPr>
        </p:nvGraphicFramePr>
        <p:xfrm>
          <a:off x="3437559" y="4009268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C91B7F1F-8B35-1621-6E37-EE95D940C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41640"/>
              </p:ext>
            </p:extLst>
          </p:nvPr>
        </p:nvGraphicFramePr>
        <p:xfrm>
          <a:off x="4412730" y="4007764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9A13180-D104-96DA-80BD-7B17CCACBDE3}"/>
              </a:ext>
            </a:extLst>
          </p:cNvPr>
          <p:cNvSpPr txBox="1"/>
          <p:nvPr/>
        </p:nvSpPr>
        <p:spPr>
          <a:xfrm>
            <a:off x="3958663" y="500436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-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F369E4-7B6D-5C97-FAA7-E74E67412C21}"/>
              </a:ext>
            </a:extLst>
          </p:cNvPr>
          <p:cNvSpPr txBox="1"/>
          <p:nvPr/>
        </p:nvSpPr>
        <p:spPr>
          <a:xfrm>
            <a:off x="4955901" y="502379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D55DF708-2591-1B88-E582-C1CBBDDE9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08156"/>
              </p:ext>
            </p:extLst>
          </p:nvPr>
        </p:nvGraphicFramePr>
        <p:xfrm>
          <a:off x="5494959" y="4007764"/>
          <a:ext cx="432000" cy="2160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221746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99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26340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034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09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08756"/>
                  </a:ext>
                </a:extLst>
              </a:tr>
            </a:tbl>
          </a:graphicData>
        </a:graphic>
      </p:graphicFrame>
      <p:sp>
        <p:nvSpPr>
          <p:cNvPr id="25" name="圆角矩形 24">
            <a:extLst>
              <a:ext uri="{FF2B5EF4-FFF2-40B4-BE49-F238E27FC236}">
                <a16:creationId xmlns:a16="http://schemas.microsoft.com/office/drawing/2014/main" id="{0484B847-D042-019C-0246-CF7EE9B7B2B6}"/>
              </a:ext>
            </a:extLst>
          </p:cNvPr>
          <p:cNvSpPr/>
          <p:nvPr/>
        </p:nvSpPr>
        <p:spPr>
          <a:xfrm>
            <a:off x="3311092" y="4014207"/>
            <a:ext cx="2784908" cy="2273263"/>
          </a:xfrm>
          <a:prstGeom prst="roundRect">
            <a:avLst>
              <a:gd name="adj" fmla="val 9738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CF137B-6D95-9EE5-8F07-861C2B8D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192" y="3429000"/>
            <a:ext cx="2382058" cy="28584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EE890D-E57E-AC10-D8AA-FA31573E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443" y="3429000"/>
            <a:ext cx="2337782" cy="2858470"/>
          </a:xfrm>
          <a:prstGeom prst="rect">
            <a:avLst/>
          </a:prstGeom>
        </p:spPr>
      </p:pic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D5A28FC4-AA98-4C2A-E907-9FC154DA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7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11836</TotalTime>
  <Words>2819</Words>
  <Application>Microsoft Macintosh PowerPoint</Application>
  <PresentationFormat>宽屏</PresentationFormat>
  <Paragraphs>556</Paragraphs>
  <Slides>65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4" baseType="lpstr">
      <vt:lpstr>-apple-system</vt:lpstr>
      <vt:lpstr>等线</vt:lpstr>
      <vt:lpstr>宋体</vt:lpstr>
      <vt:lpstr>monospace</vt:lpstr>
      <vt:lpstr>PingFangSC-Regular</vt:lpstr>
      <vt:lpstr>Arial</vt:lpstr>
      <vt:lpstr>Calibri</vt:lpstr>
      <vt:lpstr>Wingdings</vt:lpstr>
      <vt:lpstr>Office 主题​​</vt:lpstr>
      <vt:lpstr>Week9-Table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Table Data Analysis with DataFrame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Missing Value Handling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 Operation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4885</cp:revision>
  <dcterms:created xsi:type="dcterms:W3CDTF">2022-11-06T11:57:15Z</dcterms:created>
  <dcterms:modified xsi:type="dcterms:W3CDTF">2024-04-02T03:56:26Z</dcterms:modified>
</cp:coreProperties>
</file>