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65"/>
  </p:notesMasterIdLst>
  <p:sldIdLst>
    <p:sldId id="256" r:id="rId2"/>
    <p:sldId id="295" r:id="rId3"/>
    <p:sldId id="318" r:id="rId4"/>
    <p:sldId id="261" r:id="rId5"/>
    <p:sldId id="380" r:id="rId6"/>
    <p:sldId id="332" r:id="rId7"/>
    <p:sldId id="383" r:id="rId8"/>
    <p:sldId id="379" r:id="rId9"/>
    <p:sldId id="543" r:id="rId10"/>
    <p:sldId id="343" r:id="rId11"/>
    <p:sldId id="345" r:id="rId12"/>
    <p:sldId id="346" r:id="rId13"/>
    <p:sldId id="525" r:id="rId14"/>
    <p:sldId id="381" r:id="rId15"/>
    <p:sldId id="382" r:id="rId16"/>
    <p:sldId id="347" r:id="rId17"/>
    <p:sldId id="523" r:id="rId18"/>
    <p:sldId id="524" r:id="rId19"/>
    <p:sldId id="350" r:id="rId20"/>
    <p:sldId id="526" r:id="rId21"/>
    <p:sldId id="351" r:id="rId22"/>
    <p:sldId id="354" r:id="rId23"/>
    <p:sldId id="384" r:id="rId24"/>
    <p:sldId id="338" r:id="rId25"/>
    <p:sldId id="388" r:id="rId26"/>
    <p:sldId id="386" r:id="rId27"/>
    <p:sldId id="385" r:id="rId28"/>
    <p:sldId id="389" r:id="rId29"/>
    <p:sldId id="557" r:id="rId30"/>
    <p:sldId id="544" r:id="rId31"/>
    <p:sldId id="378" r:id="rId32"/>
    <p:sldId id="390" r:id="rId33"/>
    <p:sldId id="559" r:id="rId34"/>
    <p:sldId id="366" r:id="rId35"/>
    <p:sldId id="391" r:id="rId36"/>
    <p:sldId id="367" r:id="rId37"/>
    <p:sldId id="545" r:id="rId38"/>
    <p:sldId id="555" r:id="rId39"/>
    <p:sldId id="536" r:id="rId40"/>
    <p:sldId id="374" r:id="rId41"/>
    <p:sldId id="540" r:id="rId42"/>
    <p:sldId id="541" r:id="rId43"/>
    <p:sldId id="531" r:id="rId44"/>
    <p:sldId id="549" r:id="rId45"/>
    <p:sldId id="547" r:id="rId46"/>
    <p:sldId id="560" r:id="rId47"/>
    <p:sldId id="552" r:id="rId48"/>
    <p:sldId id="550" r:id="rId49"/>
    <p:sldId id="551" r:id="rId50"/>
    <p:sldId id="532" r:id="rId51"/>
    <p:sldId id="527" r:id="rId52"/>
    <p:sldId id="528" r:id="rId53"/>
    <p:sldId id="538" r:id="rId54"/>
    <p:sldId id="371" r:id="rId55"/>
    <p:sldId id="539" r:id="rId56"/>
    <p:sldId id="530" r:id="rId57"/>
    <p:sldId id="556" r:id="rId58"/>
    <p:sldId id="356" r:id="rId59"/>
    <p:sldId id="358" r:id="rId60"/>
    <p:sldId id="359" r:id="rId61"/>
    <p:sldId id="542" r:id="rId62"/>
    <p:sldId id="561" r:id="rId63"/>
    <p:sldId id="331" r:id="rId6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89AA19E-EC95-1F4E-8156-DDD8620ABF39}">
          <p14:sldIdLst>
            <p14:sldId id="256"/>
            <p14:sldId id="295"/>
          </p14:sldIdLst>
        </p14:section>
        <p14:section name="introduction" id="{418E8239-0C0F-2746-AD0D-2B74DD053FD8}">
          <p14:sldIdLst>
            <p14:sldId id="318"/>
            <p14:sldId id="261"/>
            <p14:sldId id="380"/>
            <p14:sldId id="332"/>
          </p14:sldIdLst>
        </p14:section>
        <p14:section name="sparse data" id="{4FDFA0CC-9EDA-4F45-84F2-99F86F4BB43C}">
          <p14:sldIdLst>
            <p14:sldId id="383"/>
            <p14:sldId id="379"/>
            <p14:sldId id="543"/>
            <p14:sldId id="343"/>
            <p14:sldId id="345"/>
            <p14:sldId id="346"/>
            <p14:sldId id="525"/>
            <p14:sldId id="381"/>
            <p14:sldId id="382"/>
          </p14:sldIdLst>
        </p14:section>
        <p14:section name="graphs" id="{57296670-1212-2046-BE74-22CE642DEC00}">
          <p14:sldIdLst>
            <p14:sldId id="347"/>
            <p14:sldId id="523"/>
            <p14:sldId id="524"/>
            <p14:sldId id="350"/>
            <p14:sldId id="526"/>
            <p14:sldId id="351"/>
            <p14:sldId id="354"/>
          </p14:sldIdLst>
        </p14:section>
        <p14:section name="optimization" id="{A9C18008-57F6-124D-B730-373DCAD05FA7}">
          <p14:sldIdLst>
            <p14:sldId id="384"/>
            <p14:sldId id="338"/>
            <p14:sldId id="388"/>
            <p14:sldId id="386"/>
            <p14:sldId id="385"/>
            <p14:sldId id="389"/>
            <p14:sldId id="557"/>
            <p14:sldId id="544"/>
            <p14:sldId id="378"/>
            <p14:sldId id="390"/>
          </p14:sldIdLst>
        </p14:section>
        <p14:section name="Interpolation" id="{412D72E9-7C95-294B-BC23-1A5C06A111FD}">
          <p14:sldIdLst>
            <p14:sldId id="559"/>
            <p14:sldId id="366"/>
            <p14:sldId id="391"/>
            <p14:sldId id="367"/>
            <p14:sldId id="545"/>
          </p14:sldIdLst>
        </p14:section>
        <p14:section name="statistical functions" id="{2453B70D-B467-CA49-9D73-AE160949EA48}">
          <p14:sldIdLst>
            <p14:sldId id="555"/>
            <p14:sldId id="536"/>
            <p14:sldId id="374"/>
            <p14:sldId id="540"/>
            <p14:sldId id="541"/>
            <p14:sldId id="531"/>
            <p14:sldId id="549"/>
            <p14:sldId id="547"/>
            <p14:sldId id="560"/>
            <p14:sldId id="552"/>
            <p14:sldId id="550"/>
            <p14:sldId id="551"/>
            <p14:sldId id="532"/>
            <p14:sldId id="527"/>
            <p14:sldId id="528"/>
            <p14:sldId id="538"/>
            <p14:sldId id="371"/>
            <p14:sldId id="539"/>
            <p14:sldId id="530"/>
          </p14:sldIdLst>
        </p14:section>
        <p14:section name="Spatial Data" id="{7F396D03-8A70-D04E-9AC0-2678F3B2DBDF}">
          <p14:sldIdLst>
            <p14:sldId id="556"/>
            <p14:sldId id="356"/>
            <p14:sldId id="358"/>
            <p14:sldId id="359"/>
            <p14:sldId id="542"/>
            <p14:sldId id="561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395"/>
    <a:srgbClr val="001400"/>
    <a:srgbClr val="003E00"/>
    <a:srgbClr val="64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5"/>
    <p:restoredTop sz="80398"/>
  </p:normalViewPr>
  <p:slideViewPr>
    <p:cSldViewPr snapToGrid="0">
      <p:cViewPr varScale="1">
        <p:scale>
          <a:sx n="97" d="100"/>
          <a:sy n="97" d="100"/>
        </p:scale>
        <p:origin x="904" y="192"/>
      </p:cViewPr>
      <p:guideLst>
        <p:guide pos="415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0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7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35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13min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13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63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001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0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1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24min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3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6min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905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1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3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5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63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0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6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5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9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59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88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8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0B88-62A2-237F-B54A-E080BFBD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07D87-FB2D-9E36-D4D3-C5B3CC3C9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9F8EB-401B-AEEB-9C50-1CCA0BA4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F5-D51E-4C1C-A473-5754699C2607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1791E-E58A-6426-3ED9-998FC9A0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5F75-EF7D-ED37-687C-D7F91BF1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F9E45-7FA0-00CD-B6D1-A3C953E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2047F-E004-D807-0650-E7342F087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5BF91-378B-E72B-0343-5214DD9E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8DA-2881-41AB-A4F9-BD6F506F0D92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0CCC1-39DA-2881-E09C-74E438D2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6E64C-6009-3C39-892C-162831A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0DC31-F72A-D27D-33B5-00B8810EE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8BD7AE-B39B-6B1A-49B3-59B3704F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56A5-7E1C-0DB3-05B2-96312F47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FE0-AA3C-4A57-84FF-57D28D7955E1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64C0-F3B2-1481-2D73-5FE0FBF9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5D429-146A-8C3C-0CC0-0F79121F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0A53-97C3-2292-8D02-4F17BC9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777-8ACE-4D79-8257-8DFD93123299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25786-9202-67CF-DDB1-B0E92F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05F20-C2DB-0F43-10DE-60A4DFD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67842-F08F-F2C9-6B8F-B8AFE6CA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57A5-4ECF-4186-A7A5-7D89F030FAA0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E48F9-DC59-A7D6-576B-44A213EA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5C7B8-FA57-3D12-50AC-33DC7B5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888F-2237-C3C2-07BE-9CD91154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87BD-8B54-1F41-C583-A79C645FF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D6401-7D4B-F44F-260B-57C4D4B21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56FCF-0C49-208B-C288-E493900A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6747-EE61-46AC-A351-72563AA08DB2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07D4DD-EDC5-943C-0825-D8AFD11B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8BBD3-4137-42E2-984F-C86D7A12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D9891-22F8-AB6C-D2FD-0862917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5DBB21-498D-7DBA-4E91-84B8920C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3C2D0-8AE3-20E0-8117-72239DEB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A1D087-2F1D-2DA8-77E5-A1441A00A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ADC405-CFFD-2784-20E6-5A3FA3160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516B1-F424-C3FD-56F0-05E9B55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9581-641F-49D6-9F33-79CEA966372F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FB4B3A-D215-06A4-7C05-632798BB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CDD67-3CD1-692C-5E5A-4CB6032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68E9E-5AFD-CADB-EAA0-5637522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91E36-D490-5901-EF59-8AA7B1D1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979-28E9-43D4-9CE4-C6D0404D9200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9C1818-7E66-6E12-EE0B-1AB447DE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AC37A-C1EC-0F43-6E20-8F2B44A6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D9616-D961-4693-D45B-69AB3A3F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B7B6-66D1-4161-97C5-ACF4FABD8013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A5D274-F343-7B30-51C0-934745A9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7181A-366D-8327-BA8C-AEF59596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B256-1590-25B4-3470-D1C719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EE206-C112-E899-18B2-7C2662B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EDDB-7CB5-7745-63A9-3FF4742A6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62644-9A77-EB0D-F417-411D006F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827-FF23-4B66-BF79-DAE4C5CD4145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94BC6-8DFB-12FA-9DE4-6E530879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0C3075-1D73-930E-BB44-9D1B8D9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973A-BE0C-CB8D-266A-756DF18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1D0C14-E26B-D9F4-DA0A-6595919FD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E4EE3-F89E-F987-5E6F-879CF589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CCA72-C594-9FA0-B8B1-40FE2AD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68FB-3F7C-468E-8174-F6F3A7CFA02F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45113-EA3D-0AA9-BBC4-444263B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129D-C38D-A649-DD4A-3262130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1CF8-FE8B-F526-8B91-AB408E90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B1781-5C7B-639E-6C0B-E881AB74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66D-D482-6C8F-9A09-7B928A710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6EFB-C183-47F5-94F7-636A1556BF0B}" type="datetime1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C617D-63F2-B6A6-92A8-F8F94995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688BC-35C2-9C28-610C-390FED4D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ndom_variable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scipy/reference/stats.html#probability-distributions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scipy/reference/stats.html#probability-distributions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altLang="zh-CN" sz="6000" b="1" dirty="0">
                <a:solidFill>
                  <a:srgbClr val="008000"/>
                </a:solidFill>
                <a:latin typeface="+mn-lt"/>
              </a:rPr>
              <a:t>Week8 - </a:t>
            </a:r>
            <a:r>
              <a:rPr lang="en-US" altLang="zh-CN" sz="6000" b="1" dirty="0">
                <a:solidFill>
                  <a:srgbClr val="008000"/>
                </a:solidFill>
                <a:latin typeface="+mn-lt"/>
                <a:sym typeface="+mn-lt"/>
              </a:rPr>
              <a:t>Scientific Computing</a:t>
            </a:r>
            <a:br>
              <a:rPr lang="en-US" altLang="zh-CN" sz="6000" b="1" dirty="0">
                <a:solidFill>
                  <a:srgbClr val="008000"/>
                </a:solidFill>
                <a:latin typeface="+mn-lt"/>
                <a:sym typeface="+mn-lt"/>
              </a:rPr>
            </a:br>
            <a:r>
              <a:rPr lang="en-US" altLang="zh-CN" sz="6000" b="1" dirty="0">
                <a:solidFill>
                  <a:srgbClr val="008000"/>
                </a:solidFill>
                <a:latin typeface="+mn-lt"/>
                <a:sym typeface="+mn-lt"/>
              </a:rPr>
              <a:t>SciPy</a:t>
            </a:r>
            <a:endParaRPr lang="zh-CN" altLang="en-US" dirty="0">
              <a:solidFill>
                <a:srgbClr val="003E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DE5EB8-C324-A27C-499B-7D8407E9B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/>
              <a:t>AIAA 5031  Introduction to Computing Using Python</a:t>
            </a:r>
          </a:p>
          <a:p>
            <a:r>
              <a:rPr lang="en-US" altLang="zh-CN" dirty="0"/>
              <a:t>Ying Sun, AI Thrust</a:t>
            </a:r>
            <a:endParaRPr lang="zh-CN" altLang="en-US" dirty="0"/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20E02F9A-91E7-9F8F-ACAA-EEA7C3AC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A3ACC7F7-8B98-132A-30DD-D582D2B9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71888"/>
            <a:ext cx="1014908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Sparse data</a:t>
            </a:r>
            <a:r>
              <a:rPr lang="en-US" altLang="zh-CN" sz="2400" dirty="0">
                <a:solidFill>
                  <a:srgbClr val="000000"/>
                </a:solidFill>
              </a:rPr>
              <a:t>: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most elements are zero </a:t>
            </a:r>
            <a:r>
              <a:rPr lang="en" altLang="zh-CN" sz="2400" dirty="0">
                <a:solidFill>
                  <a:srgbClr val="000000"/>
                </a:solidFill>
              </a:rPr>
              <a:t>(no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information)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BEB0890B-8EC4-8CAE-BABF-A1DF69F5C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35281"/>
              </p:ext>
            </p:extLst>
          </p:nvPr>
        </p:nvGraphicFramePr>
        <p:xfrm>
          <a:off x="880737" y="3904326"/>
          <a:ext cx="2484918" cy="1580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153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3595779869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26656529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172188577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3388606438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241154543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39145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4362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4835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13076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241385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646CC1BE-F58B-F85D-5B30-CF5733678DE8}"/>
              </a:ext>
            </a:extLst>
          </p:cNvPr>
          <p:cNvSpPr txBox="1"/>
          <p:nvPr/>
        </p:nvSpPr>
        <p:spPr>
          <a:xfrm>
            <a:off x="880737" y="3488875"/>
            <a:ext cx="2484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0" i="0" u="none" strike="noStrike" dirty="0">
                <a:solidFill>
                  <a:srgbClr val="000000"/>
                </a:solidFill>
                <a:effectLst/>
              </a:rPr>
              <a:t>matrix</a:t>
            </a:r>
            <a:endParaRPr lang="zh-CN" altLang="en-US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26B64E1-7A6C-9D68-FDEC-A0AD0EB69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84918"/>
              </p:ext>
            </p:extLst>
          </p:nvPr>
        </p:nvGraphicFramePr>
        <p:xfrm>
          <a:off x="893285" y="2985909"/>
          <a:ext cx="2484918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153">
                  <a:extLst>
                    <a:ext uri="{9D8B030D-6E8A-4147-A177-3AD203B41FA5}">
                      <a16:colId xmlns:a16="http://schemas.microsoft.com/office/drawing/2014/main" val="195805984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1258983662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767214016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99828584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246986931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629241207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44260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EF5C3EC6-8A2E-049C-4364-BC298AC0AEAE}"/>
              </a:ext>
            </a:extLst>
          </p:cNvPr>
          <p:cNvSpPr txBox="1"/>
          <p:nvPr/>
        </p:nvSpPr>
        <p:spPr>
          <a:xfrm>
            <a:off x="880737" y="2616577"/>
            <a:ext cx="2484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</a:rPr>
              <a:t>vector</a:t>
            </a:r>
            <a:endParaRPr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C1A40E67-E638-E66E-1268-A7330BD8A9FB}"/>
              </a:ext>
            </a:extLst>
          </p:cNvPr>
          <p:cNvSpPr/>
          <p:nvPr/>
        </p:nvSpPr>
        <p:spPr>
          <a:xfrm>
            <a:off x="726025" y="2414036"/>
            <a:ext cx="2787267" cy="3180327"/>
          </a:xfrm>
          <a:prstGeom prst="roundRect">
            <a:avLst>
              <a:gd name="adj" fmla="val 7953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7973A229-0F99-9643-8F4C-EC002E0F804B}"/>
              </a:ext>
            </a:extLst>
          </p:cNvPr>
          <p:cNvSpPr/>
          <p:nvPr/>
        </p:nvSpPr>
        <p:spPr>
          <a:xfrm>
            <a:off x="4190856" y="2414037"/>
            <a:ext cx="2255093" cy="3180326"/>
          </a:xfrm>
          <a:prstGeom prst="roundRect">
            <a:avLst>
              <a:gd name="adj" fmla="val 7953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45EB299-98D9-CD2E-22AA-C0FB30792EE1}"/>
              </a:ext>
            </a:extLst>
          </p:cNvPr>
          <p:cNvSpPr txBox="1"/>
          <p:nvPr/>
        </p:nvSpPr>
        <p:spPr>
          <a:xfrm>
            <a:off x="726025" y="1942308"/>
            <a:ext cx="2787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solidFill>
                  <a:srgbClr val="000000"/>
                </a:solidFill>
              </a:rPr>
              <a:t>Dense Storage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E236BD7-F71B-3AA9-CAF3-B7D55908A1D9}"/>
              </a:ext>
            </a:extLst>
          </p:cNvPr>
          <p:cNvSpPr txBox="1"/>
          <p:nvPr/>
        </p:nvSpPr>
        <p:spPr>
          <a:xfrm>
            <a:off x="3734699" y="1939302"/>
            <a:ext cx="4403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solidFill>
                  <a:srgbClr val="000000"/>
                </a:solidFill>
              </a:rPr>
              <a:t>Sparse </a:t>
            </a:r>
            <a:r>
              <a:rPr lang="en" altLang="zh-CN" sz="2400" dirty="0" err="1">
                <a:solidFill>
                  <a:srgbClr val="000000"/>
                </a:solidFill>
              </a:rPr>
              <a:t>Stor</a:t>
            </a:r>
            <a:r>
              <a:rPr lang="en-US" altLang="zh-CN" sz="2400" dirty="0">
                <a:solidFill>
                  <a:srgbClr val="000000"/>
                </a:solidFill>
              </a:rPr>
              <a:t>age: just coordinates</a:t>
            </a:r>
            <a:endParaRPr lang="zh-CN" altLang="en-US" sz="2400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0A6527B7-E27F-B4A0-2EF5-D9AFB9F2D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49741"/>
              </p:ext>
            </p:extLst>
          </p:nvPr>
        </p:nvGraphicFramePr>
        <p:xfrm>
          <a:off x="4532096" y="2597013"/>
          <a:ext cx="828306" cy="790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153">
                  <a:extLst>
                    <a:ext uri="{9D8B030D-6E8A-4147-A177-3AD203B41FA5}">
                      <a16:colId xmlns:a16="http://schemas.microsoft.com/office/drawing/2014/main" val="195805984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1258983662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x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 err="1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val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4303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44260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765971"/>
                  </a:ext>
                </a:extLst>
              </a:tr>
            </a:tbl>
          </a:graphicData>
        </a:graphic>
      </p:graphicFrame>
      <p:graphicFrame>
        <p:nvGraphicFramePr>
          <p:cNvPr id="21" name="表格 10">
            <a:extLst>
              <a:ext uri="{FF2B5EF4-FFF2-40B4-BE49-F238E27FC236}">
                <a16:creationId xmlns:a16="http://schemas.microsoft.com/office/drawing/2014/main" id="{AB843C57-47F4-FCC2-C42D-34FA61B07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11094"/>
              </p:ext>
            </p:extLst>
          </p:nvPr>
        </p:nvGraphicFramePr>
        <p:xfrm>
          <a:off x="4532096" y="3644835"/>
          <a:ext cx="1242459" cy="1843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153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3595779869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26656529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x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y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val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600378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39145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4362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4835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13076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241385"/>
                  </a:ext>
                </a:extLst>
              </a:tr>
            </a:tbl>
          </a:graphicData>
        </a:graphic>
      </p:graphicFrame>
      <p:sp>
        <p:nvSpPr>
          <p:cNvPr id="22" name="右箭头 21">
            <a:extLst>
              <a:ext uri="{FF2B5EF4-FFF2-40B4-BE49-F238E27FC236}">
                <a16:creationId xmlns:a16="http://schemas.microsoft.com/office/drawing/2014/main" id="{6B36223E-A612-744E-D07D-1434BE4A4C96}"/>
              </a:ext>
            </a:extLst>
          </p:cNvPr>
          <p:cNvSpPr/>
          <p:nvPr/>
        </p:nvSpPr>
        <p:spPr>
          <a:xfrm>
            <a:off x="3635326" y="3794622"/>
            <a:ext cx="467360" cy="419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id="{95135756-7461-26D3-F99B-E2DD3AAF2DF6}"/>
              </a:ext>
            </a:extLst>
          </p:cNvPr>
          <p:cNvSpPr/>
          <p:nvPr/>
        </p:nvSpPr>
        <p:spPr>
          <a:xfrm>
            <a:off x="6553509" y="3794622"/>
            <a:ext cx="467360" cy="419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7601683-E64E-8013-A0B4-2C77CA35D8B7}"/>
              </a:ext>
            </a:extLst>
          </p:cNvPr>
          <p:cNvSpPr txBox="1"/>
          <p:nvPr/>
        </p:nvSpPr>
        <p:spPr>
          <a:xfrm>
            <a:off x="7123512" y="3219368"/>
            <a:ext cx="5068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No need to </a:t>
            </a:r>
            <a:r>
              <a:rPr lang="en" altLang="zh-CN" sz="2400" dirty="0">
                <a:solidFill>
                  <a:srgbClr val="000000"/>
                </a:solidFill>
              </a:rPr>
              <a:t>i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nvolve zeros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Reduce unnecessary memory consumption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1F37DC-6AF5-AB12-4E11-555D9EF70845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Sparse Matrices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D22C9E95-F69E-C484-77AD-E0BFD748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71888"/>
            <a:ext cx="787028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scipy.sparse provides functions to deal with sparse matrices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F5CAE9F9-6BA5-B684-0BB4-EB08CF2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69590"/>
              </p:ext>
            </p:extLst>
          </p:nvPr>
        </p:nvGraphicFramePr>
        <p:xfrm>
          <a:off x="245329" y="1948202"/>
          <a:ext cx="11742233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6">
                  <a:extLst>
                    <a:ext uri="{9D8B030D-6E8A-4147-A177-3AD203B41FA5}">
                      <a16:colId xmlns:a16="http://schemas.microsoft.com/office/drawing/2014/main" val="4119481187"/>
                    </a:ext>
                  </a:extLst>
                </a:gridCol>
                <a:gridCol w="3753121">
                  <a:extLst>
                    <a:ext uri="{9D8B030D-6E8A-4147-A177-3AD203B41FA5}">
                      <a16:colId xmlns:a16="http://schemas.microsoft.com/office/drawing/2014/main" val="3006895677"/>
                    </a:ext>
                  </a:extLst>
                </a:gridCol>
                <a:gridCol w="1360448">
                  <a:extLst>
                    <a:ext uri="{9D8B030D-6E8A-4147-A177-3AD203B41FA5}">
                      <a16:colId xmlns:a16="http://schemas.microsoft.com/office/drawing/2014/main" val="993485191"/>
                    </a:ext>
                  </a:extLst>
                </a:gridCol>
                <a:gridCol w="5363738">
                  <a:extLst>
                    <a:ext uri="{9D8B030D-6E8A-4147-A177-3AD203B41FA5}">
                      <a16:colId xmlns:a16="http://schemas.microsoft.com/office/drawing/2014/main" val="12973278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4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Sparse Array Classes</a:t>
                      </a:r>
                      <a:endParaRPr lang="en" altLang="zh-CN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4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Sparse Matrix Classes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9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bsr_array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Sparse Row 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bsr_matrix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Sparse Row 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coo_array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sparse array in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coo_matrix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sparse matrix in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format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65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csc_array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Compressed Sparse Column 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csc_matrix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Compressed Sparse Column 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2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csr_array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Compressed Sparse Row 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csr_matrix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Compressed Sparse Row 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4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dia_array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Sparse array with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DIAgonal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dia_matrix</a:t>
                      </a:r>
                      <a:endParaRPr lang="zh-CN" alt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Sparse matrix with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DIAgonal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storage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28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dok_array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Dictionary Of Keys based sparse 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dok_matrix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Dictionary Of Keys based sparse matrix.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1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lil_array</a:t>
                      </a:r>
                      <a:endParaRPr lang="zh-CN" alt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Row-based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Lists sparse array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lil_matrix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Row-based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Lists sparse 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6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spmatrix</a:t>
                      </a:r>
                      <a:endParaRPr lang="zh-CN" alt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class provides a base class for all sparse matrices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4549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2C4412F-B629-4329-00E3-5DFB72859A79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Sparse Matrices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62821F4-FFF5-7794-454E-F416E24D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4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83039"/>
            <a:ext cx="1014908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r>
              <a:rPr lang="en" altLang="zh-CN" sz="2400" dirty="0" err="1">
                <a:solidFill>
                  <a:schemeClr val="dk1"/>
                </a:solidFill>
              </a:rPr>
              <a:t>csr</a:t>
            </a:r>
            <a:r>
              <a:rPr lang="en" altLang="zh-CN" sz="2400" b="0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_matrix</a:t>
            </a:r>
            <a:r>
              <a:rPr lang="en" altLang="zh-CN" sz="24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(Compressed Sparse Row matrix)</a:t>
            </a:r>
            <a:endParaRPr lang="zh-CN" altLang="en-US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7542BCA-8A68-46C9-5D2C-00FF30BE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9" y="1948202"/>
            <a:ext cx="10783501" cy="36044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96EE52E-2C2D-A67F-D3AA-5892093647CE}"/>
              </a:ext>
            </a:extLst>
          </p:cNvPr>
          <p:cNvSpPr txBox="1"/>
          <p:nvPr/>
        </p:nvSpPr>
        <p:spPr>
          <a:xfrm>
            <a:off x="670796" y="5619810"/>
            <a:ext cx="10149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chemeClr val="dk1"/>
                </a:solidFill>
              </a:rPr>
              <a:t>Printed as coordinates and values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4EBB0F-EC78-A251-08AA-8B806E5441E2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Sparse Matrices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822573B-64EF-2948-4466-8C69C98B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3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1" y="1283039"/>
            <a:ext cx="5435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chemeClr val="dk1"/>
                </a:solidFill>
              </a:rPr>
              <a:t>More ways to create a </a:t>
            </a:r>
            <a:r>
              <a:rPr lang="en" altLang="zh-CN" sz="2400" dirty="0" err="1">
                <a:solidFill>
                  <a:schemeClr val="dk1"/>
                </a:solidFill>
              </a:rPr>
              <a:t>csr_array</a:t>
            </a:r>
            <a:r>
              <a:rPr lang="en" altLang="zh-CN" sz="2400" dirty="0">
                <a:solidFill>
                  <a:schemeClr val="dk1"/>
                </a:solidFill>
              </a:rPr>
              <a:t>/matrix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459CFB-805B-F9C6-772D-DEBD23A8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148762"/>
            <a:ext cx="5389962" cy="3319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7C5AAC-1BC3-5861-861D-1D4619146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38"/>
          <a:stretch/>
        </p:blipFill>
        <p:spPr>
          <a:xfrm>
            <a:off x="6226026" y="2266931"/>
            <a:ext cx="5761535" cy="308315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D78215-C450-92F4-1B27-EBBEDABCB1AC}"/>
              </a:ext>
            </a:extLst>
          </p:cNvPr>
          <p:cNvSpPr txBox="1"/>
          <p:nvPr/>
        </p:nvSpPr>
        <p:spPr>
          <a:xfrm>
            <a:off x="660401" y="422414"/>
            <a:ext cx="77587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Sparse Matrices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D41402-DD8D-4B6F-7F3C-8E3E3228F3B6}"/>
              </a:ext>
            </a:extLst>
          </p:cNvPr>
          <p:cNvSpPr txBox="1"/>
          <p:nvPr/>
        </p:nvSpPr>
        <p:spPr>
          <a:xfrm>
            <a:off x="6222267" y="5350089"/>
            <a:ext cx="576529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chemeClr val="dk1"/>
                </a:solidFill>
              </a:rPr>
              <a:t>Specify data and indices</a:t>
            </a:r>
            <a:endParaRPr lang="zh-CN" altLang="en-US" sz="24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A6953BD-B278-4A2E-BEF0-A7612D8B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1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A12C6C-0443-926A-7E0E-9AF3BDA05938}"/>
              </a:ext>
            </a:extLst>
          </p:cNvPr>
          <p:cNvSpPr txBox="1"/>
          <p:nvPr/>
        </p:nvSpPr>
        <p:spPr>
          <a:xfrm>
            <a:off x="660400" y="1283039"/>
            <a:ext cx="1014908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Different kinds of sparse matrices</a:t>
            </a:r>
            <a:endParaRPr lang="zh-CN" altLang="en-US" sz="2400" dirty="0"/>
          </a:p>
        </p:txBody>
      </p:sp>
      <p:graphicFrame>
        <p:nvGraphicFramePr>
          <p:cNvPr id="5" name="表格 10">
            <a:extLst>
              <a:ext uri="{FF2B5EF4-FFF2-40B4-BE49-F238E27FC236}">
                <a16:creationId xmlns:a16="http://schemas.microsoft.com/office/drawing/2014/main" id="{66467E06-3FB1-F83C-7959-8A643D5FF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53188"/>
              </p:ext>
            </p:extLst>
          </p:nvPr>
        </p:nvGraphicFramePr>
        <p:xfrm>
          <a:off x="696470" y="2474625"/>
          <a:ext cx="1656612" cy="1053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153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3595779869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226656529"/>
                    </a:ext>
                  </a:extLst>
                </a:gridCol>
                <a:gridCol w="414153">
                  <a:extLst>
                    <a:ext uri="{9D8B030D-6E8A-4147-A177-3AD203B41FA5}">
                      <a16:colId xmlns:a16="http://schemas.microsoft.com/office/drawing/2014/main" val="172188577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39145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4362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48352"/>
                  </a:ext>
                </a:extLst>
              </a:tr>
            </a:tbl>
          </a:graphicData>
        </a:graphic>
      </p:graphicFrame>
      <p:graphicFrame>
        <p:nvGraphicFramePr>
          <p:cNvPr id="7" name="表格 10">
            <a:extLst>
              <a:ext uri="{FF2B5EF4-FFF2-40B4-BE49-F238E27FC236}">
                <a16:creationId xmlns:a16="http://schemas.microsoft.com/office/drawing/2014/main" id="{F6FF17A0-F105-3B29-FA9C-E907FF444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19022"/>
              </p:ext>
            </p:extLst>
          </p:nvPr>
        </p:nvGraphicFramePr>
        <p:xfrm>
          <a:off x="5490587" y="2474419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3082EED5-C7A4-1CA9-3F8F-5D6B65A28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04027"/>
              </p:ext>
            </p:extLst>
          </p:nvPr>
        </p:nvGraphicFramePr>
        <p:xfrm>
          <a:off x="5490588" y="2860778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F708754-5E29-ABED-7F80-E325154A6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02858"/>
              </p:ext>
            </p:extLst>
          </p:nvPr>
        </p:nvGraphicFramePr>
        <p:xfrm>
          <a:off x="5490588" y="3247137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731EEB0A-4745-976A-62BE-8EB88F120374}"/>
              </a:ext>
            </a:extLst>
          </p:cNvPr>
          <p:cNvSpPr txBox="1"/>
          <p:nvPr/>
        </p:nvSpPr>
        <p:spPr>
          <a:xfrm>
            <a:off x="6089712" y="2095032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COO Matrix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41FDCD-7F2D-41E9-3B4E-37EC4D056187}"/>
              </a:ext>
            </a:extLst>
          </p:cNvPr>
          <p:cNvSpPr txBox="1"/>
          <p:nvPr/>
        </p:nvSpPr>
        <p:spPr>
          <a:xfrm>
            <a:off x="8126154" y="2419245"/>
            <a:ext cx="129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Row indices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934CEA-105A-9B6D-102F-D08C56C67A55}"/>
              </a:ext>
            </a:extLst>
          </p:cNvPr>
          <p:cNvSpPr txBox="1"/>
          <p:nvPr/>
        </p:nvSpPr>
        <p:spPr>
          <a:xfrm>
            <a:off x="8126154" y="280781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Column indices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C91861-4CC3-194A-F61D-A2CA9BD6D8B2}"/>
              </a:ext>
            </a:extLst>
          </p:cNvPr>
          <p:cNvSpPr txBox="1"/>
          <p:nvPr/>
        </p:nvSpPr>
        <p:spPr>
          <a:xfrm>
            <a:off x="8126154" y="3192841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graphicFrame>
        <p:nvGraphicFramePr>
          <p:cNvPr id="16" name="表格 10">
            <a:extLst>
              <a:ext uri="{FF2B5EF4-FFF2-40B4-BE49-F238E27FC236}">
                <a16:creationId xmlns:a16="http://schemas.microsoft.com/office/drawing/2014/main" id="{68912D82-C2EF-7FF3-3F61-FB361E445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58529"/>
              </p:ext>
            </p:extLst>
          </p:nvPr>
        </p:nvGraphicFramePr>
        <p:xfrm>
          <a:off x="696470" y="4289660"/>
          <a:ext cx="2064006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6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graphicFrame>
        <p:nvGraphicFramePr>
          <p:cNvPr id="17" name="表格 10">
            <a:extLst>
              <a:ext uri="{FF2B5EF4-FFF2-40B4-BE49-F238E27FC236}">
                <a16:creationId xmlns:a16="http://schemas.microsoft.com/office/drawing/2014/main" id="{512E7BDD-1289-B6C4-BFA6-E724A77DC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94311"/>
              </p:ext>
            </p:extLst>
          </p:nvPr>
        </p:nvGraphicFramePr>
        <p:xfrm>
          <a:off x="696471" y="4676019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DC494A6D-7F0A-E33E-B6C0-DB894C49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80940"/>
              </p:ext>
            </p:extLst>
          </p:nvPr>
        </p:nvGraphicFramePr>
        <p:xfrm>
          <a:off x="696471" y="5062378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BC00F4B6-429E-B511-5809-3C4C1CD63CE1}"/>
              </a:ext>
            </a:extLst>
          </p:cNvPr>
          <p:cNvSpPr txBox="1"/>
          <p:nvPr/>
        </p:nvSpPr>
        <p:spPr>
          <a:xfrm>
            <a:off x="1295595" y="3910738"/>
            <a:ext cx="12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CSR Matrix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2088282-7F62-66AA-20E6-BDB6FF4E20D6}"/>
              </a:ext>
            </a:extLst>
          </p:cNvPr>
          <p:cNvSpPr txBox="1"/>
          <p:nvPr/>
        </p:nvSpPr>
        <p:spPr>
          <a:xfrm>
            <a:off x="3196569" y="4234486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Row </a:t>
            </a:r>
            <a:r>
              <a:rPr kumimoji="1" lang="en-US" altLang="zh-CN" dirty="0" err="1"/>
              <a:t>indptr</a:t>
            </a:r>
            <a:endParaRPr kumimoji="1" lang="en-US" altLang="zh-CN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EFE80A1-6829-DC13-102C-D670DFA74B97}"/>
              </a:ext>
            </a:extLst>
          </p:cNvPr>
          <p:cNvSpPr txBox="1"/>
          <p:nvPr/>
        </p:nvSpPr>
        <p:spPr>
          <a:xfrm>
            <a:off x="3196569" y="462306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Column indices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273D2A-0C89-F358-B91A-1600E013BF0D}"/>
              </a:ext>
            </a:extLst>
          </p:cNvPr>
          <p:cNvSpPr txBox="1"/>
          <p:nvPr/>
        </p:nvSpPr>
        <p:spPr>
          <a:xfrm>
            <a:off x="3196569" y="5008082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graphicFrame>
        <p:nvGraphicFramePr>
          <p:cNvPr id="23" name="表格 10">
            <a:extLst>
              <a:ext uri="{FF2B5EF4-FFF2-40B4-BE49-F238E27FC236}">
                <a16:creationId xmlns:a16="http://schemas.microsoft.com/office/drawing/2014/main" id="{ABBBF21F-146E-7BF7-83F9-6FF8390F3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36957"/>
              </p:ext>
            </p:extLst>
          </p:nvPr>
        </p:nvGraphicFramePr>
        <p:xfrm>
          <a:off x="5499542" y="4293767"/>
          <a:ext cx="2064006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6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graphicFrame>
        <p:nvGraphicFramePr>
          <p:cNvPr id="24" name="表格 10">
            <a:extLst>
              <a:ext uri="{FF2B5EF4-FFF2-40B4-BE49-F238E27FC236}">
                <a16:creationId xmlns:a16="http://schemas.microsoft.com/office/drawing/2014/main" id="{8BA4919A-A493-417D-535E-A5BFFE9BD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73249"/>
              </p:ext>
            </p:extLst>
          </p:nvPr>
        </p:nvGraphicFramePr>
        <p:xfrm>
          <a:off x="5499543" y="4680126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D242234F-6FB6-F40C-4D27-6AADE638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61871"/>
              </p:ext>
            </p:extLst>
          </p:nvPr>
        </p:nvGraphicFramePr>
        <p:xfrm>
          <a:off x="5499543" y="5066485"/>
          <a:ext cx="2476807" cy="2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01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412802">
                  <a:extLst>
                    <a:ext uri="{9D8B030D-6E8A-4147-A177-3AD203B41FA5}">
                      <a16:colId xmlns:a16="http://schemas.microsoft.com/office/drawing/2014/main" val="3034930508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635592675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3389545461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448052470"/>
                    </a:ext>
                  </a:extLst>
                </a:gridCol>
                <a:gridCol w="412801">
                  <a:extLst>
                    <a:ext uri="{9D8B030D-6E8A-4147-A177-3AD203B41FA5}">
                      <a16:colId xmlns:a16="http://schemas.microsoft.com/office/drawing/2014/main" val="1774520606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C7065F00-2FEE-DE4D-5A3A-C5987175DABE}"/>
              </a:ext>
            </a:extLst>
          </p:cNvPr>
          <p:cNvSpPr txBox="1"/>
          <p:nvPr/>
        </p:nvSpPr>
        <p:spPr>
          <a:xfrm>
            <a:off x="6098667" y="3914845"/>
            <a:ext cx="12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CSC Matrix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3B58C8-F9AD-0A69-0FC9-0535BBB5DC5F}"/>
              </a:ext>
            </a:extLst>
          </p:cNvPr>
          <p:cNvSpPr txBox="1"/>
          <p:nvPr/>
        </p:nvSpPr>
        <p:spPr>
          <a:xfrm>
            <a:off x="7999641" y="4238593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Column </a:t>
            </a:r>
            <a:r>
              <a:rPr kumimoji="1" lang="en-US" altLang="zh-CN" dirty="0" err="1"/>
              <a:t>indptr</a:t>
            </a:r>
            <a:endParaRPr kumimoji="1"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F5F2580-6718-7B40-8392-A2F414EC1827}"/>
              </a:ext>
            </a:extLst>
          </p:cNvPr>
          <p:cNvSpPr txBox="1"/>
          <p:nvPr/>
        </p:nvSpPr>
        <p:spPr>
          <a:xfrm>
            <a:off x="7999641" y="4627167"/>
            <a:ext cx="129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Row indices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02A0B62-30F1-735B-9AFF-0E4AEA974D9E}"/>
              </a:ext>
            </a:extLst>
          </p:cNvPr>
          <p:cNvSpPr txBox="1"/>
          <p:nvPr/>
        </p:nvSpPr>
        <p:spPr>
          <a:xfrm>
            <a:off x="7999641" y="501218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7EA83B-87D1-2E1F-6E5C-043F06C2A730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Sparse Matrices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7C2462E-1FAE-B482-2C8B-202418EE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A12C6C-0443-926A-7E0E-9AF3BDA05938}"/>
              </a:ext>
            </a:extLst>
          </p:cNvPr>
          <p:cNvSpPr txBox="1"/>
          <p:nvPr/>
        </p:nvSpPr>
        <p:spPr>
          <a:xfrm>
            <a:off x="660400" y="1283039"/>
            <a:ext cx="1153160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Arithmetic operations</a:t>
            </a:r>
            <a:r>
              <a:rPr lang="en" altLang="zh-CN" sz="2400" dirty="0"/>
              <a:t> (</a:t>
            </a:r>
            <a:r>
              <a:rPr lang="en" altLang="zh-CN" sz="2400" b="0" i="0" u="none" strike="noStrike" dirty="0">
                <a:effectLst/>
              </a:rPr>
              <a:t>e.g., addition, subtraction, multiplication, division, matrix power)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Regular NumPy function not suitable, should use special SciPy functions for sparse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Building</a:t>
            </a:r>
            <a:r>
              <a:rPr lang="en" altLang="zh-CN" sz="2400" b="0" i="0" u="none" strike="noStrike" dirty="0">
                <a:effectLst/>
              </a:rPr>
              <a:t> </a:t>
            </a:r>
            <a:endParaRPr lang="en-US" altLang="zh-CN" sz="2400" b="0" i="0" u="none" strike="noStrike" dirty="0">
              <a:effectLst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DF1867-1EFE-3D27-9FA9-5AF7037C3649}"/>
              </a:ext>
            </a:extLst>
          </p:cNvPr>
          <p:cNvSpPr txBox="1"/>
          <p:nvPr/>
        </p:nvSpPr>
        <p:spPr>
          <a:xfrm>
            <a:off x="0" y="6032940"/>
            <a:ext cx="7890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https://docs.scipy.org/doc/scipy/reference/sparse.html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72ED71-139C-B7BF-3D66-12783C7698A7}"/>
              </a:ext>
            </a:extLst>
          </p:cNvPr>
          <p:cNvSpPr txBox="1"/>
          <p:nvPr/>
        </p:nvSpPr>
        <p:spPr>
          <a:xfrm>
            <a:off x="660400" y="422414"/>
            <a:ext cx="774761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Sparse Matrices: Operations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4506F4-A9F1-52D5-DA85-66476C44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0" y="2793775"/>
            <a:ext cx="3135329" cy="32425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3CE2BD-FFB3-EC39-8923-D8F64F3D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59" y="2793775"/>
            <a:ext cx="2665819" cy="2137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DA3A8B-13A9-3307-9E00-28E52E8E8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121" y="2831083"/>
            <a:ext cx="3493057" cy="4642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31FB0D1-C805-327B-636D-75F91ADE91D8}"/>
              </a:ext>
            </a:extLst>
          </p:cNvPr>
          <p:cNvSpPr txBox="1"/>
          <p:nvPr/>
        </p:nvSpPr>
        <p:spPr>
          <a:xfrm>
            <a:off x="7779051" y="2243302"/>
            <a:ext cx="375254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Save and load</a:t>
            </a:r>
            <a:endParaRPr lang="en-US" altLang="zh-CN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AE7BC3-21C0-F304-DA48-E3A4F6DBF31E}"/>
              </a:ext>
            </a:extLst>
          </p:cNvPr>
          <p:cNvSpPr txBox="1"/>
          <p:nvPr/>
        </p:nvSpPr>
        <p:spPr>
          <a:xfrm>
            <a:off x="4750389" y="2246727"/>
            <a:ext cx="266581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Identifying</a:t>
            </a:r>
            <a:endParaRPr lang="en-US" altLang="zh-CN" sz="24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E78E33D-0268-3FA9-BC4D-3E505E2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16411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Graphs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83039"/>
            <a:ext cx="1153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400" b="0" i="0" u="none" strike="noStrike" dirty="0">
                <a:effectLst/>
              </a:rPr>
              <a:t>A structure </a:t>
            </a:r>
            <a:r>
              <a:rPr lang="en" altLang="zh-CN" sz="2400" dirty="0"/>
              <a:t>G = (V, E).</a:t>
            </a:r>
            <a:r>
              <a:rPr lang="en" altLang="zh-CN" sz="2400" b="0" i="0" u="none" strike="noStrike" dirty="0">
                <a:effectLst/>
              </a:rPr>
              <a:t> </a:t>
            </a:r>
            <a:r>
              <a:rPr lang="en" altLang="zh-CN" sz="2400" b="0" i="1" u="none" strike="noStrike" dirty="0">
                <a:effectLst/>
              </a:rPr>
              <a:t>V</a:t>
            </a:r>
            <a:r>
              <a:rPr lang="en" altLang="zh-CN" sz="2400" b="0" i="0" u="none" strike="noStrike" dirty="0">
                <a:effectLst/>
              </a:rPr>
              <a:t> is a set whose elements are called </a:t>
            </a:r>
            <a:r>
              <a:rPr lang="en" altLang="zh-CN" sz="2400" b="0" i="1" u="none" strike="noStrike" dirty="0">
                <a:effectLst/>
              </a:rPr>
              <a:t>vertices</a:t>
            </a:r>
            <a:r>
              <a:rPr lang="en" altLang="zh-CN" sz="2400" b="0" i="0" u="none" strike="noStrike" dirty="0">
                <a:effectLst/>
              </a:rPr>
              <a:t>, and </a:t>
            </a:r>
            <a:r>
              <a:rPr lang="en" altLang="zh-CN" sz="2400" b="0" i="1" u="none" strike="noStrike" dirty="0">
                <a:effectLst/>
              </a:rPr>
              <a:t>E</a:t>
            </a:r>
            <a:r>
              <a:rPr lang="en" altLang="zh-CN" sz="2400" b="0" i="0" u="none" strike="noStrike" dirty="0">
                <a:effectLst/>
              </a:rPr>
              <a:t> is a set of paired vertices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F19E594-EB69-D566-C4E1-A6A60B9BB4E7}"/>
              </a:ext>
            </a:extLst>
          </p:cNvPr>
          <p:cNvSpPr txBox="1"/>
          <p:nvPr/>
        </p:nvSpPr>
        <p:spPr>
          <a:xfrm>
            <a:off x="658813" y="4182633"/>
            <a:ext cx="743042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i="0" u="none" strike="noStrike" dirty="0">
                <a:effectLst/>
              </a:rPr>
              <a:t>V: {1, 2, 3, 4}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E: {(1, 2), (2, 3), (3, 1), (3, 4), (4, 2)}</a:t>
            </a:r>
            <a:endParaRPr lang="en-US" altLang="zh-CN" sz="2400" i="0" u="none" strike="noStrike" dirty="0">
              <a:effectLst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2463E05-28DD-C178-7632-185567499C6D}"/>
              </a:ext>
            </a:extLst>
          </p:cNvPr>
          <p:cNvSpPr/>
          <p:nvPr/>
        </p:nvSpPr>
        <p:spPr>
          <a:xfrm>
            <a:off x="973435" y="3118931"/>
            <a:ext cx="258297" cy="258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8B46F2E-B08E-F9E1-734C-44E008CF2DD6}"/>
              </a:ext>
            </a:extLst>
          </p:cNvPr>
          <p:cNvSpPr/>
          <p:nvPr/>
        </p:nvSpPr>
        <p:spPr>
          <a:xfrm>
            <a:off x="1604806" y="3761017"/>
            <a:ext cx="258297" cy="258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63F06DE-100B-659E-5A81-13C92416D40F}"/>
              </a:ext>
            </a:extLst>
          </p:cNvPr>
          <p:cNvSpPr/>
          <p:nvPr/>
        </p:nvSpPr>
        <p:spPr>
          <a:xfrm>
            <a:off x="1604805" y="2503895"/>
            <a:ext cx="258297" cy="258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13AF1B2-0CC9-05CE-DD8F-7B5DF3FC29B6}"/>
              </a:ext>
            </a:extLst>
          </p:cNvPr>
          <p:cNvSpPr/>
          <p:nvPr/>
        </p:nvSpPr>
        <p:spPr>
          <a:xfrm>
            <a:off x="2243435" y="3118931"/>
            <a:ext cx="258297" cy="258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F98D29D9-D7A9-8794-7510-F1E131A27932}"/>
              </a:ext>
            </a:extLst>
          </p:cNvPr>
          <p:cNvCxnSpPr>
            <a:stCxn id="3" idx="7"/>
            <a:endCxn id="6" idx="3"/>
          </p:cNvCxnSpPr>
          <p:nvPr/>
        </p:nvCxnSpPr>
        <p:spPr>
          <a:xfrm flipV="1">
            <a:off x="1193905" y="2724365"/>
            <a:ext cx="448727" cy="4323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0CBFD2D1-C136-8396-3A9B-1873216B3103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1825275" y="2724365"/>
            <a:ext cx="455987" cy="4323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CAF72F0-A805-EC53-8C86-FCD984DD4D9E}"/>
              </a:ext>
            </a:extLst>
          </p:cNvPr>
          <p:cNvCxnSpPr>
            <a:cxnSpLocks/>
            <a:stCxn id="7" idx="3"/>
            <a:endCxn id="5" idx="7"/>
          </p:cNvCxnSpPr>
          <p:nvPr/>
        </p:nvCxnSpPr>
        <p:spPr>
          <a:xfrm flipH="1">
            <a:off x="1825276" y="3339401"/>
            <a:ext cx="455986" cy="4594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EE383477-5956-BB5F-F2E0-785D186959A2}"/>
              </a:ext>
            </a:extLst>
          </p:cNvPr>
          <p:cNvCxnSpPr>
            <a:cxnSpLocks/>
            <a:stCxn id="7" idx="2"/>
            <a:endCxn id="3" idx="6"/>
          </p:cNvCxnSpPr>
          <p:nvPr/>
        </p:nvCxnSpPr>
        <p:spPr>
          <a:xfrm flipH="1">
            <a:off x="1231732" y="3248080"/>
            <a:ext cx="101170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97A5AAEF-B8DC-60D6-BE8B-8E16A1452824}"/>
              </a:ext>
            </a:extLst>
          </p:cNvPr>
          <p:cNvCxnSpPr>
            <a:cxnSpLocks/>
            <a:stCxn id="5" idx="0"/>
            <a:endCxn id="6" idx="4"/>
          </p:cNvCxnSpPr>
          <p:nvPr/>
        </p:nvCxnSpPr>
        <p:spPr>
          <a:xfrm flipH="1" flipV="1">
            <a:off x="1733954" y="2762192"/>
            <a:ext cx="1" cy="9988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9F73ECAC-A817-E2E5-8FD5-31934232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Adjacency Matrix</a:t>
            </a:r>
          </a:p>
        </p:txBody>
      </p:sp>
      <p:graphicFrame>
        <p:nvGraphicFramePr>
          <p:cNvPr id="3" name="表格 10">
            <a:extLst>
              <a:ext uri="{FF2B5EF4-FFF2-40B4-BE49-F238E27FC236}">
                <a16:creationId xmlns:a16="http://schemas.microsoft.com/office/drawing/2014/main" id="{E25363FB-2253-E195-634D-98ECFCFF0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05424"/>
              </p:ext>
            </p:extLst>
          </p:nvPr>
        </p:nvGraphicFramePr>
        <p:xfrm>
          <a:off x="3802992" y="3655245"/>
          <a:ext cx="1656610" cy="131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322">
                  <a:extLst>
                    <a:ext uri="{9D8B030D-6E8A-4147-A177-3AD203B41FA5}">
                      <a16:colId xmlns:a16="http://schemas.microsoft.com/office/drawing/2014/main" val="93411981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3595779869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226656529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172188577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397603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39145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4362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483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8AAA2D6-A301-4204-C389-23F063AB706C}"/>
                  </a:ext>
                </a:extLst>
              </p:cNvPr>
              <p:cNvSpPr txBox="1"/>
              <p:nvPr/>
            </p:nvSpPr>
            <p:spPr>
              <a:xfrm>
                <a:off x="660400" y="1280627"/>
                <a:ext cx="11531600" cy="1541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b="0" i="0" u="none" strike="noStrike" dirty="0">
                    <a:solidFill>
                      <a:srgbClr val="202122"/>
                    </a:solidFill>
                    <a:effectLst/>
                  </a:rPr>
                  <a:t>A graph with </a:t>
                </a:r>
                <a14:m>
                  <m:oMath xmlns:m="http://schemas.openxmlformats.org/officeDocument/2006/math">
                    <m:r>
                      <a:rPr lang="en-US" altLang="zh-CN" sz="24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altLang="zh-CN" sz="2400" b="0" i="0" u="none" strike="noStrike" dirty="0">
                    <a:solidFill>
                      <a:srgbClr val="202122"/>
                    </a:solidFill>
                    <a:effectLst/>
                  </a:rPr>
                  <a:t> nodes can be represented as an </a:t>
                </a:r>
                <a:r>
                  <a:rPr lang="en" altLang="zh-CN" sz="2400" dirty="0">
                    <a:solidFill>
                      <a:srgbClr val="000000"/>
                    </a:solidFill>
                  </a:rPr>
                  <a:t>adjacency </a:t>
                </a:r>
                <a:r>
                  <a:rPr lang="en" altLang="zh-CN" sz="2400" b="0" i="0" u="none" strike="noStrike" dirty="0">
                    <a:solidFill>
                      <a:srgbClr val="202122"/>
                    </a:solidFill>
                    <a:effectLst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" altLang="zh-CN" sz="2400" b="0" i="0" u="none" strike="noStrike" dirty="0">
                  <a:solidFill>
                    <a:srgbClr val="202122"/>
                  </a:solidFill>
                  <a:effectLst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b="0" i="0" u="none" strike="noStrike" dirty="0">
                    <a:solidFill>
                      <a:srgbClr val="000000"/>
                    </a:solidFill>
                    <a:effectLst/>
                  </a:rPr>
                  <a:t>Each row / column represents a vertex (node)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b="0" i="0" u="none" strike="noStrike" dirty="0">
                    <a:solidFill>
                      <a:srgbClr val="000000"/>
                    </a:solidFill>
                    <a:effectLst/>
                  </a:rPr>
                  <a:t>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" altLang="zh-CN" sz="2400" b="0" i="0" u="none" strike="noStrike" dirty="0">
                    <a:solidFill>
                      <a:srgbClr val="000000"/>
                    </a:solidFill>
                    <a:effectLst/>
                  </a:rPr>
                  <a:t> represents the weights of (directed) link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" altLang="zh-CN" sz="2400" b="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8AAA2D6-A301-4204-C389-23F063AB7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280627"/>
                <a:ext cx="11531600" cy="1541512"/>
              </a:xfrm>
              <a:prstGeom prst="rect">
                <a:avLst/>
              </a:prstGeom>
              <a:blipFill>
                <a:blip r:embed="rId3"/>
                <a:stretch>
                  <a:fillRect l="-659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E087CCEE-2632-A0D0-5BCB-90DC3D87083C}"/>
              </a:ext>
            </a:extLst>
          </p:cNvPr>
          <p:cNvGrpSpPr/>
          <p:nvPr/>
        </p:nvGrpSpPr>
        <p:grpSpPr>
          <a:xfrm>
            <a:off x="1423898" y="3424364"/>
            <a:ext cx="1528297" cy="1515419"/>
            <a:chOff x="627445" y="3371758"/>
            <a:chExt cx="1528297" cy="1515419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ECF1B0A-9432-DB33-4640-793AF076270F}"/>
                </a:ext>
              </a:extLst>
            </p:cNvPr>
            <p:cNvSpPr/>
            <p:nvPr/>
          </p:nvSpPr>
          <p:spPr>
            <a:xfrm>
              <a:off x="627445" y="3986794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58A8784-9D12-C378-5063-07CE53C552B6}"/>
                </a:ext>
              </a:extLst>
            </p:cNvPr>
            <p:cNvSpPr/>
            <p:nvPr/>
          </p:nvSpPr>
          <p:spPr>
            <a:xfrm>
              <a:off x="1258816" y="4628880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2CFBA02-FE8F-2533-266A-E07B222EADDE}"/>
                </a:ext>
              </a:extLst>
            </p:cNvPr>
            <p:cNvSpPr/>
            <p:nvPr/>
          </p:nvSpPr>
          <p:spPr>
            <a:xfrm>
              <a:off x="1258815" y="3371758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0DF4C12-FE4B-CF3F-39BA-A98D24F93B5C}"/>
                </a:ext>
              </a:extLst>
            </p:cNvPr>
            <p:cNvSpPr/>
            <p:nvPr/>
          </p:nvSpPr>
          <p:spPr>
            <a:xfrm>
              <a:off x="1897445" y="3986794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4D93C856-6A9D-4012-AD2C-6DE7CAED2AA2}"/>
                </a:ext>
              </a:extLst>
            </p:cNvPr>
            <p:cNvCxnSpPr>
              <a:stCxn id="7" idx="7"/>
              <a:endCxn id="11" idx="3"/>
            </p:cNvCxnSpPr>
            <p:nvPr/>
          </p:nvCxnSpPr>
          <p:spPr>
            <a:xfrm flipV="1">
              <a:off x="847915" y="3592228"/>
              <a:ext cx="448727" cy="432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18771F83-478D-33C5-B73B-076043239E69}"/>
                </a:ext>
              </a:extLst>
            </p:cNvPr>
            <p:cNvCxnSpPr>
              <a:cxnSpLocks/>
              <a:stCxn id="11" idx="5"/>
              <a:endCxn id="12" idx="1"/>
            </p:cNvCxnSpPr>
            <p:nvPr/>
          </p:nvCxnSpPr>
          <p:spPr>
            <a:xfrm>
              <a:off x="1479285" y="3592228"/>
              <a:ext cx="455987" cy="432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6D5095D-91C2-4041-3942-43134710FDC6}"/>
                </a:ext>
              </a:extLst>
            </p:cNvPr>
            <p:cNvSpPr txBox="1"/>
            <p:nvPr/>
          </p:nvSpPr>
          <p:spPr>
            <a:xfrm>
              <a:off x="807699" y="35072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C301C8C-5B1D-7F37-5353-39BB07954FAE}"/>
                </a:ext>
              </a:extLst>
            </p:cNvPr>
            <p:cNvSpPr txBox="1"/>
            <p:nvPr/>
          </p:nvSpPr>
          <p:spPr>
            <a:xfrm>
              <a:off x="1663760" y="34701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7224ECD-E6FD-F4AB-ADCC-D4B41164AD02}"/>
                </a:ext>
              </a:extLst>
            </p:cNvPr>
            <p:cNvSpPr txBox="1"/>
            <p:nvPr/>
          </p:nvSpPr>
          <p:spPr>
            <a:xfrm>
              <a:off x="1705490" y="43219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78C9C236-3E3B-7DD1-F330-C2912BA08261}"/>
                </a:ext>
              </a:extLst>
            </p:cNvPr>
            <p:cNvCxnSpPr>
              <a:cxnSpLocks/>
              <a:stCxn id="12" idx="3"/>
              <a:endCxn id="10" idx="7"/>
            </p:cNvCxnSpPr>
            <p:nvPr/>
          </p:nvCxnSpPr>
          <p:spPr>
            <a:xfrm flipH="1">
              <a:off x="1479286" y="4207264"/>
              <a:ext cx="455986" cy="459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D4DE500B-CB28-8BDC-920B-DC8D6D157405}"/>
                </a:ext>
              </a:extLst>
            </p:cNvPr>
            <p:cNvCxnSpPr>
              <a:cxnSpLocks/>
              <a:stCxn id="12" idx="2"/>
              <a:endCxn id="7" idx="6"/>
            </p:cNvCxnSpPr>
            <p:nvPr/>
          </p:nvCxnSpPr>
          <p:spPr>
            <a:xfrm flipH="1">
              <a:off x="885742" y="4115943"/>
              <a:ext cx="10117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E29AE6F-0821-0548-0B3F-675187C7BFC1}"/>
                </a:ext>
              </a:extLst>
            </p:cNvPr>
            <p:cNvSpPr txBox="1"/>
            <p:nvPr/>
          </p:nvSpPr>
          <p:spPr>
            <a:xfrm>
              <a:off x="1479285" y="38394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419BFEC3-8722-2098-0D36-A939A111D323}"/>
                </a:ext>
              </a:extLst>
            </p:cNvPr>
            <p:cNvCxnSpPr>
              <a:cxnSpLocks/>
              <a:stCxn id="10" idx="0"/>
              <a:endCxn id="11" idx="4"/>
            </p:cNvCxnSpPr>
            <p:nvPr/>
          </p:nvCxnSpPr>
          <p:spPr>
            <a:xfrm flipH="1" flipV="1">
              <a:off x="1387964" y="3630055"/>
              <a:ext cx="1" cy="998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A2383C3-E94B-73F6-8C15-A5F619CA81AE}"/>
                </a:ext>
              </a:extLst>
            </p:cNvPr>
            <p:cNvSpPr txBox="1"/>
            <p:nvPr/>
          </p:nvSpPr>
          <p:spPr>
            <a:xfrm>
              <a:off x="1107972" y="41372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</p:grpSp>
      <p:sp>
        <p:nvSpPr>
          <p:cNvPr id="32" name="右箭头 31">
            <a:extLst>
              <a:ext uri="{FF2B5EF4-FFF2-40B4-BE49-F238E27FC236}">
                <a16:creationId xmlns:a16="http://schemas.microsoft.com/office/drawing/2014/main" id="{C811B37D-CE76-E4F1-B2D2-5C8619D1012A}"/>
              </a:ext>
            </a:extLst>
          </p:cNvPr>
          <p:cNvSpPr/>
          <p:nvPr/>
        </p:nvSpPr>
        <p:spPr>
          <a:xfrm>
            <a:off x="3248445" y="4005468"/>
            <a:ext cx="258297" cy="2209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DFA7424-35F0-FA30-237F-BA833E5BFA6D}"/>
                  </a:ext>
                </a:extLst>
              </p:cNvPr>
              <p:cNvSpPr txBox="1"/>
              <p:nvPr/>
            </p:nvSpPr>
            <p:spPr>
              <a:xfrm>
                <a:off x="660400" y="5283466"/>
                <a:ext cx="11437258" cy="101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202122"/>
                    </a:solidFill>
                  </a:rPr>
                  <a:t>The adjacency matrix is usually sparse: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" altLang="zh-CN" sz="2400" dirty="0">
                  <a:solidFill>
                    <a:srgbClr val="202122"/>
                  </a:solidFill>
                </a:endParaRPr>
              </a:p>
              <a:p>
                <a:pPr marL="342900" indent="-342900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202122"/>
                    </a:solidFill>
                  </a:rPr>
                  <a:t>SciPy use CSR matrix (or masked array) to represent graphs</a:t>
                </a:r>
                <a:endParaRPr lang="en" altLang="zh-CN" sz="2400" b="0" i="0" u="none" strike="noStrike" dirty="0">
                  <a:solidFill>
                    <a:srgbClr val="20212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DFA7424-35F0-FA30-237F-BA833E5BF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283466"/>
                <a:ext cx="11437258" cy="1013804"/>
              </a:xfrm>
              <a:prstGeom prst="rect">
                <a:avLst/>
              </a:prstGeom>
              <a:blipFill>
                <a:blip r:embed="rId4"/>
                <a:stretch>
                  <a:fillRect l="-665" b="-1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B25FC6FF-C694-ED4B-909D-D843038EB1AD}"/>
              </a:ext>
            </a:extLst>
          </p:cNvPr>
          <p:cNvSpPr txBox="1"/>
          <p:nvPr/>
        </p:nvSpPr>
        <p:spPr>
          <a:xfrm>
            <a:off x="2803629" y="3026475"/>
            <a:ext cx="107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Directed</a:t>
            </a:r>
            <a:endParaRPr kumimoji="1" lang="zh-CN" altLang="en-US" sz="2000" dirty="0"/>
          </a:p>
        </p:txBody>
      </p:sp>
      <p:graphicFrame>
        <p:nvGraphicFramePr>
          <p:cNvPr id="35" name="表格 10">
            <a:extLst>
              <a:ext uri="{FF2B5EF4-FFF2-40B4-BE49-F238E27FC236}">
                <a16:creationId xmlns:a16="http://schemas.microsoft.com/office/drawing/2014/main" id="{0D8B679B-9552-09C1-9DD2-16F0521AC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69316"/>
              </p:ext>
            </p:extLst>
          </p:nvPr>
        </p:nvGraphicFramePr>
        <p:xfrm>
          <a:off x="8911702" y="3655245"/>
          <a:ext cx="1656610" cy="131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322">
                  <a:extLst>
                    <a:ext uri="{9D8B030D-6E8A-4147-A177-3AD203B41FA5}">
                      <a16:colId xmlns:a16="http://schemas.microsoft.com/office/drawing/2014/main" val="1253524114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1554450144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3595779869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226656529"/>
                    </a:ext>
                  </a:extLst>
                </a:gridCol>
                <a:gridCol w="331322">
                  <a:extLst>
                    <a:ext uri="{9D8B030D-6E8A-4147-A177-3AD203B41FA5}">
                      <a16:colId xmlns:a16="http://schemas.microsoft.com/office/drawing/2014/main" val="172188577"/>
                    </a:ext>
                  </a:extLst>
                </a:gridCol>
              </a:tblGrid>
              <a:tr h="261610">
                <a:tc>
                  <a:txBody>
                    <a:bodyPr/>
                    <a:lstStyle/>
                    <a:p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595389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zh-CN" altLang="en-US" sz="13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1959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39145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4362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5295" marR="65295" marT="32647" marB="32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48352"/>
                  </a:ext>
                </a:extLst>
              </a:tr>
            </a:tbl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BBB6884C-F95F-0368-A0CA-B9CE7067AF9F}"/>
              </a:ext>
            </a:extLst>
          </p:cNvPr>
          <p:cNvGrpSpPr/>
          <p:nvPr/>
        </p:nvGrpSpPr>
        <p:grpSpPr>
          <a:xfrm>
            <a:off x="6532608" y="3424364"/>
            <a:ext cx="1528297" cy="1515419"/>
            <a:chOff x="6532608" y="3476970"/>
            <a:chExt cx="1528297" cy="1515419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3D032D5-5184-EE6B-151E-3D28493506E5}"/>
                </a:ext>
              </a:extLst>
            </p:cNvPr>
            <p:cNvSpPr/>
            <p:nvPr/>
          </p:nvSpPr>
          <p:spPr>
            <a:xfrm>
              <a:off x="6532608" y="4092006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B65983B-B42E-0F31-A67C-F73EF7745EF8}"/>
                </a:ext>
              </a:extLst>
            </p:cNvPr>
            <p:cNvSpPr/>
            <p:nvPr/>
          </p:nvSpPr>
          <p:spPr>
            <a:xfrm>
              <a:off x="7163979" y="4734092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347EAF7-9255-9807-27CD-FBBDBBDE3EAE}"/>
                </a:ext>
              </a:extLst>
            </p:cNvPr>
            <p:cNvSpPr/>
            <p:nvPr/>
          </p:nvSpPr>
          <p:spPr>
            <a:xfrm>
              <a:off x="7163978" y="3476970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4AB7130-8EE6-727A-5DF2-0136EAE73A01}"/>
                </a:ext>
              </a:extLst>
            </p:cNvPr>
            <p:cNvSpPr/>
            <p:nvPr/>
          </p:nvSpPr>
          <p:spPr>
            <a:xfrm>
              <a:off x="7802608" y="4092006"/>
              <a:ext cx="258297" cy="25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cxnSp>
          <p:nvCxnSpPr>
            <p:cNvPr id="40" name="直线箭头连接符 39">
              <a:extLst>
                <a:ext uri="{FF2B5EF4-FFF2-40B4-BE49-F238E27FC236}">
                  <a16:creationId xmlns:a16="http://schemas.microsoft.com/office/drawing/2014/main" id="{1DF123CD-851F-35EB-8756-6E3F23CC445E}"/>
                </a:ext>
              </a:extLst>
            </p:cNvPr>
            <p:cNvCxnSpPr>
              <a:stCxn id="36" idx="7"/>
              <a:endCxn id="38" idx="3"/>
            </p:cNvCxnSpPr>
            <p:nvPr/>
          </p:nvCxnSpPr>
          <p:spPr>
            <a:xfrm flipV="1">
              <a:off x="6753078" y="3697440"/>
              <a:ext cx="448727" cy="432393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id="{4EF7C9F3-638C-5C55-58E2-4E25CE5116D2}"/>
                </a:ext>
              </a:extLst>
            </p:cNvPr>
            <p:cNvCxnSpPr>
              <a:cxnSpLocks/>
              <a:stCxn id="38" idx="5"/>
              <a:endCxn id="39" idx="1"/>
            </p:cNvCxnSpPr>
            <p:nvPr/>
          </p:nvCxnSpPr>
          <p:spPr>
            <a:xfrm>
              <a:off x="7384448" y="3697440"/>
              <a:ext cx="455987" cy="432393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20CC640-E239-5C21-F2F1-3A8DD190A285}"/>
                </a:ext>
              </a:extLst>
            </p:cNvPr>
            <p:cNvSpPr txBox="1"/>
            <p:nvPr/>
          </p:nvSpPr>
          <p:spPr>
            <a:xfrm>
              <a:off x="6712862" y="36124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A6DD6A0-B40B-AD48-B7D8-8E541BAC3AD9}"/>
                </a:ext>
              </a:extLst>
            </p:cNvPr>
            <p:cNvSpPr txBox="1"/>
            <p:nvPr/>
          </p:nvSpPr>
          <p:spPr>
            <a:xfrm>
              <a:off x="7568923" y="35753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56A4DE9-2682-AD7F-C7CB-D0D4690EC7B2}"/>
                </a:ext>
              </a:extLst>
            </p:cNvPr>
            <p:cNvSpPr txBox="1"/>
            <p:nvPr/>
          </p:nvSpPr>
          <p:spPr>
            <a:xfrm>
              <a:off x="7610653" y="44271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173D62F2-86F0-587D-965E-F11B82A4EEDF}"/>
                </a:ext>
              </a:extLst>
            </p:cNvPr>
            <p:cNvCxnSpPr>
              <a:cxnSpLocks/>
              <a:stCxn id="39" idx="3"/>
              <a:endCxn id="37" idx="7"/>
            </p:cNvCxnSpPr>
            <p:nvPr/>
          </p:nvCxnSpPr>
          <p:spPr>
            <a:xfrm flipH="1">
              <a:off x="7384449" y="4312476"/>
              <a:ext cx="455986" cy="459443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438AE6C1-8B2A-FA50-0F38-F41A0B80F164}"/>
                </a:ext>
              </a:extLst>
            </p:cNvPr>
            <p:cNvCxnSpPr>
              <a:cxnSpLocks/>
              <a:stCxn id="39" idx="2"/>
              <a:endCxn id="36" idx="6"/>
            </p:cNvCxnSpPr>
            <p:nvPr/>
          </p:nvCxnSpPr>
          <p:spPr>
            <a:xfrm flipH="1">
              <a:off x="6790905" y="4221155"/>
              <a:ext cx="1011703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4488DAF-5B95-A451-69BF-DBFD7551E0E0}"/>
                </a:ext>
              </a:extLst>
            </p:cNvPr>
            <p:cNvSpPr txBox="1"/>
            <p:nvPr/>
          </p:nvSpPr>
          <p:spPr>
            <a:xfrm>
              <a:off x="7384448" y="39446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FFD676B5-83FE-7318-5A9A-CBD85F46A043}"/>
                </a:ext>
              </a:extLst>
            </p:cNvPr>
            <p:cNvCxnSpPr>
              <a:cxnSpLocks/>
              <a:stCxn id="37" idx="0"/>
              <a:endCxn id="38" idx="4"/>
            </p:cNvCxnSpPr>
            <p:nvPr/>
          </p:nvCxnSpPr>
          <p:spPr>
            <a:xfrm flipH="1" flipV="1">
              <a:off x="7293127" y="3735267"/>
              <a:ext cx="1" cy="998825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E82D2BC-43C6-C036-3F2F-40D7BB290D5D}"/>
                </a:ext>
              </a:extLst>
            </p:cNvPr>
            <p:cNvSpPr txBox="1"/>
            <p:nvPr/>
          </p:nvSpPr>
          <p:spPr>
            <a:xfrm>
              <a:off x="7013135" y="42424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</p:grpSp>
      <p:sp>
        <p:nvSpPr>
          <p:cNvPr id="50" name="右箭头 49">
            <a:extLst>
              <a:ext uri="{FF2B5EF4-FFF2-40B4-BE49-F238E27FC236}">
                <a16:creationId xmlns:a16="http://schemas.microsoft.com/office/drawing/2014/main" id="{69688595-7C2B-7834-2922-B3273D176EFB}"/>
              </a:ext>
            </a:extLst>
          </p:cNvPr>
          <p:cNvSpPr/>
          <p:nvPr/>
        </p:nvSpPr>
        <p:spPr>
          <a:xfrm>
            <a:off x="8357155" y="4071600"/>
            <a:ext cx="258297" cy="2209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C19F7D7-ECF7-552D-3B05-A341C7052172}"/>
              </a:ext>
            </a:extLst>
          </p:cNvPr>
          <p:cNvSpPr txBox="1"/>
          <p:nvPr/>
        </p:nvSpPr>
        <p:spPr>
          <a:xfrm>
            <a:off x="7870609" y="3026475"/>
            <a:ext cx="1348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Undirected</a:t>
            </a:r>
            <a:endParaRPr kumimoji="1" lang="zh-CN" altLang="en-US" sz="2000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295EB02A-410C-E756-6800-0B51856933D0}"/>
              </a:ext>
            </a:extLst>
          </p:cNvPr>
          <p:cNvSpPr/>
          <p:nvPr/>
        </p:nvSpPr>
        <p:spPr>
          <a:xfrm>
            <a:off x="1290723" y="3026475"/>
            <a:ext cx="4404601" cy="2076866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35298FD-11E7-1DF4-A50D-51C241BF12FE}"/>
              </a:ext>
            </a:extLst>
          </p:cNvPr>
          <p:cNvSpPr/>
          <p:nvPr/>
        </p:nvSpPr>
        <p:spPr>
          <a:xfrm>
            <a:off x="6284002" y="3026475"/>
            <a:ext cx="4404601" cy="2076866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802B9092-F16C-B5DC-0E99-D4982A59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SciPy Graph Algorithms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F1004F-7A12-5F57-8ED5-C524E6BD9522}"/>
              </a:ext>
            </a:extLst>
          </p:cNvPr>
          <p:cNvSpPr txBox="1"/>
          <p:nvPr/>
        </p:nvSpPr>
        <p:spPr>
          <a:xfrm>
            <a:off x="660400" y="1272684"/>
            <a:ext cx="10609561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scipy.sparse.csgraph</a:t>
            </a:r>
            <a:r>
              <a:rPr lang="zh-CN" altLang="en-US" sz="2400" dirty="0">
                <a:solidFill>
                  <a:srgbClr val="202122"/>
                </a:solidFill>
              </a:rPr>
              <a:t> </a:t>
            </a:r>
            <a:r>
              <a:rPr lang="en-US" altLang="zh-CN" sz="2400" dirty="0">
                <a:solidFill>
                  <a:srgbClr val="202122"/>
                </a:solidFill>
              </a:rPr>
              <a:t>module</a:t>
            </a:r>
            <a:endParaRPr lang="en" altLang="zh-CN" sz="2400" dirty="0">
              <a:solidFill>
                <a:srgbClr val="202122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Fast graph algorithms based on sparse matrix representations</a:t>
            </a:r>
          </a:p>
        </p:txBody>
      </p:sp>
      <p:graphicFrame>
        <p:nvGraphicFramePr>
          <p:cNvPr id="6" name="表格 9">
            <a:extLst>
              <a:ext uri="{FF2B5EF4-FFF2-40B4-BE49-F238E27FC236}">
                <a16:creationId xmlns:a16="http://schemas.microsoft.com/office/drawing/2014/main" id="{941BD13A-B436-FCE9-65CA-3C16D4585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3161"/>
              </p:ext>
            </p:extLst>
          </p:nvPr>
        </p:nvGraphicFramePr>
        <p:xfrm>
          <a:off x="747486" y="2525442"/>
          <a:ext cx="10522475" cy="373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429">
                  <a:extLst>
                    <a:ext uri="{9D8B030D-6E8A-4147-A177-3AD203B41FA5}">
                      <a16:colId xmlns:a16="http://schemas.microsoft.com/office/drawing/2014/main" val="4005635694"/>
                    </a:ext>
                  </a:extLst>
                </a:gridCol>
                <a:gridCol w="5769046">
                  <a:extLst>
                    <a:ext uri="{9D8B030D-6E8A-4147-A177-3AD203B41FA5}">
                      <a16:colId xmlns:a16="http://schemas.microsoft.com/office/drawing/2014/main" val="2178667420"/>
                    </a:ext>
                  </a:extLst>
                </a:gridCol>
              </a:tblGrid>
              <a:tr h="500800"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34828"/>
                  </a:ext>
                </a:extLst>
              </a:tr>
              <a:tr h="465334">
                <a:tc>
                  <a:txBody>
                    <a:bodyPr/>
                    <a:lstStyle/>
                    <a:p>
                      <a:r>
                        <a:rPr lang="en" altLang="zh-CN" b="0" i="0" u="none" strike="noStrike" dirty="0" err="1">
                          <a:effectLst/>
                          <a:latin typeface="+mn-lt"/>
                        </a:rPr>
                        <a:t>connected_components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maximum_bipartite_matching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" altLang="zh-CN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min_weight_full_bipartite_matching</a:t>
                      </a:r>
                      <a:endParaRPr lang="zh-CN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6953"/>
                  </a:ext>
                </a:extLst>
              </a:tr>
              <a:tr h="50080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shortest_path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(dijkstra, floyd_warshall, bellman_ford, johnson)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laplacian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34418"/>
                  </a:ext>
                </a:extLst>
              </a:tr>
              <a:tr h="499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breadth_first_order, breadth_first_tree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reverse_cuthill_mckee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2114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depth_first_order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depth_first_tree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structural_rank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23281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minimum_spanning_tree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construct_dist_matrix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22238"/>
                  </a:ext>
                </a:extLst>
              </a:tr>
              <a:tr h="486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maximum_flow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466911"/>
                  </a:ext>
                </a:extLst>
              </a:tr>
            </a:tbl>
          </a:graphicData>
        </a:graphic>
      </p:graphicFrame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04DE18E-48C2-2A9C-76CC-9BBF08B8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733763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Connected Components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712F15-DC10-F558-481C-D80B83370F9E}"/>
              </a:ext>
            </a:extLst>
          </p:cNvPr>
          <p:cNvSpPr txBox="1"/>
          <p:nvPr/>
        </p:nvSpPr>
        <p:spPr>
          <a:xfrm>
            <a:off x="660400" y="1267816"/>
            <a:ext cx="1033093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Find all of the connected components</a:t>
            </a:r>
            <a:endParaRPr lang="zh-CN" altLang="en-US" sz="2400" dirty="0">
              <a:solidFill>
                <a:srgbClr val="20212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A9488C-59FC-05C4-7354-921E895F614B}"/>
              </a:ext>
            </a:extLst>
          </p:cNvPr>
          <p:cNvSpPr txBox="1"/>
          <p:nvPr/>
        </p:nvSpPr>
        <p:spPr>
          <a:xfrm>
            <a:off x="660400" y="4059688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Example</a:t>
            </a:r>
            <a:endParaRPr lang="en" altLang="zh-CN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C6A6D6-7C33-ABF3-68CF-BFD2A37A2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541116"/>
            <a:ext cx="7772400" cy="1826262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CD55D6BE-8EDF-BD22-C1A4-3C99B59555D6}"/>
              </a:ext>
            </a:extLst>
          </p:cNvPr>
          <p:cNvGrpSpPr/>
          <p:nvPr/>
        </p:nvGrpSpPr>
        <p:grpSpPr>
          <a:xfrm>
            <a:off x="895178" y="2008488"/>
            <a:ext cx="4411765" cy="1930253"/>
            <a:chOff x="660400" y="2080007"/>
            <a:chExt cx="3775185" cy="165173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2B6414C-B25A-4DB8-0746-AFA1260410A2}"/>
                </a:ext>
              </a:extLst>
            </p:cNvPr>
            <p:cNvSpPr/>
            <p:nvPr/>
          </p:nvSpPr>
          <p:spPr>
            <a:xfrm>
              <a:off x="817750" y="2368028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F1991CF-356A-C689-F301-1FA6790F4046}"/>
                </a:ext>
              </a:extLst>
            </p:cNvPr>
            <p:cNvSpPr/>
            <p:nvPr/>
          </p:nvSpPr>
          <p:spPr>
            <a:xfrm>
              <a:off x="817750" y="3119631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B8C9FD2-7838-2686-5417-68CF25EC77FE}"/>
                </a:ext>
              </a:extLst>
            </p:cNvPr>
            <p:cNvSpPr/>
            <p:nvPr/>
          </p:nvSpPr>
          <p:spPr>
            <a:xfrm>
              <a:off x="1938662" y="2368028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6C7A8DF-EB16-74F8-AFC0-E8EE8AA95F77}"/>
                </a:ext>
              </a:extLst>
            </p:cNvPr>
            <p:cNvSpPr/>
            <p:nvPr/>
          </p:nvSpPr>
          <p:spPr>
            <a:xfrm>
              <a:off x="2371151" y="3119631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A4D0063-82FB-058D-0172-0DD2AC37B9FA}"/>
                </a:ext>
              </a:extLst>
            </p:cNvPr>
            <p:cNvSpPr/>
            <p:nvPr/>
          </p:nvSpPr>
          <p:spPr>
            <a:xfrm>
              <a:off x="2819714" y="2368028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56EB661-C1FD-677B-6CF1-8629543F5BC6}"/>
                </a:ext>
              </a:extLst>
            </p:cNvPr>
            <p:cNvSpPr/>
            <p:nvPr/>
          </p:nvSpPr>
          <p:spPr>
            <a:xfrm>
              <a:off x="3886514" y="2368028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294A5B4-B998-E8C2-8523-035AA49A00AF}"/>
                </a:ext>
              </a:extLst>
            </p:cNvPr>
            <p:cNvSpPr/>
            <p:nvPr/>
          </p:nvSpPr>
          <p:spPr>
            <a:xfrm>
              <a:off x="3886514" y="3119631"/>
              <a:ext cx="403654" cy="4036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6</a:t>
              </a:r>
              <a:endParaRPr kumimoji="1" lang="zh-CN" altLang="en-US" dirty="0"/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37CB53B6-E03A-9BEA-09CF-C94E9D33497E}"/>
                </a:ext>
              </a:extLst>
            </p:cNvPr>
            <p:cNvCxnSpPr>
              <a:stCxn id="11" idx="4"/>
              <a:endCxn id="12" idx="0"/>
            </p:cNvCxnSpPr>
            <p:nvPr/>
          </p:nvCxnSpPr>
          <p:spPr>
            <a:xfrm>
              <a:off x="1019577" y="2771682"/>
              <a:ext cx="0" cy="347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48EA7059-4A86-9CC7-0B6D-2EC4A976274D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2140489" y="2771682"/>
              <a:ext cx="432489" cy="347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D305F066-6F67-7516-EB8E-F2EE0A34851C}"/>
                </a:ext>
              </a:extLst>
            </p:cNvPr>
            <p:cNvCxnSpPr>
              <a:stCxn id="14" idx="0"/>
              <a:endCxn id="15" idx="4"/>
            </p:cNvCxnSpPr>
            <p:nvPr/>
          </p:nvCxnSpPr>
          <p:spPr>
            <a:xfrm flipV="1">
              <a:off x="2572978" y="2771682"/>
              <a:ext cx="448563" cy="347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A7837117-C7FA-9D3D-C56A-B3DB3676BB74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>
            <a:xfrm>
              <a:off x="4088341" y="2771682"/>
              <a:ext cx="0" cy="347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8DB3A48-F8C6-50DF-CBA4-D2E62A74A640}"/>
                </a:ext>
              </a:extLst>
            </p:cNvPr>
            <p:cNvSpPr/>
            <p:nvPr/>
          </p:nvSpPr>
          <p:spPr>
            <a:xfrm>
              <a:off x="660400" y="2080007"/>
              <a:ext cx="741406" cy="16517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75A4D8E-6D87-67DD-264B-4DA709C807EC}"/>
                </a:ext>
              </a:extLst>
            </p:cNvPr>
            <p:cNvSpPr/>
            <p:nvPr/>
          </p:nvSpPr>
          <p:spPr>
            <a:xfrm>
              <a:off x="1775766" y="2080007"/>
              <a:ext cx="1615473" cy="16517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AEA0963-0B68-FAC0-1935-47F85C56173B}"/>
                </a:ext>
              </a:extLst>
            </p:cNvPr>
            <p:cNvSpPr/>
            <p:nvPr/>
          </p:nvSpPr>
          <p:spPr>
            <a:xfrm>
              <a:off x="3694179" y="2080007"/>
              <a:ext cx="741406" cy="16517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BFE542EA-C516-421B-9681-E7670F5F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8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2"/>
            <a:ext cx="10515600" cy="51671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SciPy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Constants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Sparse Data and Graph Algorithms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Optimization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Interpolation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Statistical Functions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Spatial Functions</a:t>
            </a:r>
            <a:endParaRPr lang="zh-CN" altLang="en-US" sz="36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5444D313-F2E9-09BB-4572-A21FAB9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EE7C0F-2559-52EA-CB98-5E4A88F78963}"/>
              </a:ext>
            </a:extLst>
          </p:cNvPr>
          <p:cNvSpPr txBox="1"/>
          <p:nvPr/>
        </p:nvSpPr>
        <p:spPr>
          <a:xfrm>
            <a:off x="660400" y="422414"/>
            <a:ext cx="603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8000"/>
                </a:solidFill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lt"/>
              </a:rPr>
              <a:t>Outline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EB6E81B-E799-6872-FF64-8410919C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5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733763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Shortest Path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712F15-DC10-F558-481C-D80B83370F9E}"/>
              </a:ext>
            </a:extLst>
          </p:cNvPr>
          <p:cNvSpPr txBox="1"/>
          <p:nvPr/>
        </p:nvSpPr>
        <p:spPr>
          <a:xfrm>
            <a:off x="660400" y="1267816"/>
            <a:ext cx="1033093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Find the shortest path between nodes in a graph</a:t>
            </a:r>
            <a:endParaRPr lang="zh-CN" altLang="en-US" sz="2400" dirty="0">
              <a:solidFill>
                <a:srgbClr val="202122"/>
              </a:solidFill>
            </a:endParaRPr>
          </a:p>
        </p:txBody>
      </p:sp>
      <p:pic>
        <p:nvPicPr>
          <p:cNvPr id="16386" name="Picture 2" descr="Shortest path problem - Wikipedia">
            <a:extLst>
              <a:ext uri="{FF2B5EF4-FFF2-40B4-BE49-F238E27FC236}">
                <a16:creationId xmlns:a16="http://schemas.microsoft.com/office/drawing/2014/main" id="{007E462D-6D26-FE7D-54F2-A74FDFAF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202344"/>
            <a:ext cx="5318730" cy="29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BE9137C-9A86-4C54-28C3-D81E522AF0A0}"/>
              </a:ext>
            </a:extLst>
          </p:cNvPr>
          <p:cNvSpPr txBox="1"/>
          <p:nvPr/>
        </p:nvSpPr>
        <p:spPr>
          <a:xfrm>
            <a:off x="6605961" y="2428892"/>
            <a:ext cx="3309257" cy="245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1" dirty="0"/>
              <a:t>Example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B-&gt;F: 21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A-&gt;C: 2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A-&gt;D: 9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A-&gt;F: 20</a:t>
            </a:r>
            <a:endParaRPr kumimoji="1"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4C1F0F-BAB6-3590-C461-927F5706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712F15-DC10-F558-481C-D80B83370F9E}"/>
              </a:ext>
            </a:extLst>
          </p:cNvPr>
          <p:cNvSpPr txBox="1"/>
          <p:nvPr/>
        </p:nvSpPr>
        <p:spPr>
          <a:xfrm>
            <a:off x="660399" y="1289391"/>
            <a:ext cx="11183258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shortest_path</a:t>
            </a:r>
            <a:r>
              <a:rPr lang="en" altLang="zh-CN" sz="2400" dirty="0">
                <a:solidFill>
                  <a:srgbClr val="000000"/>
                </a:solidFill>
              </a:rPr>
              <a:t>(): </a:t>
            </a:r>
            <a:r>
              <a:rPr lang="en" altLang="zh-CN" sz="2400" dirty="0">
                <a:solidFill>
                  <a:srgbClr val="202122"/>
                </a:solidFill>
              </a:rPr>
              <a:t>Find the shortest path between nodes in a graph</a:t>
            </a:r>
            <a:endParaRPr lang="zh-CN" altLang="en-US" sz="2400" dirty="0">
              <a:solidFill>
                <a:srgbClr val="202122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arguments: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0" u="none" strike="noStrike" dirty="0" err="1">
                <a:solidFill>
                  <a:srgbClr val="000000"/>
                </a:solidFill>
                <a:effectLst/>
              </a:rPr>
              <a:t>return_predecessors</a:t>
            </a:r>
            <a:r>
              <a:rPr lang="en" altLang="zh-CN" sz="2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(Boolean) whether to return the path of traversal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0" u="none" strike="noStrike" dirty="0">
                <a:solidFill>
                  <a:srgbClr val="000000"/>
                </a:solidFill>
                <a:effectLst/>
              </a:rPr>
              <a:t>indices: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indices of the starting node (by default None</a:t>
            </a:r>
            <a:r>
              <a:rPr lang="en" altLang="zh-CN" sz="2400" dirty="0">
                <a:solidFill>
                  <a:srgbClr val="000000"/>
                </a:solidFill>
              </a:rPr>
              <a:t> -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calculate for all nodes)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6D6CB7-5628-E9E1-BFC8-8298398FB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65"/>
          <a:stretch/>
        </p:blipFill>
        <p:spPr>
          <a:xfrm>
            <a:off x="660399" y="3302088"/>
            <a:ext cx="5435601" cy="304448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1CED324-B5B4-A372-EE24-7D944A5DEE72}"/>
              </a:ext>
            </a:extLst>
          </p:cNvPr>
          <p:cNvSpPr/>
          <p:nvPr/>
        </p:nvSpPr>
        <p:spPr>
          <a:xfrm>
            <a:off x="6471243" y="4073340"/>
            <a:ext cx="330200" cy="33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424F354-B9BF-20A0-9534-675505690A40}"/>
              </a:ext>
            </a:extLst>
          </p:cNvPr>
          <p:cNvSpPr/>
          <p:nvPr/>
        </p:nvSpPr>
        <p:spPr>
          <a:xfrm>
            <a:off x="7452458" y="3713508"/>
            <a:ext cx="330200" cy="33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519F02C-3492-EE0B-66BB-471284722364}"/>
              </a:ext>
            </a:extLst>
          </p:cNvPr>
          <p:cNvSpPr/>
          <p:nvPr/>
        </p:nvSpPr>
        <p:spPr>
          <a:xfrm>
            <a:off x="7452458" y="4433173"/>
            <a:ext cx="330200" cy="33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68EB3A89-4B3E-8DE9-A602-787C85444CE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6801443" y="3878608"/>
            <a:ext cx="651015" cy="35983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D464C9A7-3BF5-F419-AF8F-6A855BBE8106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6801443" y="4238440"/>
            <a:ext cx="651015" cy="359833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2F5EE0FA-1C8A-5213-E306-810D337E7C82}"/>
              </a:ext>
            </a:extLst>
          </p:cNvPr>
          <p:cNvSpPr txBox="1"/>
          <p:nvPr/>
        </p:nvSpPr>
        <p:spPr>
          <a:xfrm>
            <a:off x="6985672" y="37135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570470B-C3CF-A3B5-268E-245BFB3D97F3}"/>
              </a:ext>
            </a:extLst>
          </p:cNvPr>
          <p:cNvSpPr txBox="1"/>
          <p:nvPr/>
        </p:nvSpPr>
        <p:spPr>
          <a:xfrm>
            <a:off x="6995930" y="4390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4BA992-B070-7A6E-7B10-A612E8E5C43D}"/>
              </a:ext>
            </a:extLst>
          </p:cNvPr>
          <p:cNvSpPr txBox="1"/>
          <p:nvPr/>
        </p:nvSpPr>
        <p:spPr>
          <a:xfrm>
            <a:off x="660400" y="422414"/>
            <a:ext cx="733763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Shortest Path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0A1098A-DAAC-A245-E5FE-D3E22FA4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7337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8000"/>
                </a:solidFill>
                <a:ea typeface="+mj-ea"/>
                <a:cs typeface="+mj-cs"/>
              </a:defRPr>
            </a:lvl1pPr>
          </a:lstStyle>
          <a:p>
            <a:r>
              <a:rPr lang="en" altLang="zh-CN" dirty="0"/>
              <a:t>Depth/Breadth First Search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712F15-DC10-F558-481C-D80B83370F9E}"/>
              </a:ext>
            </a:extLst>
          </p:cNvPr>
          <p:cNvSpPr txBox="1"/>
          <p:nvPr/>
        </p:nvSpPr>
        <p:spPr>
          <a:xfrm>
            <a:off x="660399" y="1289391"/>
            <a:ext cx="54356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Returns a traversal from a node</a:t>
            </a: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BFEF6C94-98A1-0294-C40B-18234C16F7A7}"/>
              </a:ext>
            </a:extLst>
          </p:cNvPr>
          <p:cNvSpPr/>
          <p:nvPr/>
        </p:nvSpPr>
        <p:spPr>
          <a:xfrm>
            <a:off x="8979189" y="2785291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2C369DE2-7EC6-F06E-A3DD-3E6D425A9379}"/>
              </a:ext>
            </a:extLst>
          </p:cNvPr>
          <p:cNvSpPr/>
          <p:nvPr/>
        </p:nvSpPr>
        <p:spPr>
          <a:xfrm>
            <a:off x="10735803" y="2785291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A389601A-D8D3-6D55-B474-623C45FE9CE6}"/>
              </a:ext>
            </a:extLst>
          </p:cNvPr>
          <p:cNvSpPr/>
          <p:nvPr/>
        </p:nvSpPr>
        <p:spPr>
          <a:xfrm>
            <a:off x="10735803" y="3864155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97CC38D4-39F9-CD06-9D9D-7CE37196F848}"/>
              </a:ext>
            </a:extLst>
          </p:cNvPr>
          <p:cNvCxnSpPr>
            <a:cxnSpLocks/>
            <a:stCxn id="90" idx="6"/>
            <a:endCxn id="91" idx="2"/>
          </p:cNvCxnSpPr>
          <p:nvPr/>
        </p:nvCxnSpPr>
        <p:spPr>
          <a:xfrm>
            <a:off x="9449309" y="3020351"/>
            <a:ext cx="12864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DB4D57C1-56F6-B039-9915-FC6BE904A8F6}"/>
              </a:ext>
            </a:extLst>
          </p:cNvPr>
          <p:cNvCxnSpPr>
            <a:cxnSpLocks/>
            <a:stCxn id="90" idx="6"/>
            <a:endCxn id="92" idx="1"/>
          </p:cNvCxnSpPr>
          <p:nvPr/>
        </p:nvCxnSpPr>
        <p:spPr>
          <a:xfrm>
            <a:off x="9449309" y="3020351"/>
            <a:ext cx="1355341" cy="9126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16DBFB30-6A8B-57C3-F38E-BB8C49BFFCE2}"/>
              </a:ext>
            </a:extLst>
          </p:cNvPr>
          <p:cNvSpPr/>
          <p:nvPr/>
        </p:nvSpPr>
        <p:spPr>
          <a:xfrm>
            <a:off x="8979189" y="3864155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4D23BF87-E010-8E24-B77D-DA089020BF9D}"/>
              </a:ext>
            </a:extLst>
          </p:cNvPr>
          <p:cNvCxnSpPr>
            <a:cxnSpLocks/>
            <a:stCxn id="95" idx="0"/>
            <a:endCxn id="90" idx="4"/>
          </p:cNvCxnSpPr>
          <p:nvPr/>
        </p:nvCxnSpPr>
        <p:spPr>
          <a:xfrm flipV="1">
            <a:off x="9214249" y="3255411"/>
            <a:ext cx="0" cy="608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13933E13-01B6-9260-AF89-DE878136ACFB}"/>
              </a:ext>
            </a:extLst>
          </p:cNvPr>
          <p:cNvCxnSpPr>
            <a:cxnSpLocks/>
            <a:stCxn id="92" idx="2"/>
            <a:endCxn id="90" idx="5"/>
          </p:cNvCxnSpPr>
          <p:nvPr/>
        </p:nvCxnSpPr>
        <p:spPr>
          <a:xfrm flipH="1" flipV="1">
            <a:off x="9380462" y="3186564"/>
            <a:ext cx="1355341" cy="9126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E735E5FA-1718-27D8-7CA9-E1A1F3014B65}"/>
              </a:ext>
            </a:extLst>
          </p:cNvPr>
          <p:cNvCxnSpPr>
            <a:cxnSpLocks/>
            <a:stCxn id="95" idx="5"/>
            <a:endCxn id="92" idx="3"/>
          </p:cNvCxnSpPr>
          <p:nvPr/>
        </p:nvCxnSpPr>
        <p:spPr>
          <a:xfrm>
            <a:off x="9380462" y="4265428"/>
            <a:ext cx="14241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5D8C0E0C-5C6F-78CF-2CD9-93BB8581C5B4}"/>
              </a:ext>
            </a:extLst>
          </p:cNvPr>
          <p:cNvCxnSpPr>
            <a:cxnSpLocks/>
            <a:stCxn id="92" idx="2"/>
            <a:endCxn id="95" idx="6"/>
          </p:cNvCxnSpPr>
          <p:nvPr/>
        </p:nvCxnSpPr>
        <p:spPr>
          <a:xfrm flipH="1">
            <a:off x="9449309" y="4099215"/>
            <a:ext cx="12864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87D2365B-5749-59AD-CB20-C0B5FCBBA148}"/>
              </a:ext>
            </a:extLst>
          </p:cNvPr>
          <p:cNvCxnSpPr>
            <a:cxnSpLocks/>
            <a:stCxn id="91" idx="4"/>
            <a:endCxn id="92" idx="0"/>
          </p:cNvCxnSpPr>
          <p:nvPr/>
        </p:nvCxnSpPr>
        <p:spPr>
          <a:xfrm>
            <a:off x="10970863" y="3255411"/>
            <a:ext cx="0" cy="608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id="{3006B1D5-06D7-99EF-BB80-5474BC32A443}"/>
              </a:ext>
            </a:extLst>
          </p:cNvPr>
          <p:cNvSpPr txBox="1"/>
          <p:nvPr/>
        </p:nvSpPr>
        <p:spPr>
          <a:xfrm>
            <a:off x="9694682" y="3525546"/>
            <a:ext cx="24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A5627228-1B0E-4FBF-529C-0DAAC52E65A4}"/>
              </a:ext>
            </a:extLst>
          </p:cNvPr>
          <p:cNvSpPr txBox="1"/>
          <p:nvPr/>
        </p:nvSpPr>
        <p:spPr>
          <a:xfrm>
            <a:off x="9735477" y="2642586"/>
            <a:ext cx="82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23409193-D28C-FD16-9E10-483C108898A8}"/>
              </a:ext>
            </a:extLst>
          </p:cNvPr>
          <p:cNvSpPr txBox="1"/>
          <p:nvPr/>
        </p:nvSpPr>
        <p:spPr>
          <a:xfrm>
            <a:off x="9957270" y="3780389"/>
            <a:ext cx="429523" cy="525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69836019-C777-F6EC-F585-6932CC2C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7" y="1939852"/>
            <a:ext cx="7772400" cy="1185255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A1917D2D-3DFC-F3D8-3AE4-92B10EEF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1" y="3656839"/>
            <a:ext cx="7772400" cy="1114451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E6CDE03A-1322-5A0C-E240-E5B6CB2FD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" y="5303023"/>
            <a:ext cx="7772400" cy="1126746"/>
          </a:xfrm>
          <a:prstGeom prst="rect">
            <a:avLst/>
          </a:prstGeom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F36B2745-98F9-CD24-CAE4-48717BEA46CB}"/>
              </a:ext>
            </a:extLst>
          </p:cNvPr>
          <p:cNvSpPr txBox="1"/>
          <p:nvPr/>
        </p:nvSpPr>
        <p:spPr>
          <a:xfrm>
            <a:off x="11119864" y="3357677"/>
            <a:ext cx="682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dfs</a:t>
            </a:r>
            <a:endParaRPr lang="zh-CN" altLang="en-US" sz="2400" dirty="0"/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2B3E9397-6B79-E04E-D79C-9D30142290AA}"/>
              </a:ext>
            </a:extLst>
          </p:cNvPr>
          <p:cNvSpPr/>
          <p:nvPr/>
        </p:nvSpPr>
        <p:spPr>
          <a:xfrm>
            <a:off x="8979189" y="4803338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CEB8253A-10E6-F59A-91B7-1ACE2D05930F}"/>
              </a:ext>
            </a:extLst>
          </p:cNvPr>
          <p:cNvSpPr/>
          <p:nvPr/>
        </p:nvSpPr>
        <p:spPr>
          <a:xfrm>
            <a:off x="10735803" y="4803338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B0FF274B-ABC1-F9C0-8955-6A2113D8307B}"/>
              </a:ext>
            </a:extLst>
          </p:cNvPr>
          <p:cNvSpPr/>
          <p:nvPr/>
        </p:nvSpPr>
        <p:spPr>
          <a:xfrm>
            <a:off x="10735803" y="5882201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0BD067E1-9A0D-5747-E58B-44FAE24DD928}"/>
              </a:ext>
            </a:extLst>
          </p:cNvPr>
          <p:cNvCxnSpPr>
            <a:cxnSpLocks/>
            <a:stCxn id="110" idx="6"/>
            <a:endCxn id="111" idx="2"/>
          </p:cNvCxnSpPr>
          <p:nvPr/>
        </p:nvCxnSpPr>
        <p:spPr>
          <a:xfrm>
            <a:off x="9449309" y="5038398"/>
            <a:ext cx="12864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64347122-CEC4-788D-F685-6A49EF496D20}"/>
              </a:ext>
            </a:extLst>
          </p:cNvPr>
          <p:cNvCxnSpPr>
            <a:cxnSpLocks/>
            <a:stCxn id="110" idx="6"/>
            <a:endCxn id="112" idx="1"/>
          </p:cNvCxnSpPr>
          <p:nvPr/>
        </p:nvCxnSpPr>
        <p:spPr>
          <a:xfrm>
            <a:off x="9449309" y="5038398"/>
            <a:ext cx="1355341" cy="912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>
            <a:extLst>
              <a:ext uri="{FF2B5EF4-FFF2-40B4-BE49-F238E27FC236}">
                <a16:creationId xmlns:a16="http://schemas.microsoft.com/office/drawing/2014/main" id="{D4D261DB-F3FA-B7C2-9FED-3ACB614B515E}"/>
              </a:ext>
            </a:extLst>
          </p:cNvPr>
          <p:cNvSpPr/>
          <p:nvPr/>
        </p:nvSpPr>
        <p:spPr>
          <a:xfrm>
            <a:off x="8979189" y="5882201"/>
            <a:ext cx="470120" cy="47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70E98C9B-0A39-FC1A-5CAC-9A4AC3873C14}"/>
              </a:ext>
            </a:extLst>
          </p:cNvPr>
          <p:cNvCxnSpPr>
            <a:cxnSpLocks/>
            <a:stCxn id="115" idx="0"/>
            <a:endCxn id="110" idx="4"/>
          </p:cNvCxnSpPr>
          <p:nvPr/>
        </p:nvCxnSpPr>
        <p:spPr>
          <a:xfrm flipV="1">
            <a:off x="9214249" y="5273458"/>
            <a:ext cx="0" cy="6087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7F73450F-E790-0A78-5EB5-5E9A49C2AA2C}"/>
              </a:ext>
            </a:extLst>
          </p:cNvPr>
          <p:cNvCxnSpPr>
            <a:cxnSpLocks/>
            <a:stCxn id="112" idx="2"/>
            <a:endCxn id="110" idx="5"/>
          </p:cNvCxnSpPr>
          <p:nvPr/>
        </p:nvCxnSpPr>
        <p:spPr>
          <a:xfrm flipH="1" flipV="1">
            <a:off x="9380462" y="5204611"/>
            <a:ext cx="1355341" cy="91265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B4B8A0A7-F84D-75CF-60C3-8E91FE11AF4A}"/>
              </a:ext>
            </a:extLst>
          </p:cNvPr>
          <p:cNvCxnSpPr>
            <a:cxnSpLocks/>
            <a:stCxn id="115" idx="5"/>
            <a:endCxn id="112" idx="3"/>
          </p:cNvCxnSpPr>
          <p:nvPr/>
        </p:nvCxnSpPr>
        <p:spPr>
          <a:xfrm>
            <a:off x="9380462" y="6283474"/>
            <a:ext cx="14241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5089D982-C952-4823-CC3F-18073BBE87D0}"/>
              </a:ext>
            </a:extLst>
          </p:cNvPr>
          <p:cNvCxnSpPr>
            <a:cxnSpLocks/>
            <a:stCxn id="112" idx="2"/>
            <a:endCxn id="115" idx="6"/>
          </p:cNvCxnSpPr>
          <p:nvPr/>
        </p:nvCxnSpPr>
        <p:spPr>
          <a:xfrm flipH="1">
            <a:off x="9449309" y="6117261"/>
            <a:ext cx="128649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线箭头连接符 119">
            <a:extLst>
              <a:ext uri="{FF2B5EF4-FFF2-40B4-BE49-F238E27FC236}">
                <a16:creationId xmlns:a16="http://schemas.microsoft.com/office/drawing/2014/main" id="{8C924809-5593-995B-08F3-753F731B947F}"/>
              </a:ext>
            </a:extLst>
          </p:cNvPr>
          <p:cNvCxnSpPr>
            <a:cxnSpLocks/>
            <a:stCxn id="111" idx="4"/>
            <a:endCxn id="112" idx="0"/>
          </p:cNvCxnSpPr>
          <p:nvPr/>
        </p:nvCxnSpPr>
        <p:spPr>
          <a:xfrm>
            <a:off x="10970863" y="5273458"/>
            <a:ext cx="0" cy="6087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844A1C03-FB0B-AE67-FB0B-173E50DF20C9}"/>
              </a:ext>
            </a:extLst>
          </p:cNvPr>
          <p:cNvSpPr txBox="1"/>
          <p:nvPr/>
        </p:nvSpPr>
        <p:spPr>
          <a:xfrm>
            <a:off x="9734752" y="5540922"/>
            <a:ext cx="2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3B99014F-1184-C5DD-E4BB-07C67A1D0ECD}"/>
              </a:ext>
            </a:extLst>
          </p:cNvPr>
          <p:cNvSpPr txBox="1"/>
          <p:nvPr/>
        </p:nvSpPr>
        <p:spPr>
          <a:xfrm>
            <a:off x="11090093" y="5342306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585643A8-B124-A400-5662-16B9BAAA7371}"/>
              </a:ext>
            </a:extLst>
          </p:cNvPr>
          <p:cNvSpPr txBox="1"/>
          <p:nvPr/>
        </p:nvSpPr>
        <p:spPr>
          <a:xfrm>
            <a:off x="9993979" y="5834956"/>
            <a:ext cx="2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C4D22B55-71F0-8E32-4071-9B075647039E}"/>
              </a:ext>
            </a:extLst>
          </p:cNvPr>
          <p:cNvSpPr txBox="1"/>
          <p:nvPr/>
        </p:nvSpPr>
        <p:spPr>
          <a:xfrm>
            <a:off x="11170253" y="5381421"/>
            <a:ext cx="6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bfs</a:t>
            </a:r>
            <a:endParaRPr lang="zh-CN" altLang="en-US" sz="2400" dirty="0"/>
          </a:p>
        </p:txBody>
      </p: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5563BE61-6394-ACE9-5A64-72DAB4C30039}"/>
              </a:ext>
            </a:extLst>
          </p:cNvPr>
          <p:cNvCxnSpPr>
            <a:cxnSpLocks/>
            <a:stCxn id="92" idx="7"/>
            <a:endCxn id="91" idx="5"/>
          </p:cNvCxnSpPr>
          <p:nvPr/>
        </p:nvCxnSpPr>
        <p:spPr>
          <a:xfrm flipV="1">
            <a:off x="11137076" y="3186564"/>
            <a:ext cx="0" cy="7464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09232C57-6EB0-7118-9898-839B8F465E3F}"/>
              </a:ext>
            </a:extLst>
          </p:cNvPr>
          <p:cNvCxnSpPr>
            <a:cxnSpLocks/>
            <a:stCxn id="112" idx="7"/>
            <a:endCxn id="111" idx="5"/>
          </p:cNvCxnSpPr>
          <p:nvPr/>
        </p:nvCxnSpPr>
        <p:spPr>
          <a:xfrm flipV="1">
            <a:off x="11137076" y="5204611"/>
            <a:ext cx="0" cy="7464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25CA8D9-A15C-6B45-70FB-B5692F6B5E16}"/>
              </a:ext>
            </a:extLst>
          </p:cNvPr>
          <p:cNvSpPr txBox="1"/>
          <p:nvPr/>
        </p:nvSpPr>
        <p:spPr>
          <a:xfrm>
            <a:off x="666057" y="3191503"/>
            <a:ext cx="6098058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b="0" i="0" u="none" strike="noStrike" dirty="0" err="1">
                <a:solidFill>
                  <a:srgbClr val="000000"/>
                </a:solidFill>
                <a:effectLst/>
              </a:rPr>
              <a:t>depth_first_order</a:t>
            </a:r>
            <a:r>
              <a:rPr lang="en" altLang="zh-CN" sz="2000" b="0" i="0" u="none" strike="noStrike" dirty="0">
                <a:solidFill>
                  <a:srgbClr val="000000"/>
                </a:solidFill>
                <a:effectLst/>
              </a:rPr>
              <a:t>()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BE8979-9A38-A089-631B-C37EC36FC8FA}"/>
              </a:ext>
            </a:extLst>
          </p:cNvPr>
          <p:cNvSpPr txBox="1"/>
          <p:nvPr/>
        </p:nvSpPr>
        <p:spPr>
          <a:xfrm>
            <a:off x="666057" y="4830273"/>
            <a:ext cx="6098058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000" b="0" i="0" u="none" strike="noStrike" dirty="0" err="1">
                <a:solidFill>
                  <a:srgbClr val="000000"/>
                </a:solidFill>
                <a:effectLst/>
              </a:rPr>
              <a:t>breadth_first_order</a:t>
            </a:r>
            <a:r>
              <a:rPr lang="en" altLang="zh-CN" sz="2000" b="0" i="0" u="none" strike="noStrike" dirty="0">
                <a:solidFill>
                  <a:srgbClr val="000000"/>
                </a:solidFill>
                <a:effectLst/>
              </a:rPr>
              <a:t>()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30E7E3-8986-289C-A690-67F43A24C8E1}"/>
              </a:ext>
            </a:extLst>
          </p:cNvPr>
          <p:cNvSpPr/>
          <p:nvPr/>
        </p:nvSpPr>
        <p:spPr>
          <a:xfrm>
            <a:off x="8683191" y="4665556"/>
            <a:ext cx="3119436" cy="1780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BA38C8-DCCA-16AC-BC7E-0DD7C1B3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5" grpId="0" animBg="1"/>
      <p:bldP spid="101" grpId="0"/>
      <p:bldP spid="101" grpId="1"/>
      <p:bldP spid="102" grpId="0"/>
      <p:bldP spid="102" grpId="1"/>
      <p:bldP spid="103" grpId="0"/>
      <p:bldP spid="103" grpId="1"/>
      <p:bldP spid="108" grpId="0"/>
      <p:bldP spid="108" grpId="1"/>
      <p:bldP spid="121" grpId="0"/>
      <p:bldP spid="122" grpId="0"/>
      <p:bldP spid="123" grpId="0"/>
      <p:bldP spid="7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Optimization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93EE4B-57EA-7AD0-CD81-FBB349CD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DEDBD27-107C-5E63-C930-74EF2A62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Optimization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80627"/>
            <a:ext cx="10149083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Find arguments to optimize objective functions (possibly with constraints)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Find the minimum/maximum value of a function</a:t>
            </a:r>
            <a:endParaRPr lang="en" altLang="zh-CN" sz="2400" dirty="0">
              <a:solidFill>
                <a:srgbClr val="000000"/>
              </a:solidFill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Find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 the root of an equation</a:t>
            </a:r>
          </a:p>
        </p:txBody>
      </p:sp>
      <p:pic>
        <p:nvPicPr>
          <p:cNvPr id="1030" name="Picture 6" descr="Mathematical optimization - Wikipedia">
            <a:extLst>
              <a:ext uri="{FF2B5EF4-FFF2-40B4-BE49-F238E27FC236}">
                <a16:creationId xmlns:a16="http://schemas.microsoft.com/office/drawing/2014/main" id="{A4197EFE-39D8-8A8F-9C54-4BE196C7D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0750"/>
          <a:stretch/>
        </p:blipFill>
        <p:spPr bwMode="auto">
          <a:xfrm>
            <a:off x="2998845" y="2699031"/>
            <a:ext cx="6484535" cy="36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DEE14B39-8258-609F-DA9F-486F19B0B886}"/>
              </a:ext>
            </a:extLst>
          </p:cNvPr>
          <p:cNvSpPr txBox="1"/>
          <p:nvPr/>
        </p:nvSpPr>
        <p:spPr>
          <a:xfrm>
            <a:off x="6906182" y="2940013"/>
            <a:ext cx="11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Maximum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E98A3E-9069-45BC-1CDE-FFEAFE338B76}"/>
              </a:ext>
            </a:extLst>
          </p:cNvPr>
          <p:cNvSpPr txBox="1"/>
          <p:nvPr/>
        </p:nvSpPr>
        <p:spPr>
          <a:xfrm>
            <a:off x="4042106" y="3778199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Root</a:t>
            </a:r>
            <a:endParaRPr kumimoji="1"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6C8B6A3-8343-1CBB-0F4F-FEE85E1052AD}"/>
              </a:ext>
            </a:extLst>
          </p:cNvPr>
          <p:cNvSpPr/>
          <p:nvPr/>
        </p:nvSpPr>
        <p:spPr>
          <a:xfrm>
            <a:off x="4613662" y="403953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0E66143-DEEA-677B-8380-BFF065E39671}"/>
                  </a:ext>
                </a:extLst>
              </p:cNvPr>
              <p:cNvSpPr txBox="1"/>
              <p:nvPr/>
            </p:nvSpPr>
            <p:spPr>
              <a:xfrm>
                <a:off x="671036" y="3605837"/>
                <a:ext cx="3423630" cy="1824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" altLang="zh-CN" sz="2400" b="0" i="0" u="none" strike="noStrike" dirty="0">
                    <a:solidFill>
                      <a:srgbClr val="000000"/>
                    </a:solidFill>
                    <a:effectLst/>
                  </a:rPr>
                  <a:t>Roots: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altLang="zh-CN" sz="2400" b="0" i="0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" altLang="zh-CN" sz="2400" b="0" i="0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arg</m:t>
                            </m:r>
                          </m:e>
                          <m:sub>
                            <m:r>
                              <a:rPr lang="en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" altLang="zh-CN" sz="2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endParaRPr lang="en" altLang="zh-CN" sz="24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</a:rPr>
                  <a:t>Maxima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  <m: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2400" b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</a:rPr>
                  <a:t>Minima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  <m: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" altLang="zh-CN" sz="2400" b="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0E66143-DEEA-677B-8380-BFF065E3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" y="3605837"/>
                <a:ext cx="3423630" cy="1824987"/>
              </a:xfrm>
              <a:prstGeom prst="rect">
                <a:avLst/>
              </a:prstGeom>
              <a:blipFill>
                <a:blip r:embed="rId3"/>
                <a:stretch>
                  <a:fillRect l="-2583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>
            <a:extLst>
              <a:ext uri="{FF2B5EF4-FFF2-40B4-BE49-F238E27FC236}">
                <a16:creationId xmlns:a16="http://schemas.microsoft.com/office/drawing/2014/main" id="{28A71857-A8A5-54FC-9A51-6996292F17B9}"/>
              </a:ext>
            </a:extLst>
          </p:cNvPr>
          <p:cNvSpPr/>
          <p:nvPr/>
        </p:nvSpPr>
        <p:spPr>
          <a:xfrm>
            <a:off x="7398869" y="589483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3CBC0C-9CEA-D521-29A3-EA2911CB9644}"/>
              </a:ext>
            </a:extLst>
          </p:cNvPr>
          <p:cNvSpPr txBox="1"/>
          <p:nvPr/>
        </p:nvSpPr>
        <p:spPr>
          <a:xfrm>
            <a:off x="7506869" y="5818169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Minimum</a:t>
            </a:r>
            <a:endParaRPr kumimoji="1"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3E20E293-D637-8ECD-7EBD-287B7477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78837"/>
            <a:ext cx="10149083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Find arguments to optimize objective functions (possibly with constraints)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Find the minimum/maximum value of a function</a:t>
            </a:r>
            <a:endParaRPr lang="en" altLang="zh-CN" sz="2400" dirty="0">
              <a:solidFill>
                <a:srgbClr val="000000"/>
              </a:solidFill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Find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 the root of an equation</a:t>
            </a:r>
          </a:p>
        </p:txBody>
      </p:sp>
      <p:pic>
        <p:nvPicPr>
          <p:cNvPr id="1028" name="Picture 4" descr="Mathematical Optimization">
            <a:extLst>
              <a:ext uri="{FF2B5EF4-FFF2-40B4-BE49-F238E27FC236}">
                <a16:creationId xmlns:a16="http://schemas.microsoft.com/office/drawing/2014/main" id="{166E1F4B-49CA-993A-0E45-CD9A1F870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10" y="2526666"/>
            <a:ext cx="5077603" cy="36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59DDD45-4231-B824-FE84-459BDB47594D}"/>
              </a:ext>
            </a:extLst>
          </p:cNvPr>
          <p:cNvSpPr txBox="1"/>
          <p:nvPr/>
        </p:nvSpPr>
        <p:spPr>
          <a:xfrm>
            <a:off x="7250799" y="2778414"/>
            <a:ext cx="146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Local Optimal</a:t>
            </a:r>
            <a:endParaRPr kumimoji="1" lang="zh-CN" altLang="en-US" dirty="0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716B78A4-08C4-1214-4634-368A3E654F8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658582" y="3147746"/>
            <a:ext cx="1325880" cy="409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13B997D7-3B94-6006-3541-13DDA2875AA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7250799" y="3147746"/>
            <a:ext cx="733663" cy="7788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674799C1-4477-866E-DE4C-9B5337309043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7764893" y="3147746"/>
            <a:ext cx="219569" cy="7788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57BB6B5C-4DD3-EF7A-5D9E-5EACFC7E57D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7969233" y="3147746"/>
            <a:ext cx="15229" cy="542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08227716-2D19-F01F-3905-C7D2AD6454E4}"/>
              </a:ext>
            </a:extLst>
          </p:cNvPr>
          <p:cNvCxnSpPr>
            <a:cxnSpLocks/>
          </p:cNvCxnSpPr>
          <p:nvPr/>
        </p:nvCxnSpPr>
        <p:spPr>
          <a:xfrm flipV="1">
            <a:off x="6455382" y="3147746"/>
            <a:ext cx="1513851" cy="8949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29879C6-9E55-4419-3746-8867F86B9EC7}"/>
              </a:ext>
            </a:extLst>
          </p:cNvPr>
          <p:cNvSpPr txBox="1"/>
          <p:nvPr/>
        </p:nvSpPr>
        <p:spPr>
          <a:xfrm>
            <a:off x="5429926" y="2848074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Global Optimal</a:t>
            </a:r>
            <a:endParaRPr kumimoji="1" lang="zh-CN" altLang="en-US" dirty="0"/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5D870B28-76C9-27ED-E987-7351E542DE7F}"/>
              </a:ext>
            </a:extLst>
          </p:cNvPr>
          <p:cNvCxnSpPr>
            <a:cxnSpLocks/>
          </p:cNvCxnSpPr>
          <p:nvPr/>
        </p:nvCxnSpPr>
        <p:spPr>
          <a:xfrm flipH="1" flipV="1">
            <a:off x="6227067" y="3214205"/>
            <a:ext cx="416286" cy="3430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97DEE5B-2003-CB7B-79A1-BF022D40F547}"/>
                  </a:ext>
                </a:extLst>
              </p:cNvPr>
              <p:cNvSpPr txBox="1"/>
              <p:nvPr/>
            </p:nvSpPr>
            <p:spPr>
              <a:xfrm>
                <a:off x="660400" y="3214205"/>
                <a:ext cx="4201651" cy="1949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b="0" i="0" u="none" strike="noStrike" dirty="0">
                    <a:solidFill>
                      <a:srgbClr val="000000"/>
                    </a:solidFill>
                    <a:effectLst/>
                  </a:rPr>
                  <a:t>For non-convex functions</a:t>
                </a:r>
                <a:endParaRPr lang="en" altLang="zh-CN" sz="24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</a:rPr>
                  <a:t>Local Maxima: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  <m: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" altLang="zh-CN" sz="24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solidFill>
                      <a:srgbClr val="000000"/>
                    </a:solidFill>
                  </a:rPr>
                  <a:t>Local Minima: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  <m:r>
                          <a:rPr lang="en-US" altLang="zh-CN" sz="2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" altLang="zh-CN" sz="2400" b="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97DEE5B-2003-CB7B-79A1-BF022D40F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214205"/>
                <a:ext cx="4201651" cy="1949508"/>
              </a:xfrm>
              <a:prstGeom prst="rect">
                <a:avLst/>
              </a:prstGeom>
              <a:blipFill>
                <a:blip r:embed="rId3"/>
                <a:stretch>
                  <a:fillRect l="-2102" b="-1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8BC5623-3FE3-72D6-D093-06FE903440FA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Optimization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76BD439-1B81-7D92-9C3A-891BFDEC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8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2B20EAD-0A47-ED51-42DD-1F23F80DA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480"/>
          <a:stretch/>
        </p:blipFill>
        <p:spPr>
          <a:xfrm>
            <a:off x="7291383" y="1860166"/>
            <a:ext cx="4402421" cy="43513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C5A6C07-7F84-CC2A-ACFA-7A916726451C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Root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162E74-CC26-7C13-3499-AF3AE27360A1}"/>
              </a:ext>
            </a:extLst>
          </p:cNvPr>
          <p:cNvSpPr txBox="1"/>
          <p:nvPr/>
        </p:nvSpPr>
        <p:spPr>
          <a:xfrm>
            <a:off x="7291383" y="1326494"/>
            <a:ext cx="440242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Example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72BD7F-748A-3981-ACB7-5F0A2096F92E}"/>
              </a:ext>
            </a:extLst>
          </p:cNvPr>
          <p:cNvSpPr txBox="1"/>
          <p:nvPr/>
        </p:nvSpPr>
        <p:spPr>
          <a:xfrm>
            <a:off x="660400" y="1267794"/>
            <a:ext cx="6039105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o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ptimize.root()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finds roots for nonlinear equations 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Arguments: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u="none" strike="noStrike" dirty="0">
                <a:solidFill>
                  <a:srgbClr val="000000"/>
                </a:solidFill>
                <a:effectLst/>
              </a:rPr>
              <a:t>fun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- a function representing an equation f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u="none" strike="noStrike" dirty="0">
                <a:solidFill>
                  <a:srgbClr val="000000"/>
                </a:solidFill>
                <a:effectLst/>
              </a:rPr>
              <a:t>x0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- an initial guess for the root</a:t>
            </a:r>
          </a:p>
          <a:p>
            <a:pPr algn="l">
              <a:lnSpc>
                <a:spcPct val="13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Returns: Information of the root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826DC7-B104-C708-BA96-8A8F3D59B395}"/>
              </a:ext>
            </a:extLst>
          </p:cNvPr>
          <p:cNvSpPr txBox="1"/>
          <p:nvPr/>
        </p:nvSpPr>
        <p:spPr>
          <a:xfrm>
            <a:off x="660400" y="4404623"/>
            <a:ext cx="6326183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" altLang="zh-CN" sz="2400" b="1" i="1" dirty="0">
                <a:solidFill>
                  <a:srgbClr val="000000"/>
                </a:solidFill>
              </a:rPr>
              <a:t>f</a:t>
            </a:r>
            <a:r>
              <a:rPr lang="en" altLang="zh-CN" sz="2400" b="1" i="1" u="none" strike="noStrike" dirty="0">
                <a:solidFill>
                  <a:srgbClr val="000000"/>
                </a:solidFill>
                <a:effectLst/>
              </a:rPr>
              <a:t>un:</a:t>
            </a:r>
          </a:p>
          <a:p>
            <a:pPr algn="l">
              <a:lnSpc>
                <a:spcPct val="12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- Argument: array-like x (can be n-d)</a:t>
            </a:r>
          </a:p>
          <a:p>
            <a:pPr algn="l">
              <a:lnSpc>
                <a:spcPct val="12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- Return: f(x)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1FE011A-1986-0A5F-8AFD-9BC887A5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B23910F-78C0-42F4-94C8-3373BEF2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3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Root (Methods)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78837"/>
            <a:ext cx="10149083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By default automatically choose the best one, can be also specified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Different methods get different arguments</a:t>
            </a:r>
            <a:endParaRPr lang="en" altLang="zh-CN" sz="2400" b="0" i="0" u="none" strike="noStrike" dirty="0">
              <a:effectLst/>
              <a:latin typeface="-apple-system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938BFA8-2134-DFFE-A855-7DD364F6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2836"/>
              </p:ext>
            </p:extLst>
          </p:nvPr>
        </p:nvGraphicFramePr>
        <p:xfrm>
          <a:off x="4023787" y="2320428"/>
          <a:ext cx="459136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35">
                  <a:extLst>
                    <a:ext uri="{9D8B030D-6E8A-4147-A177-3AD203B41FA5}">
                      <a16:colId xmlns:a16="http://schemas.microsoft.com/office/drawing/2014/main" val="119428036"/>
                    </a:ext>
                  </a:extLst>
                </a:gridCol>
                <a:gridCol w="2549233">
                  <a:extLst>
                    <a:ext uri="{9D8B030D-6E8A-4147-A177-3AD203B41FA5}">
                      <a16:colId xmlns:a16="http://schemas.microsoft.com/office/drawing/2014/main" val="1356362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Root(Scalar)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Root(Multi-dimensional) 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6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hybr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lm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8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broyden1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2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bisect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broyden2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55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newton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dirty="0">
                          <a:effectLst/>
                        </a:rPr>
                        <a:t>anderson</a:t>
                      </a:r>
                      <a:endParaRPr lang="zh-CN" alt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toms748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linearmixing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5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diagbroyden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3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excitingmixing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8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krylov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6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u="none" strike="noStrike" dirty="0">
                          <a:effectLst/>
                        </a:rPr>
                        <a:t>df-sane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64986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67FD2D-6822-C929-7986-AC6F394F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2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C5A6C07-7F84-CC2A-ACFA-7A916726451C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Finding Minima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826DC7-B104-C708-BA96-8A8F3D59B395}"/>
              </a:ext>
            </a:extLst>
          </p:cNvPr>
          <p:cNvSpPr txBox="1"/>
          <p:nvPr/>
        </p:nvSpPr>
        <p:spPr>
          <a:xfrm>
            <a:off x="660400" y="3862816"/>
            <a:ext cx="6326183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2400" b="1" i="1" dirty="0">
                <a:solidFill>
                  <a:srgbClr val="000000"/>
                </a:solidFill>
              </a:rPr>
              <a:t>fun: </a:t>
            </a:r>
          </a:p>
          <a:p>
            <a:pPr algn="l">
              <a:lnSpc>
                <a:spcPct val="12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- Argument: array-like x (can be n-d)</a:t>
            </a:r>
          </a:p>
          <a:p>
            <a:pPr algn="l">
              <a:lnSpc>
                <a:spcPct val="12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- Return: f(x)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6CA0861-DF1D-BCFC-5F98-E2AAFDD1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F8E63A2D-27D4-5690-B579-73ECD9C54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122"/>
          <a:stretch/>
        </p:blipFill>
        <p:spPr>
          <a:xfrm>
            <a:off x="6842380" y="1952564"/>
            <a:ext cx="5168726" cy="43513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AE4FB5A-B994-6658-2756-4D7468D0B2EA}"/>
              </a:ext>
            </a:extLst>
          </p:cNvPr>
          <p:cNvSpPr txBox="1"/>
          <p:nvPr/>
        </p:nvSpPr>
        <p:spPr>
          <a:xfrm>
            <a:off x="660400" y="1266383"/>
            <a:ext cx="10111433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 err="1">
                <a:solidFill>
                  <a:srgbClr val="000000"/>
                </a:solidFill>
              </a:rPr>
              <a:t>o</a:t>
            </a:r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ptimize.minimize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(): finds the (local) minima for nonlinear equations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Arguments: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u="none" strike="noStrike" dirty="0">
                <a:solidFill>
                  <a:srgbClr val="000000"/>
                </a:solidFill>
                <a:effectLst/>
              </a:rPr>
              <a:t>fun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- a function representing an equation f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u="none" strike="noStrike" dirty="0">
                <a:solidFill>
                  <a:srgbClr val="000000"/>
                </a:solidFill>
                <a:effectLst/>
              </a:rPr>
              <a:t>x0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- an initial guess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dirty="0">
                <a:solidFill>
                  <a:srgbClr val="000000"/>
                </a:solidFill>
              </a:rPr>
              <a:t>method</a:t>
            </a:r>
            <a:r>
              <a:rPr lang="en" altLang="zh-CN" sz="2400" dirty="0">
                <a:solidFill>
                  <a:srgbClr val="000000"/>
                </a:solidFill>
              </a:rPr>
              <a:t> -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name of the method to use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DC1B6F5-69C1-6658-A9E5-F8847A8E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03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C5A6C07-7F84-CC2A-ACFA-7A916726451C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Finding Minima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6CA0861-DF1D-BCFC-5F98-E2AAFDD1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E4FB5A-B994-6658-2756-4D7468D0B2EA}"/>
              </a:ext>
            </a:extLst>
          </p:cNvPr>
          <p:cNvSpPr txBox="1"/>
          <p:nvPr/>
        </p:nvSpPr>
        <p:spPr>
          <a:xfrm>
            <a:off x="660400" y="1266383"/>
            <a:ext cx="1011143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Example for multi-dimensional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0AA7C1C-6F74-2D83-261F-34D4CDD5E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119" y="2084248"/>
            <a:ext cx="4154266" cy="43513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DB6D0CE-DBC6-E64E-53CB-8FD8ABEDF87E}"/>
              </a:ext>
            </a:extLst>
          </p:cNvPr>
          <p:cNvSpPr txBox="1"/>
          <p:nvPr/>
        </p:nvSpPr>
        <p:spPr>
          <a:xfrm>
            <a:off x="5556120" y="1590508"/>
            <a:ext cx="4154266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root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868C44-43AD-AE1F-6697-C455980DD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51"/>
          <a:stretch/>
        </p:blipFill>
        <p:spPr>
          <a:xfrm>
            <a:off x="660400" y="2084247"/>
            <a:ext cx="4114800" cy="43322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AB2426C-5405-34B0-480F-2FA429E59E51}"/>
              </a:ext>
            </a:extLst>
          </p:cNvPr>
          <p:cNvSpPr txBox="1"/>
          <p:nvPr/>
        </p:nvSpPr>
        <p:spPr>
          <a:xfrm>
            <a:off x="620933" y="1578261"/>
            <a:ext cx="4154266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altLang="zh-CN" sz="2400" dirty="0">
                <a:solidFill>
                  <a:srgbClr val="000000"/>
                </a:solidFill>
              </a:rPr>
              <a:t>minimize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6E9F11E0-8363-3A7F-3E29-5C9BE7AD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SciPy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BAA4D97-4E14-B4F6-8E4C-A6B02A15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60009D7-2953-0A3F-9236-4E4A36B2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27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Finding Minima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78837"/>
            <a:ext cx="10149083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If not given, chosen to be one of BFGS, L-BFGS-B, SLSQP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depending on whether or not the problem has constraints or bounds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938BFA8-2134-DFFE-A855-7DD364F6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93461"/>
              </p:ext>
            </p:extLst>
          </p:nvPr>
        </p:nvGraphicFramePr>
        <p:xfrm>
          <a:off x="660400" y="2407403"/>
          <a:ext cx="45913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35">
                  <a:extLst>
                    <a:ext uri="{9D8B030D-6E8A-4147-A177-3AD203B41FA5}">
                      <a16:colId xmlns:a16="http://schemas.microsoft.com/office/drawing/2014/main" val="119428036"/>
                    </a:ext>
                  </a:extLst>
                </a:gridCol>
                <a:gridCol w="2549233">
                  <a:extLst>
                    <a:ext uri="{9D8B030D-6E8A-4147-A177-3AD203B41FA5}">
                      <a16:colId xmlns:a16="http://schemas.microsoft.com/office/drawing/2014/main" val="13563626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Type of Solver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Root(Multi-dimensional) 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6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 err="1">
                          <a:effectLst/>
                        </a:rPr>
                        <a:t>Nelder</a:t>
                      </a:r>
                      <a:r>
                        <a:rPr lang="en" altLang="zh-CN" dirty="0">
                          <a:effectLst/>
                        </a:rPr>
                        <a:t>-Mead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COBYLA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Powell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SLSQP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8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CG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trust-</a:t>
                      </a:r>
                      <a:r>
                        <a:rPr lang="en" altLang="zh-CN" dirty="0" err="1">
                          <a:effectLst/>
                        </a:rPr>
                        <a:t>constr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2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BFGS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dogleg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55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Newton-CG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trust-</a:t>
                      </a:r>
                      <a:r>
                        <a:rPr lang="en" altLang="zh-CN" dirty="0" err="1">
                          <a:effectLst/>
                        </a:rPr>
                        <a:t>ncg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L-BFGS-B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trust-exact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5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TNC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dirty="0">
                          <a:effectLst/>
                        </a:rPr>
                        <a:t>trust-</a:t>
                      </a:r>
                      <a:r>
                        <a:rPr lang="en" altLang="zh-CN" dirty="0" err="1">
                          <a:effectLst/>
                        </a:rPr>
                        <a:t>krylov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3660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6C2C91-C383-E392-221C-ACE54591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63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B12BFF1-032F-6B45-BEFF-A40BBD7C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84" y="4865716"/>
            <a:ext cx="7772400" cy="686001"/>
          </a:xfrm>
          <a:prstGeom prst="rect">
            <a:avLst/>
          </a:prstGeom>
        </p:spPr>
      </p:pic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81499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Constrained Optimization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57536C-198D-8BBE-96F2-052BECE6F3B9}"/>
              </a:ext>
            </a:extLst>
          </p:cNvPr>
          <p:cNvSpPr txBox="1"/>
          <p:nvPr/>
        </p:nvSpPr>
        <p:spPr>
          <a:xfrm>
            <a:off x="660400" y="1275114"/>
            <a:ext cx="10964337" cy="341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 err="1">
                <a:solidFill>
                  <a:srgbClr val="000000"/>
                </a:solidFill>
              </a:rPr>
              <a:t>o</a:t>
            </a:r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ptimize.minimize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(): finds the (local) minima for nonlinear equations</a:t>
            </a:r>
          </a:p>
          <a:p>
            <a:pPr algn="l">
              <a:lnSpc>
                <a:spcPct val="130000"/>
              </a:lnSpc>
            </a:pP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Arguments: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u="none" strike="noStrike" dirty="0">
                <a:solidFill>
                  <a:srgbClr val="000000"/>
                </a:solidFill>
                <a:effectLst/>
              </a:rPr>
              <a:t>bounds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 - </a:t>
            </a:r>
            <a:r>
              <a:rPr lang="en" altLang="zh-CN" sz="2400" dirty="0">
                <a:solidFill>
                  <a:srgbClr val="000000"/>
                </a:solidFill>
              </a:rPr>
              <a:t>the bounds of each variable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dirty="0">
                <a:solidFill>
                  <a:srgbClr val="000000"/>
                </a:solidFill>
              </a:rPr>
              <a:t>constraints</a:t>
            </a:r>
            <a:r>
              <a:rPr lang="en" altLang="zh-CN" sz="2400" dirty="0">
                <a:solidFill>
                  <a:srgbClr val="000000"/>
                </a:solidFill>
              </a:rPr>
              <a:t> – A list of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constraints (Only for COBYLA, SLSQP and trust-</a:t>
            </a:r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</a:rPr>
              <a:t>constr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)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4D2A54-2CBA-4BE6-1774-9BAC79594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9" t="1" r="25034" b="592"/>
          <a:stretch/>
        </p:blipFill>
        <p:spPr>
          <a:xfrm>
            <a:off x="800100" y="3352955"/>
            <a:ext cx="9923244" cy="40466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41DE23-39D1-2C30-B8A0-6E54963D7F8D}"/>
              </a:ext>
            </a:extLst>
          </p:cNvPr>
          <p:cNvSpPr txBox="1"/>
          <p:nvPr/>
        </p:nvSpPr>
        <p:spPr>
          <a:xfrm>
            <a:off x="5590113" y="4885550"/>
            <a:ext cx="30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Inequality constraint: g(x) &gt;= 0</a:t>
            </a:r>
          </a:p>
          <a:p>
            <a:r>
              <a:rPr kumimoji="1" lang="en-US" altLang="zh-CN" dirty="0"/>
              <a:t>Equality constraint: g(x) == 0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B08238-7569-39D5-3663-E85E34BE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74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81499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Constrained Optimization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57536C-198D-8BBE-96F2-052BECE6F3B9}"/>
              </a:ext>
            </a:extLst>
          </p:cNvPr>
          <p:cNvSpPr txBox="1"/>
          <p:nvPr/>
        </p:nvSpPr>
        <p:spPr>
          <a:xfrm>
            <a:off x="663729" y="1279345"/>
            <a:ext cx="10551959" cy="1069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 err="1">
                <a:solidFill>
                  <a:srgbClr val="000000"/>
                </a:solidFill>
              </a:rPr>
              <a:t>o</a:t>
            </a:r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ptimize.minimize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(): finds the (local) minima for nonlinear equations</a:t>
            </a:r>
          </a:p>
          <a:p>
            <a:pPr algn="l">
              <a:lnSpc>
                <a:spcPct val="15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Example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42CA77-5561-5B2E-EB51-0BDBCD0B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348548"/>
            <a:ext cx="8302886" cy="405186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95A9048-6B28-CAC9-1837-DF211FB9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96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Interpolation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93EE4B-57EA-7AD0-CD81-FBB349CD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DEDBD27-107C-5E63-C930-74EF2A62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83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834149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Interpolation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91053"/>
            <a:ext cx="10149083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Generating points between given points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e.g.,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given points f(1) and f(2), interpolate and find points f(1.33) and f(1.66)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Usage: missing data completion, discrete distribution smoothness</a:t>
            </a:r>
          </a:p>
        </p:txBody>
      </p:sp>
      <p:pic>
        <p:nvPicPr>
          <p:cNvPr id="5122" name="Picture 2" descr="Polynomial Interpolation">
            <a:extLst>
              <a:ext uri="{FF2B5EF4-FFF2-40B4-BE49-F238E27FC236}">
                <a16:creationId xmlns:a16="http://schemas.microsoft.com/office/drawing/2014/main" id="{F21F671E-8EF2-1482-C877-0AD8799B6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4" y="2951896"/>
            <a:ext cx="4119357" cy="33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near Interpolation">
            <a:extLst>
              <a:ext uri="{FF2B5EF4-FFF2-40B4-BE49-F238E27FC236}">
                <a16:creationId xmlns:a16="http://schemas.microsoft.com/office/drawing/2014/main" id="{0DCF1E43-7263-7855-7379-9030F5DA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92" y="2951895"/>
            <a:ext cx="4119358" cy="33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A750B5B3-9EE0-0E72-9055-985836EEFD82}"/>
              </a:ext>
            </a:extLst>
          </p:cNvPr>
          <p:cNvCxnSpPr>
            <a:cxnSpLocks/>
          </p:cNvCxnSpPr>
          <p:nvPr/>
        </p:nvCxnSpPr>
        <p:spPr>
          <a:xfrm>
            <a:off x="3503489" y="3384331"/>
            <a:ext cx="0" cy="269698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7C49EC68-26E6-348D-12D8-0987EF03E767}"/>
              </a:ext>
            </a:extLst>
          </p:cNvPr>
          <p:cNvSpPr/>
          <p:nvPr/>
        </p:nvSpPr>
        <p:spPr>
          <a:xfrm>
            <a:off x="3446737" y="3321001"/>
            <a:ext cx="126660" cy="1266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D937AE-01B4-08DE-1EE4-F60B8885400B}"/>
              </a:ext>
            </a:extLst>
          </p:cNvPr>
          <p:cNvSpPr txBox="1"/>
          <p:nvPr/>
        </p:nvSpPr>
        <p:spPr>
          <a:xfrm>
            <a:off x="6827248" y="5745592"/>
            <a:ext cx="290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Example: linear interpolation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9355C99-A9AC-F1DB-4713-843544CB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20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82191"/>
            <a:ext cx="11006463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scipy.interpolate module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 provides various interpolation functions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: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effectLst/>
              </a:rPr>
              <a:t>One dimensional, </a:t>
            </a:r>
            <a:r>
              <a:rPr lang="en" altLang="zh-CN" sz="2400" dirty="0"/>
              <a:t>Structured grid, </a:t>
            </a:r>
            <a:r>
              <a:rPr lang="en" altLang="zh-CN" sz="2400" b="0" i="0" u="none" strike="noStrike" dirty="0">
                <a:effectLst/>
              </a:rPr>
              <a:t>Unstructured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Linear, nearest, Splines, …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63608B53-6063-C9B3-2BAF-47F0AE5F2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b="54873"/>
          <a:stretch/>
        </p:blipFill>
        <p:spPr>
          <a:xfrm>
            <a:off x="812800" y="3116397"/>
            <a:ext cx="10169253" cy="30593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1477811-A005-A5B5-2E35-34CBC7E63E41}"/>
              </a:ext>
            </a:extLst>
          </p:cNvPr>
          <p:cNvSpPr txBox="1"/>
          <p:nvPr/>
        </p:nvSpPr>
        <p:spPr>
          <a:xfrm>
            <a:off x="660400" y="422414"/>
            <a:ext cx="834149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Interpolation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B3907E-79D2-C827-04BA-AA7CEB769F33}"/>
              </a:ext>
            </a:extLst>
          </p:cNvPr>
          <p:cNvSpPr/>
          <p:nvPr/>
        </p:nvSpPr>
        <p:spPr>
          <a:xfrm>
            <a:off x="8138587" y="5998464"/>
            <a:ext cx="1810085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4A359C4-1AAE-E4CA-F044-7434BE6D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72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74527"/>
            <a:ext cx="10444602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interp1d(): interpolate a distribution with 1 variable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Argument: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u="none" strike="noStrike" dirty="0">
                <a:effectLst/>
              </a:rPr>
              <a:t>x</a:t>
            </a:r>
            <a:r>
              <a:rPr lang="en" altLang="zh-CN" sz="2400" b="0" i="0" u="none" strike="noStrike" dirty="0">
                <a:effectLst/>
              </a:rPr>
              <a:t> &amp;</a:t>
            </a:r>
            <a:r>
              <a:rPr lang="en" altLang="zh-CN" sz="2400" b="1" i="0" u="none" strike="noStrike" dirty="0">
                <a:effectLst/>
              </a:rPr>
              <a:t> </a:t>
            </a:r>
            <a:r>
              <a:rPr lang="en" altLang="zh-CN" sz="2400" b="1" i="1" u="none" strike="noStrike" dirty="0">
                <a:effectLst/>
              </a:rPr>
              <a:t>y</a:t>
            </a:r>
            <a:r>
              <a:rPr lang="en" altLang="zh-CN" sz="2400" b="1" i="0" u="none" strike="noStrike" dirty="0">
                <a:effectLst/>
              </a:rPr>
              <a:t> </a:t>
            </a:r>
            <a:r>
              <a:rPr lang="en" altLang="zh-CN" sz="2400" b="0" i="0" u="none" strike="noStrike" dirty="0">
                <a:effectLst/>
              </a:rPr>
              <a:t>- point sets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1" dirty="0"/>
              <a:t>kind</a:t>
            </a:r>
            <a:r>
              <a:rPr lang="en" altLang="zh-CN" sz="2400" dirty="0"/>
              <a:t> - </a:t>
            </a:r>
            <a:r>
              <a:rPr lang="en" altLang="zh-CN" sz="2400" b="0" i="0" u="none" strike="noStrike" dirty="0">
                <a:effectLst/>
              </a:rPr>
              <a:t>interpolation kind (string) or the order of the spline interpolator (integer)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Return: a callable function </a:t>
            </a:r>
            <a:r>
              <a:rPr lang="en" altLang="zh-CN" sz="2400" dirty="0"/>
              <a:t>that can returns </a:t>
            </a:r>
            <a:r>
              <a:rPr lang="en" altLang="zh-CN" sz="2400" b="0" i="0" u="none" strike="noStrike" dirty="0">
                <a:effectLst/>
              </a:rPr>
              <a:t>value for new x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9310D6B-33FF-3E18-34C8-7C2471CB2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37"/>
          <a:stretch/>
        </p:blipFill>
        <p:spPr>
          <a:xfrm>
            <a:off x="660400" y="3827522"/>
            <a:ext cx="4916525" cy="25529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BC0F384-E458-A14F-0AD8-73F8DC1B2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3" r="44498"/>
          <a:stretch/>
        </p:blipFill>
        <p:spPr>
          <a:xfrm>
            <a:off x="5840864" y="3827521"/>
            <a:ext cx="5512399" cy="2552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8D22995-E6F9-CEBB-DAC4-92722A71640B}"/>
              </a:ext>
            </a:extLst>
          </p:cNvPr>
          <p:cNvSpPr txBox="1"/>
          <p:nvPr/>
        </p:nvSpPr>
        <p:spPr>
          <a:xfrm>
            <a:off x="660400" y="422414"/>
            <a:ext cx="834149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Interpolation (1-d)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58DB493-033E-693D-91FF-FDE6589C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6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Interpolation (1-d)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938BFA8-2134-DFFE-A855-7DD364F6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46760"/>
              </p:ext>
            </p:extLst>
          </p:nvPr>
        </p:nvGraphicFramePr>
        <p:xfrm>
          <a:off x="660400" y="1460500"/>
          <a:ext cx="1026743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909">
                  <a:extLst>
                    <a:ext uri="{9D8B030D-6E8A-4147-A177-3AD203B41FA5}">
                      <a16:colId xmlns:a16="http://schemas.microsoft.com/office/drawing/2014/main" val="119428036"/>
                    </a:ext>
                  </a:extLst>
                </a:gridCol>
                <a:gridCol w="6782521">
                  <a:extLst>
                    <a:ext uri="{9D8B030D-6E8A-4147-A177-3AD203B41FA5}">
                      <a16:colId xmlns:a16="http://schemas.microsoft.com/office/drawing/2014/main" val="13563626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Type of Solver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Root(Multi-dimensional) 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6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linear interpolation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nearest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nearest while half-integers (e.g. 0.5, 1.5) rounds down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8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nearest-up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nearest while half-integers (e.g. 0.5, 1.5) rounds up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2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spline interpolation of zeroth order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55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slinear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spline interpolation of first order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quadratic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spline interpolation of second order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5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cubic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spline interpolation of third order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8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the previous value of the point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3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the next value of the point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28216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7E0455-D32A-F6C0-4423-2FBA9F98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1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Statistical Functions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93EE4B-57EA-7AD0-CD81-FBB349CD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9B70B6D4-2BFC-9CF0-E09A-EA147E8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9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Functions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399" y="1276421"/>
            <a:ext cx="11255829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 err="1"/>
              <a:t>scipy.stats</a:t>
            </a:r>
            <a:r>
              <a:rPr lang="en" altLang="zh-CN" sz="2400" b="0" i="0" u="none" strike="noStrike" dirty="0">
                <a:effectLst/>
              </a:rPr>
              <a:t> module: statistics-related classes and functions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summary and frequency statistics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probability distributions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correlation functions 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statistical tests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masked statistics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kernel density estimation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quasi-Monte Carlo functionality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…</a:t>
            </a:r>
            <a:endParaRPr lang="en" altLang="zh-CN" sz="2400" b="0" i="0" u="none" strike="noStrike" dirty="0">
              <a:effectLst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CB8BE6-519F-B286-58D6-C5858128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6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8000"/>
                </a:solidFill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lt"/>
              </a:rPr>
              <a:t>What is SciPy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551410-87F2-4375-9FF2-2CB73197982D}"/>
              </a:ext>
            </a:extLst>
          </p:cNvPr>
          <p:cNvSpPr txBox="1"/>
          <p:nvPr/>
        </p:nvSpPr>
        <p:spPr>
          <a:xfrm>
            <a:off x="660400" y="1275091"/>
            <a:ext cx="10348026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SciPy stands for </a:t>
            </a:r>
            <a:r>
              <a:rPr lang="en" altLang="zh-CN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entific </a:t>
            </a:r>
            <a:r>
              <a:rPr lang="en" altLang="zh-CN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o</a:t>
            </a:r>
            <a:r>
              <a:rPr lang="en" altLang="zh-CN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pen-source scientific computation library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based on</a:t>
            </a:r>
            <a:r>
              <a:rPr lang="en" altLang="zh-CN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NumPy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High level syntax, easy-to-use for cross-domain programmers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same creator as NumPy: Travis </a:t>
            </a:r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Olliphant</a:t>
            </a:r>
            <a:endParaRPr lang="en" altLang="zh-CN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Fast implementation in low-level languages (Fortran, C/C++)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63D6AC-3A8B-2965-5BCF-3933F164FD0A}"/>
              </a:ext>
            </a:extLst>
          </p:cNvPr>
          <p:cNvSpPr txBox="1"/>
          <p:nvPr/>
        </p:nvSpPr>
        <p:spPr>
          <a:xfrm>
            <a:off x="660400" y="6123543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https://scipy.org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752238-4C59-ABD8-8D37-147360F14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87"/>
          <a:stretch/>
        </p:blipFill>
        <p:spPr>
          <a:xfrm>
            <a:off x="658813" y="4287437"/>
            <a:ext cx="9119706" cy="908626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6B228BCA-4DE7-D167-97B2-3AC4D89D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0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0C9E22-1EEC-7D00-F6C1-F97CAB389B03}"/>
              </a:ext>
            </a:extLst>
          </p:cNvPr>
          <p:cNvSpPr txBox="1"/>
          <p:nvPr/>
        </p:nvSpPr>
        <p:spPr>
          <a:xfrm>
            <a:off x="660400" y="1268609"/>
            <a:ext cx="11084697" cy="195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See a summary of values in an array</a:t>
            </a: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</a:rPr>
              <a:t>with the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describe() function: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number of observations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minimum and maximum values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mean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595722-653F-C90E-CE90-E7C424EE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429000"/>
            <a:ext cx="10402962" cy="25335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190797-A4F2-B314-368B-441B1506733F}"/>
              </a:ext>
            </a:extLst>
          </p:cNvPr>
          <p:cNvSpPr txBox="1"/>
          <p:nvPr/>
        </p:nvSpPr>
        <p:spPr>
          <a:xfrm>
            <a:off x="6202748" y="1731300"/>
            <a:ext cx="3778534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variance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skewness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kurtosis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01F774-B196-E973-FE2C-8E35AC22F7A9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Description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C1DF874-0D8A-95FF-EAE5-2C6D00A6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17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Correlation Functions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7360C3-9B18-4252-7BE6-1AFE78509818}"/>
              </a:ext>
            </a:extLst>
          </p:cNvPr>
          <p:cNvSpPr txBox="1"/>
          <p:nvPr/>
        </p:nvSpPr>
        <p:spPr>
          <a:xfrm>
            <a:off x="660399" y="1273519"/>
            <a:ext cx="11531601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1" dirty="0"/>
              <a:t>C</a:t>
            </a:r>
            <a:r>
              <a:rPr lang="en" altLang="zh-CN" sz="2400" b="1" i="0" u="none" strike="noStrike" dirty="0">
                <a:effectLst/>
              </a:rPr>
              <a:t>orrelation (dependence): </a:t>
            </a:r>
            <a:r>
              <a:rPr lang="en" altLang="zh-CN" sz="2400" b="0" i="0" u="none" strike="noStrike" dirty="0">
                <a:effectLst/>
              </a:rPr>
              <a:t>any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statistical relationship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" altLang="zh-CN" sz="2400" b="0" i="0" u="none" strike="noStrike" dirty="0">
                <a:effectLst/>
              </a:rPr>
              <a:t>between </a:t>
            </a:r>
            <a:r>
              <a:rPr lang="en" altLang="zh-CN" sz="2400" dirty="0"/>
              <a:t>two random</a:t>
            </a:r>
            <a:r>
              <a:rPr lang="en" altLang="zh-CN" sz="2400" dirty="0">
                <a:hlinkClick r:id="rId2" tooltip="Random varia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altLang="zh-CN" sz="2400" dirty="0"/>
              <a:t>variables or bivariate data</a:t>
            </a:r>
            <a:endParaRPr lang="zh-CN" altLang="en-US" sz="2400" dirty="0"/>
          </a:p>
        </p:txBody>
      </p:sp>
      <p:graphicFrame>
        <p:nvGraphicFramePr>
          <p:cNvPr id="3" name="表格 5">
            <a:extLst>
              <a:ext uri="{FF2B5EF4-FFF2-40B4-BE49-F238E27FC236}">
                <a16:creationId xmlns:a16="http://schemas.microsoft.com/office/drawing/2014/main" id="{A07631A3-CAF1-B3C4-DC3F-6AFC1EB365FC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2516405"/>
          <a:ext cx="1133653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169">
                  <a:extLst>
                    <a:ext uri="{9D8B030D-6E8A-4147-A177-3AD203B41FA5}">
                      <a16:colId xmlns:a16="http://schemas.microsoft.com/office/drawing/2014/main" val="2390467752"/>
                    </a:ext>
                  </a:extLst>
                </a:gridCol>
                <a:gridCol w="6309361">
                  <a:extLst>
                    <a:ext uri="{9D8B030D-6E8A-4147-A177-3AD203B41FA5}">
                      <a16:colId xmlns:a16="http://schemas.microsoft.com/office/drawing/2014/main" val="1268527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Correlation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Description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8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u="none" strike="noStrike" dirty="0">
                          <a:effectLst/>
                        </a:rPr>
                        <a:t>pearsonr</a:t>
                      </a:r>
                      <a:r>
                        <a:rPr lang="en" altLang="zh-CN" sz="2000" dirty="0">
                          <a:effectLst/>
                        </a:rPr>
                        <a:t>(x, y, *[, alternative])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dirty="0">
                          <a:effectLst/>
                        </a:rPr>
                        <a:t>Pearson correlation coefficient and p-value</a:t>
                      </a:r>
                    </a:p>
                  </a:txBody>
                  <a:tcPr marL="50015" marR="50015" marT="25008" marB="25008"/>
                </a:tc>
                <a:extLst>
                  <a:ext uri="{0D108BD9-81ED-4DB2-BD59-A6C34878D82A}">
                    <a16:rowId xmlns:a16="http://schemas.microsoft.com/office/drawing/2014/main" val="97242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u="none" strike="noStrike" dirty="0">
                          <a:effectLst/>
                        </a:rPr>
                        <a:t>spearmanr</a:t>
                      </a:r>
                      <a:r>
                        <a:rPr lang="en" altLang="zh-CN" sz="2000" dirty="0">
                          <a:effectLst/>
                        </a:rPr>
                        <a:t>(a[, b, axis, </a:t>
                      </a:r>
                      <a:r>
                        <a:rPr lang="en" altLang="zh-CN" sz="2000" dirty="0" err="1">
                          <a:effectLst/>
                        </a:rPr>
                        <a:t>nan_policy</a:t>
                      </a:r>
                      <a:r>
                        <a:rPr lang="en" altLang="zh-CN" sz="2000" dirty="0">
                          <a:effectLst/>
                        </a:rPr>
                        <a:t>, alternative])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dirty="0">
                          <a:effectLst/>
                        </a:rPr>
                        <a:t>Spearman correlation coefficient with associated p-value</a:t>
                      </a:r>
                    </a:p>
                  </a:txBody>
                  <a:tcPr marL="50015" marR="50015" marT="25008" marB="25008"/>
                </a:tc>
                <a:extLst>
                  <a:ext uri="{0D108BD9-81ED-4DB2-BD59-A6C34878D82A}">
                    <a16:rowId xmlns:a16="http://schemas.microsoft.com/office/drawing/2014/main" val="85831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u="none" strike="noStrike" dirty="0">
                          <a:effectLst/>
                        </a:rPr>
                        <a:t>pointbiserialr</a:t>
                      </a:r>
                      <a:r>
                        <a:rPr lang="en" altLang="zh-CN" sz="2000" dirty="0">
                          <a:effectLst/>
                        </a:rPr>
                        <a:t>(x, 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dirty="0">
                          <a:effectLst/>
                        </a:rPr>
                        <a:t>Point biserial correlation coefficient and its p-value</a:t>
                      </a:r>
                    </a:p>
                  </a:txBody>
                  <a:tcPr marL="50015" marR="50015" marT="25008" marB="25008"/>
                </a:tc>
                <a:extLst>
                  <a:ext uri="{0D108BD9-81ED-4DB2-BD59-A6C34878D82A}">
                    <a16:rowId xmlns:a16="http://schemas.microsoft.com/office/drawing/2014/main" val="66769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u="none" strike="noStrike" dirty="0">
                          <a:effectLst/>
                        </a:rPr>
                        <a:t>kendalltau</a:t>
                      </a:r>
                      <a:r>
                        <a:rPr lang="en" altLang="zh-CN" sz="2000" dirty="0">
                          <a:effectLst/>
                        </a:rPr>
                        <a:t>(x, y[, </a:t>
                      </a:r>
                      <a:r>
                        <a:rPr lang="en" altLang="zh-CN" sz="2000" dirty="0" err="1">
                          <a:effectLst/>
                        </a:rPr>
                        <a:t>initial_lexsort</a:t>
                      </a:r>
                      <a:r>
                        <a:rPr lang="en" altLang="zh-CN" sz="2000" dirty="0">
                          <a:effectLst/>
                        </a:rPr>
                        <a:t>, ...])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dirty="0">
                          <a:effectLst/>
                        </a:rPr>
                        <a:t>Kendall's tau, a correlation measure for ordinal data</a:t>
                      </a:r>
                    </a:p>
                  </a:txBody>
                  <a:tcPr marL="50015" marR="50015" marT="25008" marB="25008"/>
                </a:tc>
                <a:extLst>
                  <a:ext uri="{0D108BD9-81ED-4DB2-BD59-A6C34878D82A}">
                    <a16:rowId xmlns:a16="http://schemas.microsoft.com/office/drawing/2014/main" val="5505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u="none" strike="noStrike" dirty="0">
                          <a:effectLst/>
                        </a:rPr>
                        <a:t>weightedtau</a:t>
                      </a:r>
                      <a:r>
                        <a:rPr lang="en" altLang="zh-CN" sz="2000" dirty="0">
                          <a:effectLst/>
                        </a:rPr>
                        <a:t>(x, y[, rank, weigher, additive])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dirty="0">
                          <a:effectLst/>
                        </a:rPr>
                        <a:t>A weighted version of Kendall's </a:t>
                      </a:r>
                      <a:endParaRPr lang="en" altLang="zh-CN" sz="2000" dirty="0"/>
                    </a:p>
                  </a:txBody>
                  <a:tcPr marL="50015" marR="50015" marT="25008" marB="25008"/>
                </a:tc>
                <a:extLst>
                  <a:ext uri="{0D108BD9-81ED-4DB2-BD59-A6C34878D82A}">
                    <a16:rowId xmlns:a16="http://schemas.microsoft.com/office/drawing/2014/main" val="294599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u="none" strike="noStrike" dirty="0">
                          <a:effectLst/>
                        </a:rPr>
                        <a:t>somersd</a:t>
                      </a:r>
                      <a:r>
                        <a:rPr lang="en" altLang="zh-CN" sz="2000" dirty="0">
                          <a:effectLst/>
                        </a:rPr>
                        <a:t>(x[, y, alternative])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dirty="0" err="1">
                          <a:effectLst/>
                        </a:rPr>
                        <a:t>Somers'</a:t>
                      </a:r>
                      <a:r>
                        <a:rPr lang="en" sz="2000" dirty="0">
                          <a:effectLst/>
                        </a:rPr>
                        <a:t> D, an asymmetric measure of ordinal association</a:t>
                      </a:r>
                    </a:p>
                  </a:txBody>
                  <a:tcPr marL="50015" marR="50015" marT="25008" marB="25008"/>
                </a:tc>
                <a:extLst>
                  <a:ext uri="{0D108BD9-81ED-4DB2-BD59-A6C34878D82A}">
                    <a16:rowId xmlns:a16="http://schemas.microsoft.com/office/drawing/2014/main" val="382195036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12F0EF-40FC-9ACB-6B57-C6D4BBF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93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Correlation Functions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7360C3-9B18-4252-7BE6-1AFE78509818}"/>
              </a:ext>
            </a:extLst>
          </p:cNvPr>
          <p:cNvSpPr txBox="1"/>
          <p:nvPr/>
        </p:nvSpPr>
        <p:spPr>
          <a:xfrm>
            <a:off x="660400" y="1266028"/>
            <a:ext cx="115316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Example: get correlation of two sets</a:t>
            </a:r>
            <a:endParaRPr lang="zh-CN" altLang="en-US" sz="2400" dirty="0">
              <a:solidFill>
                <a:srgbClr val="20212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3FB86C-CC59-ADAF-62EC-A370703B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71"/>
          <a:stretch/>
        </p:blipFill>
        <p:spPr>
          <a:xfrm>
            <a:off x="654597" y="1904203"/>
            <a:ext cx="6313487" cy="10549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409AE6-2C58-90BC-4A0F-7CBECF559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91"/>
          <a:stretch/>
        </p:blipFill>
        <p:spPr>
          <a:xfrm>
            <a:off x="666201" y="3026631"/>
            <a:ext cx="6311901" cy="149275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F26471-BEBD-B23E-0FBA-5CB0F71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F2593F-2795-9AF7-9E98-6F1A9DDF3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3" y="4577625"/>
            <a:ext cx="6311901" cy="18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5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399" y="1276421"/>
            <a:ext cx="11255829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Continuous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Discrete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Multivariate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BC5F19-21CE-8964-D754-15EA744CB69B}"/>
              </a:ext>
            </a:extLst>
          </p:cNvPr>
          <p:cNvSpPr txBox="1"/>
          <p:nvPr/>
        </p:nvSpPr>
        <p:spPr>
          <a:xfrm>
            <a:off x="192313" y="6043876"/>
            <a:ext cx="10961916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202122"/>
                </a:solidFill>
                <a:hlinkClick r:id="rId2"/>
              </a:rPr>
              <a:t>Detailed list of distributions: </a:t>
            </a:r>
            <a:r>
              <a:rPr lang="en" altLang="zh-CN" sz="1800" b="0" i="0" u="none" strike="noStrike" dirty="0">
                <a:solidFill>
                  <a:srgbClr val="202122"/>
                </a:solidFill>
                <a:effectLst/>
                <a:hlinkClick r:id="rId2"/>
              </a:rPr>
              <a:t>https://docs.scipy.org/doc/scipy/reference/stats.html#probability-distributions</a:t>
            </a:r>
            <a:endParaRPr lang="en" altLang="zh-CN" sz="1800" b="0" i="0" u="none" strike="noStrike" dirty="0">
              <a:solidFill>
                <a:srgbClr val="202122"/>
              </a:solidFill>
              <a:effectLst/>
            </a:endParaRPr>
          </a:p>
        </p:txBody>
      </p:sp>
      <p:graphicFrame>
        <p:nvGraphicFramePr>
          <p:cNvPr id="14" name="表格 5">
            <a:extLst>
              <a:ext uri="{FF2B5EF4-FFF2-40B4-BE49-F238E27FC236}">
                <a16:creationId xmlns:a16="http://schemas.microsoft.com/office/drawing/2014/main" id="{55A625BF-2EE0-91C9-B2B5-216F00AF9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5112"/>
              </p:ext>
            </p:extLst>
          </p:nvPr>
        </p:nvGraphicFramePr>
        <p:xfrm>
          <a:off x="744374" y="3051035"/>
          <a:ext cx="10961915" cy="253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840">
                  <a:extLst>
                    <a:ext uri="{9D8B030D-6E8A-4147-A177-3AD203B41FA5}">
                      <a16:colId xmlns:a16="http://schemas.microsoft.com/office/drawing/2014/main" val="119428036"/>
                    </a:ext>
                  </a:extLst>
                </a:gridCol>
                <a:gridCol w="6437075">
                  <a:extLst>
                    <a:ext uri="{9D8B030D-6E8A-4147-A177-3AD203B41FA5}">
                      <a16:colId xmlns:a16="http://schemas.microsoft.com/office/drawing/2014/main" val="1356362616"/>
                    </a:ext>
                  </a:extLst>
                </a:gridCol>
              </a:tblGrid>
              <a:tr h="460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/>
                        <a:t>BaseDistribution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Description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62243"/>
                  </a:ext>
                </a:extLst>
              </a:tr>
              <a:tr h="805173">
                <a:tc>
                  <a:txBody>
                    <a:bodyPr/>
                    <a:lstStyle/>
                    <a:p>
                      <a:pPr fontAlgn="t"/>
                      <a:r>
                        <a:rPr lang="en" u="none" strike="noStrike" dirty="0">
                          <a:effectLst/>
                        </a:rPr>
                        <a:t>rv_continuous</a:t>
                      </a:r>
                      <a:r>
                        <a:rPr lang="en" dirty="0">
                          <a:effectLst/>
                        </a:rPr>
                        <a:t>([</a:t>
                      </a:r>
                      <a:r>
                        <a:rPr lang="en" dirty="0" err="1">
                          <a:effectLst/>
                        </a:rPr>
                        <a:t>momtype</a:t>
                      </a:r>
                      <a:r>
                        <a:rPr lang="en" dirty="0">
                          <a:effectLst/>
                        </a:rPr>
                        <a:t>, a, b, </a:t>
                      </a:r>
                      <a:r>
                        <a:rPr lang="en" dirty="0" err="1">
                          <a:effectLst/>
                        </a:rPr>
                        <a:t>xtol</a:t>
                      </a:r>
                      <a:r>
                        <a:rPr lang="en" dirty="0">
                          <a:effectLst/>
                        </a:rPr>
                        <a:t>, ...])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dirty="0">
                          <a:effectLst/>
                        </a:rPr>
                        <a:t>A generic continuous random variable class meant for subclassing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4128"/>
                  </a:ext>
                </a:extLst>
              </a:tr>
              <a:tr h="805173">
                <a:tc>
                  <a:txBody>
                    <a:bodyPr/>
                    <a:lstStyle/>
                    <a:p>
                      <a:pPr fontAlgn="t"/>
                      <a:r>
                        <a:rPr lang="en" u="none" strike="noStrike" dirty="0" err="1">
                          <a:effectLst/>
                        </a:rPr>
                        <a:t>rv_discrete</a:t>
                      </a:r>
                      <a:r>
                        <a:rPr lang="en" dirty="0">
                          <a:effectLst/>
                        </a:rPr>
                        <a:t>([a, b, name, </a:t>
                      </a:r>
                      <a:r>
                        <a:rPr lang="en" dirty="0" err="1">
                          <a:effectLst/>
                        </a:rPr>
                        <a:t>badvalue</a:t>
                      </a:r>
                      <a:r>
                        <a:rPr lang="en" dirty="0">
                          <a:effectLst/>
                        </a:rPr>
                        <a:t>, ...])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dirty="0">
                          <a:effectLst/>
                        </a:rPr>
                        <a:t>A generic discrete random variable class meant for subclassing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81191"/>
                  </a:ext>
                </a:extLst>
              </a:tr>
              <a:tr h="460099">
                <a:tc>
                  <a:txBody>
                    <a:bodyPr/>
                    <a:lstStyle/>
                    <a:p>
                      <a:pPr fontAlgn="t"/>
                      <a:r>
                        <a:rPr lang="en" u="none" strike="noStrike" dirty="0">
                          <a:effectLst/>
                        </a:rPr>
                        <a:t>rv_histogram</a:t>
                      </a:r>
                      <a:r>
                        <a:rPr lang="en" dirty="0">
                          <a:effectLst/>
                        </a:rPr>
                        <a:t>(histogram, *</a:t>
                      </a:r>
                      <a:r>
                        <a:rPr lang="en" dirty="0" err="1">
                          <a:effectLst/>
                        </a:rPr>
                        <a:t>args</a:t>
                      </a:r>
                      <a:r>
                        <a:rPr lang="en" dirty="0">
                          <a:effectLst/>
                        </a:rPr>
                        <a:t>[, density])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dirty="0">
                          <a:effectLst/>
                        </a:rPr>
                        <a:t>Generates a distribution given by a histogram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28087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18DDF3-3EF3-02BF-034E-ED57638E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9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399" y="1276421"/>
            <a:ext cx="1125582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Examples of distributions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BC5F19-21CE-8964-D754-15EA744CB69B}"/>
              </a:ext>
            </a:extLst>
          </p:cNvPr>
          <p:cNvSpPr txBox="1"/>
          <p:nvPr/>
        </p:nvSpPr>
        <p:spPr>
          <a:xfrm>
            <a:off x="192313" y="6043876"/>
            <a:ext cx="10961916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dirty="0">
                <a:solidFill>
                  <a:srgbClr val="202122"/>
                </a:solidFill>
              </a:rPr>
              <a:t>Detailed list of distributions: </a:t>
            </a:r>
            <a:r>
              <a:rPr lang="en" altLang="zh-CN" sz="1800" b="0" i="0" u="none" strike="noStrike" dirty="0">
                <a:solidFill>
                  <a:srgbClr val="202122"/>
                </a:solidFill>
                <a:effectLst/>
                <a:hlinkClick r:id="rId2"/>
              </a:rPr>
              <a:t>https://docs.scipy.org/doc/scipy/reference/stats.html#probability-distributions</a:t>
            </a:r>
            <a:endParaRPr lang="en" altLang="zh-CN" sz="1800" b="0" i="0" u="none" strike="noStrike" dirty="0">
              <a:solidFill>
                <a:srgbClr val="202122"/>
              </a:solidFill>
              <a:effectLst/>
            </a:endParaRPr>
          </a:p>
        </p:txBody>
      </p:sp>
      <p:graphicFrame>
        <p:nvGraphicFramePr>
          <p:cNvPr id="12" name="表格 5">
            <a:extLst>
              <a:ext uri="{FF2B5EF4-FFF2-40B4-BE49-F238E27FC236}">
                <a16:creationId xmlns:a16="http://schemas.microsoft.com/office/drawing/2014/main" id="{E76B3A97-5485-AC81-F797-D5B0A2DBB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61461"/>
              </p:ext>
            </p:extLst>
          </p:nvPr>
        </p:nvGraphicFramePr>
        <p:xfrm>
          <a:off x="711379" y="1835771"/>
          <a:ext cx="9923783" cy="420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821">
                  <a:extLst>
                    <a:ext uri="{9D8B030D-6E8A-4147-A177-3AD203B41FA5}">
                      <a16:colId xmlns:a16="http://schemas.microsoft.com/office/drawing/2014/main" val="119428036"/>
                    </a:ext>
                  </a:extLst>
                </a:gridCol>
                <a:gridCol w="6621962">
                  <a:extLst>
                    <a:ext uri="{9D8B030D-6E8A-4147-A177-3AD203B41FA5}">
                      <a16:colId xmlns:a16="http://schemas.microsoft.com/office/drawing/2014/main" val="1356362616"/>
                    </a:ext>
                  </a:extLst>
                </a:gridCol>
              </a:tblGrid>
              <a:tr h="445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Distribution (univariate)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Description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62243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alpha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An alpha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513874128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beta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beta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3109081191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gamma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gamma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2092028087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gumbel_r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right-skewed Gumbel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4139552022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gumbel_l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left-skewed Gumbel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43466163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laplace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Laplace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3187657355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norm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normal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1408282759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powerlaw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power-function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1423190702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t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Student's t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3182370055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truncnorm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truncated normal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4057136603"/>
                  </a:ext>
                </a:extLst>
              </a:tr>
              <a:tr h="34201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</a:rPr>
                        <a:t>uniform</a:t>
                      </a:r>
                      <a:endParaRPr lang="en" sz="1800" dirty="0">
                        <a:effectLst/>
                      </a:endParaRPr>
                    </a:p>
                  </a:txBody>
                  <a:tcPr marL="6198" marR="6198" marT="3099" marB="3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A uniform continuous random variable</a:t>
                      </a:r>
                    </a:p>
                  </a:txBody>
                  <a:tcPr marL="6198" marR="6198" marT="3099" marB="3099"/>
                </a:tc>
                <a:extLst>
                  <a:ext uri="{0D108BD9-81ED-4DB2-BD59-A6C34878D82A}">
                    <a16:rowId xmlns:a16="http://schemas.microsoft.com/office/drawing/2014/main" val="2104128216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1B4CB7-6A8D-FF6B-1C61-0ACBE616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2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400" y="1276421"/>
            <a:ext cx="641626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Take Gaussian distribution as example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409D04-663A-1363-BE2D-3E6607173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67"/>
          <a:stretch/>
        </p:blipFill>
        <p:spPr>
          <a:xfrm>
            <a:off x="658813" y="4244005"/>
            <a:ext cx="7772400" cy="17787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FD5520-E65D-B6A5-0E2A-8F31EAA11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086"/>
          <a:stretch/>
        </p:blipFill>
        <p:spPr>
          <a:xfrm>
            <a:off x="658813" y="2492945"/>
            <a:ext cx="4085465" cy="88007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66731-D234-C1B9-5412-FF124ACA1615}"/>
              </a:ext>
            </a:extLst>
          </p:cNvPr>
          <p:cNvSpPr txBox="1"/>
          <p:nvPr/>
        </p:nvSpPr>
        <p:spPr>
          <a:xfrm>
            <a:off x="658813" y="3787796"/>
            <a:ext cx="3875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Generate random variates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3349E1-C821-C48D-D4AC-F215A479975B}"/>
              </a:ext>
            </a:extLst>
          </p:cNvPr>
          <p:cNvSpPr txBox="1"/>
          <p:nvPr/>
        </p:nvSpPr>
        <p:spPr>
          <a:xfrm>
            <a:off x="658812" y="2038788"/>
            <a:ext cx="3875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Use default </a:t>
            </a:r>
            <a:endParaRPr lang="zh-CN" altLang="en-US" sz="2400" dirty="0"/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A71D08B9-D2FD-75D2-AC8B-4952B0B3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51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400" y="1276421"/>
            <a:ext cx="641626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Take Gaussian distribution as example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3349E1-C821-C48D-D4AC-F215A479975B}"/>
              </a:ext>
            </a:extLst>
          </p:cNvPr>
          <p:cNvSpPr txBox="1"/>
          <p:nvPr/>
        </p:nvSpPr>
        <p:spPr>
          <a:xfrm>
            <a:off x="658812" y="2038788"/>
            <a:ext cx="3875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Customize parameters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4AA43D-8CF7-2A12-40AC-8A9879803616}"/>
              </a:ext>
            </a:extLst>
          </p:cNvPr>
          <p:cNvSpPr txBox="1"/>
          <p:nvPr/>
        </p:nvSpPr>
        <p:spPr>
          <a:xfrm>
            <a:off x="6014761" y="2031938"/>
            <a:ext cx="3875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Fit from data points</a:t>
            </a:r>
            <a:endParaRPr lang="zh-CN" altLang="en-US" sz="2400" dirty="0"/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A71D08B9-D2FD-75D2-AC8B-4952B0B3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D3C21C-134C-2418-6B63-44842D42A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45"/>
          <a:stretch/>
        </p:blipFill>
        <p:spPr>
          <a:xfrm>
            <a:off x="736599" y="2495550"/>
            <a:ext cx="5200375" cy="15226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8D306F-30BE-2EAE-B19D-A55A50C2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61" y="2494226"/>
            <a:ext cx="5941914" cy="25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1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400" y="1276421"/>
            <a:ext cx="641626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Take Gaussian distribution as example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EEF2848-047E-6996-43FA-9AA4A3CA0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75" b="63153"/>
          <a:stretch/>
        </p:blipFill>
        <p:spPr>
          <a:xfrm>
            <a:off x="660401" y="2393341"/>
            <a:ext cx="3530600" cy="128180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4CFABEF-8EB9-487A-BFF6-2DC4D6938B7F}"/>
              </a:ext>
            </a:extLst>
          </p:cNvPr>
          <p:cNvSpPr txBox="1"/>
          <p:nvPr/>
        </p:nvSpPr>
        <p:spPr>
          <a:xfrm>
            <a:off x="660400" y="1931676"/>
            <a:ext cx="4114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P</a:t>
            </a:r>
            <a:r>
              <a:rPr lang="en" altLang="zh-CN" sz="2400" b="0" i="0" u="none" strike="noStrike" dirty="0">
                <a:effectLst/>
              </a:rPr>
              <a:t>robability density function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AFAF0E-1BB5-E4A4-FC1E-0F48A02EA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60"/>
          <a:stretch/>
        </p:blipFill>
        <p:spPr>
          <a:xfrm>
            <a:off x="4981567" y="2393341"/>
            <a:ext cx="6974439" cy="12644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BD828C-E831-B73D-128C-67B13221AA55}"/>
              </a:ext>
            </a:extLst>
          </p:cNvPr>
          <p:cNvSpPr txBox="1"/>
          <p:nvPr/>
        </p:nvSpPr>
        <p:spPr>
          <a:xfrm>
            <a:off x="4981567" y="1931675"/>
            <a:ext cx="4114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Statistics of the distribution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A6E8C9D-0EF0-31DD-B77E-39960C0C5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3743762"/>
            <a:ext cx="3530600" cy="26162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363A235-C35C-422C-22AC-D1DC567465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062"/>
          <a:stretch/>
        </p:blipFill>
        <p:spPr>
          <a:xfrm>
            <a:off x="4981567" y="4645216"/>
            <a:ext cx="5437188" cy="133837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8BC40D4-EAE7-6DCC-1E72-514014F6220E}"/>
              </a:ext>
            </a:extLst>
          </p:cNvPr>
          <p:cNvSpPr txBox="1"/>
          <p:nvPr/>
        </p:nvSpPr>
        <p:spPr>
          <a:xfrm>
            <a:off x="4981567" y="4079269"/>
            <a:ext cx="76392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Expected value of a function w. r. t. the distribution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DF9EB8-8E92-E9D5-B95C-7040A553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5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122028-7CAB-57F9-FE06-752D77E35CB4}"/>
              </a:ext>
            </a:extLst>
          </p:cNvPr>
          <p:cNvSpPr txBox="1"/>
          <p:nvPr/>
        </p:nvSpPr>
        <p:spPr>
          <a:xfrm>
            <a:off x="660399" y="1276421"/>
            <a:ext cx="54356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Take Gaussian distribution as example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41CE33-3000-F77A-824E-0EC2554BA6F1}"/>
              </a:ext>
            </a:extLst>
          </p:cNvPr>
          <p:cNvSpPr txBox="1"/>
          <p:nvPr/>
        </p:nvSpPr>
        <p:spPr>
          <a:xfrm>
            <a:off x="647769" y="1950874"/>
            <a:ext cx="764871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Confidence interval with equal areas around the median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F1C24D6-5F97-4C04-2DBE-BBA8E284A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43"/>
          <a:stretch/>
        </p:blipFill>
        <p:spPr>
          <a:xfrm>
            <a:off x="660399" y="2616328"/>
            <a:ext cx="5437188" cy="1582442"/>
          </a:xfrm>
          <a:prstGeom prst="rect">
            <a:avLst/>
          </a:prstGeom>
        </p:spPr>
      </p:pic>
      <p:pic>
        <p:nvPicPr>
          <p:cNvPr id="2050" name="Picture 2" descr="8.1.1 - Confidence Intervals">
            <a:extLst>
              <a:ext uri="{FF2B5EF4-FFF2-40B4-BE49-F238E27FC236}">
                <a16:creationId xmlns:a16="http://schemas.microsoft.com/office/drawing/2014/main" id="{F3B8DB04-8393-E65B-035B-E53BB6F2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39" y="2625327"/>
            <a:ext cx="4675836" cy="31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C9BA6B5F-799B-554E-7285-12783CAF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44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Probability Distributions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122028-7CAB-57F9-FE06-752D77E35CB4}"/>
              </a:ext>
            </a:extLst>
          </p:cNvPr>
          <p:cNvSpPr txBox="1"/>
          <p:nvPr/>
        </p:nvSpPr>
        <p:spPr>
          <a:xfrm>
            <a:off x="660399" y="1276421"/>
            <a:ext cx="54356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Uniform distribution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621384-8BAD-7135-E162-00A812693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96"/>
          <a:stretch/>
        </p:blipFill>
        <p:spPr>
          <a:xfrm>
            <a:off x="658813" y="1810093"/>
            <a:ext cx="10431719" cy="4298607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741D621-C6DF-F619-72BA-6895F5BF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551410-87F2-4375-9FF2-2CB73197982D}"/>
              </a:ext>
            </a:extLst>
          </p:cNvPr>
          <p:cNvSpPr txBox="1"/>
          <p:nvPr/>
        </p:nvSpPr>
        <p:spPr>
          <a:xfrm>
            <a:off x="660400" y="1275091"/>
            <a:ext cx="10348026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SciPy provides: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tific computation functions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effectLst/>
              </a:rPr>
              <a:t>e.g., optimization, integration, interpolation, linear algebra, differential equations, statistics, graph algorithms, …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data structures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effectLst/>
              </a:rPr>
              <a:t>e.g., sparse array, </a:t>
            </a:r>
            <a:r>
              <a:rPr lang="en" altLang="zh-CN" sz="2400" b="0" i="0" u="none" strike="noStrike" dirty="0" err="1">
                <a:effectLst/>
              </a:rPr>
              <a:t>kd</a:t>
            </a:r>
            <a:r>
              <a:rPr lang="en" altLang="zh-CN" sz="2400" b="0" i="0" u="none" strike="noStrike" dirty="0">
                <a:effectLst/>
              </a:rPr>
              <a:t>-tree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63D6AC-3A8B-2965-5BCF-3933F164FD0A}"/>
              </a:ext>
            </a:extLst>
          </p:cNvPr>
          <p:cNvSpPr txBox="1"/>
          <p:nvPr/>
        </p:nvSpPr>
        <p:spPr>
          <a:xfrm>
            <a:off x="660400" y="6123543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https://scipy.org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B1CEA7-C3FC-D2FE-9809-C66048FB0037}"/>
              </a:ext>
            </a:extLst>
          </p:cNvPr>
          <p:cNvSpPr txBox="1"/>
          <p:nvPr/>
        </p:nvSpPr>
        <p:spPr>
          <a:xfrm>
            <a:off x="660400" y="422414"/>
            <a:ext cx="603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8000"/>
                </a:solidFill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lt"/>
              </a:rPr>
              <a:t>What is SciPy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BFA3084-E60B-71C9-DBAD-A0EA7FF3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44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Hypothesis Testing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399" y="1276421"/>
            <a:ext cx="11255829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Decide whether the data at hand sufficiently support a particular hypothesis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p-value: the possibility of observation when a null hypothesis is true</a:t>
            </a:r>
            <a:endParaRPr lang="en" altLang="zh-CN" sz="2400" b="0" i="0" u="none" strike="noStrike" dirty="0">
              <a:solidFill>
                <a:srgbClr val="202122"/>
              </a:solidFill>
              <a:effectLst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The null 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hypothesis is rejected when the p-value is extremely small, since </a:t>
            </a:r>
            <a:r>
              <a:rPr lang="en" altLang="zh-CN" sz="2400" dirty="0">
                <a:solidFill>
                  <a:srgbClr val="202122"/>
                </a:solidFill>
              </a:rPr>
              <a:t>there is small chance to observe our data when hypothesis is true</a:t>
            </a:r>
            <a:endParaRPr lang="en" altLang="zh-CN" sz="2400" b="0" i="0" u="none" strike="noStrike" dirty="0">
              <a:solidFill>
                <a:srgbClr val="202122"/>
              </a:solidFill>
              <a:effectLst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36012E-DAFF-9616-20A1-2FF50B19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54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Hypothesis Testing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399" y="1276421"/>
            <a:ext cx="11255829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E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xample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The engine emission levels of 10 cars sampled from a company are 15.6 1</a:t>
            </a:r>
            <a:r>
              <a:rPr lang="en-US" altLang="zh-CN" sz="24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3</a:t>
            </a:r>
            <a:r>
              <a:rPr lang="en" altLang="zh-CN" sz="24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.2 22.5 20.5 16.4 19.4 16.6 17.9 12.7 13.9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Determine whether the company’s automobiles meet the standards</a:t>
            </a:r>
            <a:r>
              <a:rPr lang="en" altLang="zh-CN" sz="2400" dirty="0">
                <a:solidFill>
                  <a:srgbClr val="121212"/>
                </a:solidFill>
                <a:latin typeface="-apple-system"/>
              </a:rPr>
              <a:t> - </a:t>
            </a:r>
            <a:r>
              <a:rPr lang="en" altLang="zh-CN" sz="2400" b="0" i="0" u="none" strike="noStrike" dirty="0">
                <a:solidFill>
                  <a:srgbClr val="121212"/>
                </a:solidFill>
                <a:effectLst/>
                <a:latin typeface="-apple-system"/>
              </a:rPr>
              <a:t>average value &lt;20ppm</a:t>
            </a:r>
          </a:p>
          <a:p>
            <a:pPr>
              <a:lnSpc>
                <a:spcPct val="130000"/>
              </a:lnSpc>
            </a:pPr>
            <a:endParaRPr lang="en" altLang="zh-CN" sz="2400" dirty="0">
              <a:solidFill>
                <a:srgbClr val="202122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Given: 10 points sampled from an unknown distribution 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Null Hypothesis: The mean value of the distribution &gt;= 20ppm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Alternative Hypothesis: The mean value of the distribution &lt; 20ppm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385428-18EF-C616-4E17-790781AB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67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399" y="1276421"/>
            <a:ext cx="11255829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Intuitive understanding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Calculate </a:t>
            </a:r>
            <a:r>
              <a:rPr lang="en" altLang="zh-CN" sz="2400" i="1" dirty="0">
                <a:solidFill>
                  <a:srgbClr val="42B395"/>
                </a:solidFill>
              </a:rPr>
              <a:t>a statistic </a:t>
            </a:r>
            <a:r>
              <a:rPr lang="en" altLang="zh-CN" sz="2400" dirty="0">
                <a:solidFill>
                  <a:srgbClr val="202122"/>
                </a:solidFill>
              </a:rPr>
              <a:t>from the observation data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Calculate the probability of this statistic under null hypothesis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202122"/>
                </a:solidFill>
              </a:rPr>
              <a:t>If the probability is small enough, then we say null hypothesis is false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7FD4E4-D2E5-2457-EE78-CA1913DF8124}"/>
              </a:ext>
            </a:extLst>
          </p:cNvPr>
          <p:cNvGrpSpPr/>
          <p:nvPr/>
        </p:nvGrpSpPr>
        <p:grpSpPr>
          <a:xfrm>
            <a:off x="658813" y="3346709"/>
            <a:ext cx="5238403" cy="2361229"/>
            <a:chOff x="658400" y="3511157"/>
            <a:chExt cx="6602993" cy="297632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9128E82-2E48-1330-84E9-489A1FEDD79D}"/>
                </a:ext>
              </a:extLst>
            </p:cNvPr>
            <p:cNvGrpSpPr/>
            <p:nvPr/>
          </p:nvGrpSpPr>
          <p:grpSpPr>
            <a:xfrm>
              <a:off x="658400" y="3511157"/>
              <a:ext cx="5152571" cy="2976323"/>
              <a:chOff x="774515" y="3085860"/>
              <a:chExt cx="5152571" cy="2976323"/>
            </a:xfrm>
          </p:grpSpPr>
          <p:pic>
            <p:nvPicPr>
              <p:cNvPr id="19460" name="Picture 4">
                <a:extLst>
                  <a:ext uri="{FF2B5EF4-FFF2-40B4-BE49-F238E27FC236}">
                    <a16:creationId xmlns:a16="http://schemas.microsoft.com/office/drawing/2014/main" id="{5A1381DD-A4A2-8AC5-3701-6DCA70533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67" t="10505" r="4856" b="12909"/>
              <a:stretch/>
            </p:blipFill>
            <p:spPr bwMode="auto">
              <a:xfrm>
                <a:off x="774515" y="3085860"/>
                <a:ext cx="5152571" cy="2976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982F6E5-305D-3069-3F60-1D7AC548F07E}"/>
                  </a:ext>
                </a:extLst>
              </p:cNvPr>
              <p:cNvSpPr/>
              <p:nvPr/>
            </p:nvSpPr>
            <p:spPr>
              <a:xfrm>
                <a:off x="5174343" y="5422197"/>
                <a:ext cx="595086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397FAA6-6919-637B-EEDC-1835D9440ABC}"/>
                </a:ext>
              </a:extLst>
            </p:cNvPr>
            <p:cNvSpPr txBox="1"/>
            <p:nvPr/>
          </p:nvSpPr>
          <p:spPr>
            <a:xfrm>
              <a:off x="4816884" y="5235767"/>
              <a:ext cx="2444509" cy="46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p(statistic)</a:t>
              </a:r>
              <a:endParaRPr kumimoji="1"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76252B4-BEA0-1852-6E47-14167B4B4CB9}"/>
              </a:ext>
            </a:extLst>
          </p:cNvPr>
          <p:cNvSpPr txBox="1"/>
          <p:nvPr/>
        </p:nvSpPr>
        <p:spPr>
          <a:xfrm>
            <a:off x="658813" y="5854705"/>
            <a:ext cx="1042267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Different ways to estimate p-value according to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 problems: T-test, KS-test, 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FB8620C-5DCB-B73E-76EC-21A1B35058D8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Hypothesis Testing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4CFB674-81C8-C1CE-A3EB-6D50A0E8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71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Hypothesis Testing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C4AD4A3-F01F-839F-B830-16D23B4E4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54067"/>
              </p:ext>
            </p:extLst>
          </p:nvPr>
        </p:nvGraphicFramePr>
        <p:xfrm>
          <a:off x="6174210" y="1946353"/>
          <a:ext cx="6226859" cy="4081480"/>
        </p:xfrm>
        <a:graphic>
          <a:graphicData uri="http://schemas.openxmlformats.org/drawingml/2006/table">
            <a:tbl>
              <a:tblPr/>
              <a:tblGrid>
                <a:gridCol w="1650398">
                  <a:extLst>
                    <a:ext uri="{9D8B030D-6E8A-4147-A177-3AD203B41FA5}">
                      <a16:colId xmlns:a16="http://schemas.microsoft.com/office/drawing/2014/main" val="1537979926"/>
                    </a:ext>
                  </a:extLst>
                </a:gridCol>
                <a:gridCol w="4576461">
                  <a:extLst>
                    <a:ext uri="{9D8B030D-6E8A-4147-A177-3AD203B41FA5}">
                      <a16:colId xmlns:a16="http://schemas.microsoft.com/office/drawing/2014/main" val="472179840"/>
                    </a:ext>
                  </a:extLst>
                </a:gridCol>
              </a:tblGrid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cramervonmises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one-sample </a:t>
                      </a:r>
                      <a:r>
                        <a:rPr lang="en" sz="1200" dirty="0" err="1">
                          <a:effectLst/>
                        </a:rPr>
                        <a:t>Cramér</a:t>
                      </a:r>
                      <a:r>
                        <a:rPr lang="en" sz="1200" dirty="0">
                          <a:effectLst/>
                        </a:rPr>
                        <a:t>-von Mises test for goodness of fit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952929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cramervonmises_2samp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two-sample </a:t>
                      </a:r>
                      <a:r>
                        <a:rPr lang="en" sz="1200" dirty="0" err="1">
                          <a:effectLst/>
                        </a:rPr>
                        <a:t>Cramér</a:t>
                      </a:r>
                      <a:r>
                        <a:rPr lang="en" sz="1200" dirty="0">
                          <a:effectLst/>
                        </a:rPr>
                        <a:t>-von Mises test for goodness of fit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115169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power_divergence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 err="1">
                          <a:effectLst/>
                        </a:rPr>
                        <a:t>Cressie</a:t>
                      </a:r>
                      <a:r>
                        <a:rPr lang="en" sz="1200" dirty="0">
                          <a:effectLst/>
                        </a:rPr>
                        <a:t>-Read power divergence statistic and goodness of fit test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087431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kstest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(one- or two-sample) Kolmogorov-Smirnov test for goodness of fit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288689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ks_1samp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one-sample Kolmogorov-Smirnov test for goodness of fit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358051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ks_2samp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two-sample Kolmogorov-Smirnov test for goodness of fit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26695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epps_singleton_2samp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Compute the Epps-Singleton (ES) test statistic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697158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mannwhitneyu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Mann-Whitney U rank test on two independent samples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22145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tiecorrect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Tie correction factor for Mann-Whitney U and Kruskal-Wallis H tests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866488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rankdata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Assign ranks to data, dealing with ties appropriately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13317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ranksums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Wilcoxon rank-sum statistic for two samples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05638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wilcoxon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Wilcoxon signed-rank test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862445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kruskal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Kruskal-Wallis H-test for independent samples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616454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friedmanchisquare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Friedman test for repeated samples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900969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brunnermunzel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Brunner-</a:t>
                      </a:r>
                      <a:r>
                        <a:rPr lang="en" sz="1200" dirty="0" err="1">
                          <a:effectLst/>
                        </a:rPr>
                        <a:t>Munzel</a:t>
                      </a:r>
                      <a:r>
                        <a:rPr lang="en" sz="1200" dirty="0">
                          <a:effectLst/>
                        </a:rPr>
                        <a:t> test on samples x and y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616349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combine_pvalues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p-values from independent tests that bear upon the same hypothesis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06730"/>
                  </a:ext>
                </a:extLst>
              </a:tr>
              <a:tr h="11372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jarque_bera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Jarque-</a:t>
                      </a:r>
                      <a:r>
                        <a:rPr lang="en" sz="1200" dirty="0" err="1">
                          <a:effectLst/>
                        </a:rPr>
                        <a:t>Bera</a:t>
                      </a:r>
                      <a:r>
                        <a:rPr lang="en" sz="1200" dirty="0">
                          <a:effectLst/>
                        </a:rPr>
                        <a:t> goodness of fit test on sample data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85897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page_trend_test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Page's Test, a measure of trend in observations between treatments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216657"/>
                  </a:ext>
                </a:extLst>
              </a:tr>
              <a:tr h="15220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tukey_hsd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Tukey's HSD test for equality of means over multiple treatments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824652"/>
                  </a:ext>
                </a:extLst>
              </a:tr>
              <a:tr h="6658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 err="1">
                          <a:effectLst/>
                        </a:rPr>
                        <a:t>poisson_means_test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Poisson means test, AKA the "E-test"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47096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30C93E8-C618-282C-0EF7-D278D90D7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08712"/>
              </p:ext>
            </p:extLst>
          </p:nvPr>
        </p:nvGraphicFramePr>
        <p:xfrm>
          <a:off x="75256" y="1946353"/>
          <a:ext cx="6020744" cy="4349220"/>
        </p:xfrm>
        <a:graphic>
          <a:graphicData uri="http://schemas.openxmlformats.org/drawingml/2006/table">
            <a:tbl>
              <a:tblPr/>
              <a:tblGrid>
                <a:gridCol w="1549733">
                  <a:extLst>
                    <a:ext uri="{9D8B030D-6E8A-4147-A177-3AD203B41FA5}">
                      <a16:colId xmlns:a16="http://schemas.microsoft.com/office/drawing/2014/main" val="2277201936"/>
                    </a:ext>
                  </a:extLst>
                </a:gridCol>
                <a:gridCol w="4471011">
                  <a:extLst>
                    <a:ext uri="{9D8B030D-6E8A-4147-A177-3AD203B41FA5}">
                      <a16:colId xmlns:a16="http://schemas.microsoft.com/office/drawing/2014/main" val="791826848"/>
                    </a:ext>
                  </a:extLst>
                </a:gridCol>
              </a:tblGrid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ansari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Ansari-Bradley test for equal scale parameters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65793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bartlett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Bartlett's test for equal variances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98208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levene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 err="1">
                          <a:effectLst/>
                        </a:rPr>
                        <a:t>Levene</a:t>
                      </a:r>
                      <a:r>
                        <a:rPr lang="en" sz="1200" dirty="0">
                          <a:effectLst/>
                        </a:rPr>
                        <a:t> test for equal variances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78443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shapiro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Shapiro-Wilk test for normality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501046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anderson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Anderson-Darling test for data coming from a particular distribution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417238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anderson_ksamp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The Anderson-Darling test for k-samples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150684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binom_test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a test that the probability of success is p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67614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binomtest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a test that the probability of success is p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08494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fligner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 err="1">
                          <a:effectLst/>
                        </a:rPr>
                        <a:t>Fligner</a:t>
                      </a:r>
                      <a:r>
                        <a:rPr lang="en" sz="1200" dirty="0">
                          <a:effectLst/>
                        </a:rPr>
                        <a:t>-Killeen test for equality of variance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44277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median_test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Mood's median test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507808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mood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Mood's test for equal scale parameters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56424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skewtest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Test whether the skew is different from the normal distribution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464121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kurtosistest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Test whether a dataset has normal kurtosis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5735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normaltest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Test whether a sample differs from a normal distribution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63472"/>
                  </a:ext>
                </a:extLst>
              </a:tr>
              <a:tr h="130270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goodness_of_fit</a:t>
                      </a:r>
                      <a:endParaRPr lang="en" sz="1200" dirty="0">
                        <a:effectLst/>
                      </a:endParaRP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Goodness of fit test comparing data to a distribution family</a:t>
                      </a:r>
                    </a:p>
                  </a:txBody>
                  <a:tcPr marL="37996" marR="37996" marT="18998" marB="189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17046"/>
                  </a:ext>
                </a:extLst>
              </a:tr>
              <a:tr h="11777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ttest_1samp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T-test for the mean of ONE group of scores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39980"/>
                  </a:ext>
                </a:extLst>
              </a:tr>
              <a:tr h="11777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ttest_ind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T-test for the means of </a:t>
                      </a:r>
                      <a:r>
                        <a:rPr lang="en" sz="1200" i="1" dirty="0">
                          <a:effectLst/>
                        </a:rPr>
                        <a:t>two independent </a:t>
                      </a:r>
                      <a:r>
                        <a:rPr lang="en" sz="1200" dirty="0">
                          <a:effectLst/>
                        </a:rPr>
                        <a:t>samples of scores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22125"/>
                  </a:ext>
                </a:extLst>
              </a:tr>
              <a:tr h="219784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ttest_ind_from_stats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T-test for means of two independent samples from descriptive statistics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686352"/>
                  </a:ext>
                </a:extLst>
              </a:tr>
              <a:tr h="11777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ttest_rel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t-test on TWO RELATED samples of scores, a and b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21234"/>
                  </a:ext>
                </a:extLst>
              </a:tr>
              <a:tr h="117773">
                <a:tc>
                  <a:txBody>
                    <a:bodyPr/>
                    <a:lstStyle/>
                    <a:p>
                      <a:pPr fontAlgn="t"/>
                      <a:r>
                        <a:rPr lang="en" sz="1200" u="none" strike="noStrike" dirty="0">
                          <a:effectLst/>
                        </a:rPr>
                        <a:t>chisquare</a:t>
                      </a:r>
                      <a:endParaRPr lang="en" sz="1200" dirty="0">
                        <a:effectLst/>
                      </a:endParaRP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200" dirty="0">
                          <a:effectLst/>
                        </a:rPr>
                        <a:t>one-way chi-square test</a:t>
                      </a:r>
                    </a:p>
                  </a:txBody>
                  <a:tcPr marL="21194" marR="21194" marT="10597" marB="1059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52819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FD52245-CE2C-0C04-0D5F-6331DF03DEA7}"/>
              </a:ext>
            </a:extLst>
          </p:cNvPr>
          <p:cNvSpPr txBox="1"/>
          <p:nvPr/>
        </p:nvSpPr>
        <p:spPr>
          <a:xfrm>
            <a:off x="666385" y="1268413"/>
            <a:ext cx="1108469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SciPy provides 40+ statistical hypothesis tests methods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B3ED6F-0298-187D-D451-AD223E33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7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0C9E22-1EEC-7D00-F6C1-F97CAB389B03}"/>
              </a:ext>
            </a:extLst>
          </p:cNvPr>
          <p:cNvSpPr txBox="1"/>
          <p:nvPr/>
        </p:nvSpPr>
        <p:spPr>
          <a:xfrm>
            <a:off x="660400" y="1268609"/>
            <a:ext cx="1108469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Example</a:t>
            </a:r>
            <a:r>
              <a:rPr lang="en-US" altLang="zh-CN" sz="2400" dirty="0"/>
              <a:t>: </a:t>
            </a:r>
            <a:r>
              <a:rPr lang="en" altLang="zh-CN" sz="2400" dirty="0"/>
              <a:t>ttest_1samp() </a:t>
            </a:r>
            <a:r>
              <a:rPr lang="en" altLang="zh-CN" sz="2400" dirty="0">
                <a:effectLst/>
              </a:rPr>
              <a:t>calculates the T-test for the mean of ONE group of scores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FD0338-7731-D852-1ECC-944A863365DC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Hypothesis Testing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0339B1B-637F-746F-BB96-82E2B4F7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0FA549-A527-BF0C-2793-8CA271A4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112029"/>
            <a:ext cx="9942028" cy="23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88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0C9E22-1EEC-7D00-F6C1-F97CAB389B03}"/>
              </a:ext>
            </a:extLst>
          </p:cNvPr>
          <p:cNvSpPr txBox="1"/>
          <p:nvPr/>
        </p:nvSpPr>
        <p:spPr>
          <a:xfrm>
            <a:off x="660399" y="1268413"/>
            <a:ext cx="1108469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Example</a:t>
            </a:r>
            <a:r>
              <a:rPr lang="en-US" altLang="zh-CN" sz="2400" dirty="0"/>
              <a:t>: </a:t>
            </a:r>
            <a:r>
              <a:rPr lang="en" altLang="zh-CN" sz="2400" dirty="0" err="1"/>
              <a:t>ttest_ind</a:t>
            </a:r>
            <a:r>
              <a:rPr lang="en" altLang="zh-CN" sz="2400" dirty="0"/>
              <a:t>() </a:t>
            </a:r>
            <a:r>
              <a:rPr lang="en" altLang="zh-CN" sz="2400" dirty="0">
                <a:effectLst/>
              </a:rPr>
              <a:t>calculates the T-test for the means of </a:t>
            </a:r>
            <a:r>
              <a:rPr lang="en" altLang="zh-CN" sz="2400" i="1" dirty="0">
                <a:effectLst/>
              </a:rPr>
              <a:t>two independent</a:t>
            </a:r>
            <a:r>
              <a:rPr lang="en" altLang="zh-CN" sz="2400" dirty="0">
                <a:effectLst/>
              </a:rPr>
              <a:t> </a:t>
            </a:r>
            <a:r>
              <a:rPr lang="en" altLang="zh-CN" sz="2400" dirty="0"/>
              <a:t>sets</a:t>
            </a:r>
            <a:endParaRPr lang="en" altLang="zh-CN" sz="2400" dirty="0">
              <a:effectLst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3328D2-CDEF-808F-F6B4-581280D2B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73"/>
          <a:stretch/>
        </p:blipFill>
        <p:spPr>
          <a:xfrm>
            <a:off x="658813" y="1946353"/>
            <a:ext cx="8834330" cy="259564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71CAA5-E4B1-0FBA-3931-A9FBFCBF30D6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Statistical Hypothesis Testing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5415733-C086-7F94-9219-D00948A6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26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4FEA0C-9B20-1344-B402-5D847504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1531600" cy="4024332"/>
          </a:xfrm>
        </p:spPr>
        <p:txBody>
          <a:bodyPr>
            <a:normAutofit/>
          </a:bodyPr>
          <a:lstStyle/>
          <a:p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</a:rPr>
              <a:t>statsmodels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: regression, linear models, time series analysis, extensions to topics also covered by </a:t>
            </a:r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</a:rPr>
              <a:t>scipy.stats</a:t>
            </a:r>
            <a:endParaRPr lang="en" altLang="zh-CN" sz="2400" b="0" i="0" u="none" strike="noStrike" dirty="0">
              <a:solidFill>
                <a:srgbClr val="333333"/>
              </a:solidFill>
              <a:effectLst/>
            </a:endParaRPr>
          </a:p>
          <a:p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Pandas: tabular data, time series functionality, interfaces to other statistical languages</a:t>
            </a:r>
          </a:p>
          <a:p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PyMC: Bayesian statistical modeling, probabilistic machine learning</a:t>
            </a:r>
          </a:p>
          <a:p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scikit-learn: classification, regression, model selection</a:t>
            </a:r>
          </a:p>
          <a:p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Seaborn: statistical data visualization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6F71AEB8-1F04-01C9-99D3-D8D5205A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A42273-D198-AB91-DA17-C1258A8880D2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Roadmaps: More Tools for Statistics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5C788D-BFA6-9174-D269-D9BCE3C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Spatial Functions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793EE4B-57EA-7AD0-CD81-FBB349CD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C0B6D4DF-CB40-219A-F6AE-BD2D0AF1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10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Spatial Data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80289"/>
            <a:ext cx="10149083" cy="293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Spatial d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ata: represented in a geometric space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e.g., points on a coordinate system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 err="1">
                <a:solidFill>
                  <a:srgbClr val="000000"/>
                </a:solidFill>
                <a:effectLst/>
              </a:rPr>
              <a:t>scipy.spatial</a:t>
            </a:r>
            <a:r>
              <a:rPr lang="en" altLang="zh-CN" sz="2400" dirty="0">
                <a:solidFill>
                  <a:srgbClr val="000000"/>
                </a:solidFill>
              </a:rPr>
              <a:t> provides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 som</a:t>
            </a:r>
            <a:r>
              <a:rPr lang="en" altLang="zh-CN" sz="2400" dirty="0">
                <a:solidFill>
                  <a:srgbClr val="000000"/>
                </a:solidFill>
              </a:rPr>
              <a:t>e 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functions for spatial data</a:t>
            </a:r>
            <a:endParaRPr lang="en" altLang="zh-CN" sz="24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effectLst/>
                <a:latin typeface="-apple-system"/>
              </a:rPr>
              <a:t>Delaunay triangulation, convex hulls, and Voronoi diagrams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effectLst/>
                <a:latin typeface="-apple-system"/>
              </a:rPr>
              <a:t>Distance metrics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i="0" u="none" strike="noStrike" dirty="0">
                <a:effectLst/>
                <a:latin typeface="-apple-system"/>
              </a:rPr>
              <a:t>Nearest-neighbor queries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86599B-77A1-3AFC-8F5D-76154CA9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69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ED2065-ACEC-E87A-4436-71155A722C91}"/>
              </a:ext>
            </a:extLst>
          </p:cNvPr>
          <p:cNvSpPr txBox="1"/>
          <p:nvPr/>
        </p:nvSpPr>
        <p:spPr>
          <a:xfrm>
            <a:off x="672926" y="1279537"/>
            <a:ext cx="10959586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Given a sample x, find the k nearest neighbors of it in a set of samples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 err="1"/>
              <a:t>KDTree</a:t>
            </a:r>
            <a:r>
              <a:rPr lang="en" altLang="zh-CN" sz="2400" dirty="0"/>
              <a:t>: a data structure to organize spatial points for quick retrieval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 err="1">
                <a:effectLst/>
              </a:rPr>
              <a:t>init</a:t>
            </a:r>
            <a:r>
              <a:rPr lang="en" altLang="zh-CN" sz="2400" dirty="0">
                <a:effectLst/>
              </a:rPr>
              <a:t>: provide the point set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query: provide the sample and the number of neighbors to be queried</a:t>
            </a:r>
            <a:endParaRPr lang="en" altLang="zh-CN" sz="2400" dirty="0">
              <a:effectLst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DCD61A-8BAB-C446-BE15-D3984822313B}"/>
              </a:ext>
            </a:extLst>
          </p:cNvPr>
          <p:cNvSpPr txBox="1"/>
          <p:nvPr/>
        </p:nvSpPr>
        <p:spPr>
          <a:xfrm>
            <a:off x="0" y="610855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https://docs.scipy.org/doc/scipy/reference/generated/scipy.spatial.KDTree.html#scipy.spatial.KDTree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44E4A7-429A-8F4B-26FB-D2B8F9B8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" y="3372670"/>
            <a:ext cx="10973699" cy="26137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5A9479-7154-2C91-D435-5B0E16452B41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Nearest Neighbor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331437D-E857-06CA-7F67-A6A4B16E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8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SciPy Modules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38DD42-5520-C4A5-5FDC-A6AE64976203}"/>
              </a:ext>
            </a:extLst>
          </p:cNvPr>
          <p:cNvSpPr txBox="1"/>
          <p:nvPr/>
        </p:nvSpPr>
        <p:spPr>
          <a:xfrm>
            <a:off x="660399" y="1282709"/>
            <a:ext cx="115316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</a:t>
            </a:r>
            <a:r>
              <a:rPr lang="en" altLang="zh-CN" sz="2400" dirty="0">
                <a:effectLst/>
              </a:rPr>
              <a:t>oolboxes dedicated to common issues in scientific computing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DC7C64-D754-8739-6B5D-679BD019E1C4}"/>
              </a:ext>
            </a:extLst>
          </p:cNvPr>
          <p:cNvSpPr txBox="1"/>
          <p:nvPr/>
        </p:nvSpPr>
        <p:spPr>
          <a:xfrm>
            <a:off x="660399" y="1905587"/>
            <a:ext cx="3048000" cy="341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b="0" dirty="0">
                <a:effectLst/>
              </a:rPr>
              <a:t>Constants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Cluster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 err="1"/>
              <a:t>fft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integrate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interpolate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io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 err="1"/>
              <a:t>linalg</a:t>
            </a:r>
            <a:endParaRPr lang="en" altLang="zh-CN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AB28C0-3F51-3B01-4A05-AB21FF944F52}"/>
              </a:ext>
            </a:extLst>
          </p:cNvPr>
          <p:cNvSpPr txBox="1"/>
          <p:nvPr/>
        </p:nvSpPr>
        <p:spPr>
          <a:xfrm>
            <a:off x="3679952" y="1905586"/>
            <a:ext cx="2180513" cy="341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 err="1"/>
              <a:t>ndimage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 err="1"/>
              <a:t>odr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optimize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signal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sparse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spatial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" altLang="zh-CN" sz="2400" dirty="0"/>
              <a:t>stats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F34D7C-C465-B071-89D0-79C2A53A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5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ED2065-ACEC-E87A-4436-71155A722C91}"/>
              </a:ext>
            </a:extLst>
          </p:cNvPr>
          <p:cNvSpPr txBox="1"/>
          <p:nvPr/>
        </p:nvSpPr>
        <p:spPr>
          <a:xfrm>
            <a:off x="660400" y="1265893"/>
            <a:ext cx="1172107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 err="1">
                <a:solidFill>
                  <a:srgbClr val="000000"/>
                </a:solidFill>
              </a:rPr>
              <a:t>ConvexHull</a:t>
            </a:r>
            <a:r>
              <a:rPr lang="en" altLang="zh-CN" sz="2400" dirty="0">
                <a:solidFill>
                  <a:srgbClr val="000000"/>
                </a:solidFill>
              </a:rPr>
              <a:t>: the smallest convex that can cover the given points</a:t>
            </a:r>
          </a:p>
        </p:txBody>
      </p:sp>
      <p:pic>
        <p:nvPicPr>
          <p:cNvPr id="10242" name="Picture 2" descr="Convex Hull - an overview | ScienceDirect Topics">
            <a:extLst>
              <a:ext uri="{FF2B5EF4-FFF2-40B4-BE49-F238E27FC236}">
                <a16:creationId xmlns:a16="http://schemas.microsoft.com/office/drawing/2014/main" id="{7F31950A-4911-160C-0ECE-6F60CE6B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0" y="1941313"/>
            <a:ext cx="9051939" cy="42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5DFDEFE-7CCA-376B-2600-F9F095FE95C4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 err="1">
                <a:solidFill>
                  <a:srgbClr val="008000"/>
                </a:solidFill>
                <a:ea typeface="+mj-ea"/>
                <a:cs typeface="+mj-cs"/>
              </a:rPr>
              <a:t>ConvexHull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E49A7C9-DE61-C7F1-AD36-14C76BAB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7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ED2065-ACEC-E87A-4436-71155A722C91}"/>
              </a:ext>
            </a:extLst>
          </p:cNvPr>
          <p:cNvSpPr txBox="1"/>
          <p:nvPr/>
        </p:nvSpPr>
        <p:spPr>
          <a:xfrm>
            <a:off x="660400" y="1265893"/>
            <a:ext cx="108204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 err="1">
                <a:solidFill>
                  <a:srgbClr val="000000"/>
                </a:solidFill>
              </a:rPr>
              <a:t>Scipy.spatial.ConvexHull</a:t>
            </a:r>
            <a:endParaRPr lang="en" altLang="zh-CN" sz="2400" dirty="0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C04F62-DD14-8F16-FE41-F327E0825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42"/>
          <a:stretch/>
        </p:blipFill>
        <p:spPr>
          <a:xfrm>
            <a:off x="705727" y="1952012"/>
            <a:ext cx="6705600" cy="41915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53A5F3-B820-1CF0-F2EC-4FEADBAB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83" y="1952012"/>
            <a:ext cx="2847812" cy="21548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822003B-3945-8D45-77B2-8407288A1A98}"/>
              </a:ext>
            </a:extLst>
          </p:cNvPr>
          <p:cNvSpPr/>
          <p:nvPr/>
        </p:nvSpPr>
        <p:spPr>
          <a:xfrm>
            <a:off x="2623860" y="3655191"/>
            <a:ext cx="1605588" cy="2745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C97B9F-0CEB-DC4E-5FAE-6EB4FB21CE9D}"/>
              </a:ext>
            </a:extLst>
          </p:cNvPr>
          <p:cNvSpPr txBox="1"/>
          <p:nvPr/>
        </p:nvSpPr>
        <p:spPr>
          <a:xfrm>
            <a:off x="1797033" y="4344137"/>
            <a:ext cx="5614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</a:rPr>
              <a:t>Connected </a:t>
            </a:r>
            <a:r>
              <a:rPr kumimoji="1" lang="en-US" altLang="zh-CN" sz="2400" dirty="0">
                <a:solidFill>
                  <a:srgbClr val="FFFF00"/>
                </a:solidFill>
              </a:rPr>
              <a:t>v</a:t>
            </a:r>
            <a:r>
              <a:rPr kumimoji="1" lang="en-US" altLang="zh-CN" sz="2400">
                <a:solidFill>
                  <a:srgbClr val="FFFF00"/>
                </a:solidFill>
              </a:rPr>
              <a:t>ertex </a:t>
            </a:r>
            <a:r>
              <a:rPr kumimoji="1" lang="en-US" altLang="zh-CN" sz="2400" dirty="0">
                <a:solidFill>
                  <a:srgbClr val="FFFF00"/>
                </a:solidFill>
              </a:rPr>
              <a:t>indices on the 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convexHull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4EB47E1-F7FF-8E30-DA5B-B2D23F1B8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229" y="4245290"/>
            <a:ext cx="2869720" cy="21091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48F6B4-8610-E525-35CA-306715DD7646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 err="1">
                <a:solidFill>
                  <a:srgbClr val="008000"/>
                </a:solidFill>
                <a:ea typeface="+mj-ea"/>
                <a:cs typeface="+mj-cs"/>
              </a:rPr>
              <a:t>ConvexHull</a:t>
            </a:r>
            <a:endParaRPr lang="en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350ECE8-65BB-C038-18E6-18F47EDC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9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2"/>
            <a:ext cx="10515600" cy="51671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SciPy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Constants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Sparse Data and Graph Algorithms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Optimization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Interpolation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Statistical Functions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Spatial Functions</a:t>
            </a:r>
            <a:endParaRPr lang="zh-CN" altLang="en-US" sz="36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5444D313-F2E9-09BB-4572-A21FAB9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EE7C0F-2559-52EA-CB98-5E4A88F78963}"/>
              </a:ext>
            </a:extLst>
          </p:cNvPr>
          <p:cNvSpPr txBox="1"/>
          <p:nvPr/>
        </p:nvSpPr>
        <p:spPr>
          <a:xfrm>
            <a:off x="660400" y="422414"/>
            <a:ext cx="603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8000"/>
                </a:solidFill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lt"/>
              </a:rPr>
              <a:t>Outline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EB6E81B-E799-6872-FF64-8410919C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90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E00"/>
                </a:solidFill>
              </a:rPr>
              <a:t>Thank you!</a:t>
            </a:r>
            <a:endParaRPr lang="zh-CN" altLang="en-US" dirty="0">
              <a:solidFill>
                <a:srgbClr val="003E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33C06-3FD0-ADD4-CC0A-209FC64A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780183-27B7-6E77-72BE-C314B7D9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63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8000"/>
                </a:solidFill>
                <a:latin typeface="+mn-lt"/>
              </a:rPr>
              <a:t>Constants,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Sparse Data, Graphs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1E299C9-53BE-D69F-50E8-6910F59D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B71B73CF-15CC-8C65-E45B-CD92719C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7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F77EB3-7611-67A3-9110-9A536419A62B}"/>
              </a:ext>
            </a:extLst>
          </p:cNvPr>
          <p:cNvSpPr txBox="1"/>
          <p:nvPr/>
        </p:nvSpPr>
        <p:spPr>
          <a:xfrm>
            <a:off x="660400" y="1283039"/>
            <a:ext cx="5430215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SciPy provides built-in scientific constants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Mathematical</a:t>
            </a:r>
            <a:endParaRPr lang="en" altLang="zh-CN" sz="2400" b="0" i="0" u="none" strike="noStrike" dirty="0">
              <a:effectLst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</a:rPr>
              <a:t>Physical constants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000000"/>
                </a:solidFill>
              </a:rPr>
              <a:t>Units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80F246-2A4B-7F36-2F5E-1007A3ECF73B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Constants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14BAF7-AFB2-7186-CE87-108E6AB2C045}"/>
              </a:ext>
            </a:extLst>
          </p:cNvPr>
          <p:cNvSpPr txBox="1"/>
          <p:nvPr/>
        </p:nvSpPr>
        <p:spPr>
          <a:xfrm>
            <a:off x="0" y="6066254"/>
            <a:ext cx="9760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https://docs.scipy.org/doc/scipy/reference/constants.html#rc437f0a4090e-codata2018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E0DD6D-7CA1-3AC2-9E46-79A36113E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37"/>
          <a:stretch/>
        </p:blipFill>
        <p:spPr>
          <a:xfrm>
            <a:off x="6214441" y="431151"/>
            <a:ext cx="3837522" cy="11697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2C287E-D6E7-5712-1EC5-16414842D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82"/>
          <a:stretch/>
        </p:blipFill>
        <p:spPr>
          <a:xfrm>
            <a:off x="6225211" y="1659691"/>
            <a:ext cx="3826751" cy="44065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2EAF6B-1707-39A7-2DE6-605239A57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3257106"/>
            <a:ext cx="3363387" cy="2761055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8B9654D-5B77-04D1-C634-8EBCDB0F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0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C48003EF-0CB7-A2CC-F604-0E24542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787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80F246-2A4B-7F36-2F5E-1007A3ECF73B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Constants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567E7A-B6BD-3994-E077-8AA84309F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88"/>
          <a:stretch/>
        </p:blipFill>
        <p:spPr>
          <a:xfrm>
            <a:off x="658813" y="1950680"/>
            <a:ext cx="5437187" cy="26763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7DA8E2-7713-4A29-C937-82810375D7BE}"/>
              </a:ext>
            </a:extLst>
          </p:cNvPr>
          <p:cNvSpPr txBox="1"/>
          <p:nvPr/>
        </p:nvSpPr>
        <p:spPr>
          <a:xfrm>
            <a:off x="660400" y="4958850"/>
            <a:ext cx="5649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000" dirty="0">
                <a:solidFill>
                  <a:srgbClr val="000000"/>
                </a:solidFill>
              </a:rPr>
              <a:t>Check document or source code for more constants</a:t>
            </a:r>
            <a:endParaRPr lang="en" altLang="zh-CN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14BAF7-AFB2-7186-CE87-108E6AB2C045}"/>
              </a:ext>
            </a:extLst>
          </p:cNvPr>
          <p:cNvSpPr txBox="1"/>
          <p:nvPr/>
        </p:nvSpPr>
        <p:spPr>
          <a:xfrm>
            <a:off x="0" y="6066254"/>
            <a:ext cx="9760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https://docs.scipy.org/doc/scipy/reference/constants.html#rc437f0a4090e-codata2018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295819-71B7-08D6-1AEC-85247790FE78}"/>
              </a:ext>
            </a:extLst>
          </p:cNvPr>
          <p:cNvSpPr txBox="1"/>
          <p:nvPr/>
        </p:nvSpPr>
        <p:spPr>
          <a:xfrm>
            <a:off x="658812" y="1276683"/>
            <a:ext cx="674559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Get constant values from ‘constants’ </a:t>
            </a:r>
            <a:r>
              <a:rPr lang="en" altLang="zh-CN" sz="2400" dirty="0">
                <a:solidFill>
                  <a:srgbClr val="000000"/>
                </a:solidFill>
              </a:rPr>
              <a:t>module</a:t>
            </a:r>
            <a:endParaRPr lang="en" altLang="zh-CN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B0042B-4402-E556-C48E-F68D3757F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37"/>
          <a:stretch/>
        </p:blipFill>
        <p:spPr>
          <a:xfrm>
            <a:off x="6609791" y="508269"/>
            <a:ext cx="3837522" cy="11697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002377-2F57-6668-EA21-6C0382F06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82"/>
          <a:stretch/>
        </p:blipFill>
        <p:spPr>
          <a:xfrm>
            <a:off x="6620561" y="1736809"/>
            <a:ext cx="3826751" cy="4406563"/>
          </a:xfrm>
          <a:prstGeom prst="rect">
            <a:avLst/>
          </a:prstGeom>
        </p:spPr>
      </p:pic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96158E90-1F1B-C6D1-79CE-A1A62D34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6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10786</TotalTime>
  <Words>3491</Words>
  <Application>Microsoft Macintosh PowerPoint</Application>
  <PresentationFormat>宽屏</PresentationFormat>
  <Paragraphs>929</Paragraphs>
  <Slides>63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0" baseType="lpstr">
      <vt:lpstr>-apple-system</vt:lpstr>
      <vt:lpstr>等线</vt:lpstr>
      <vt:lpstr>Arial</vt:lpstr>
      <vt:lpstr>Calibri</vt:lpstr>
      <vt:lpstr>Cambria Math</vt:lpstr>
      <vt:lpstr>Wingdings</vt:lpstr>
      <vt:lpstr>Office 主题​​</vt:lpstr>
      <vt:lpstr>Week8 - Scientific Computing SciPy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2289</cp:revision>
  <dcterms:created xsi:type="dcterms:W3CDTF">2022-11-06T11:57:15Z</dcterms:created>
  <dcterms:modified xsi:type="dcterms:W3CDTF">2024-03-26T01:03:15Z</dcterms:modified>
</cp:coreProperties>
</file>