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4"/>
  </p:notesMasterIdLst>
  <p:sldIdLst>
    <p:sldId id="256" r:id="rId2"/>
    <p:sldId id="462" r:id="rId3"/>
    <p:sldId id="550" r:id="rId4"/>
    <p:sldId id="543" r:id="rId5"/>
    <p:sldId id="544" r:id="rId6"/>
    <p:sldId id="545" r:id="rId7"/>
    <p:sldId id="323" r:id="rId8"/>
    <p:sldId id="538" r:id="rId9"/>
    <p:sldId id="308" r:id="rId10"/>
    <p:sldId id="312" r:id="rId11"/>
    <p:sldId id="539" r:id="rId12"/>
    <p:sldId id="540" r:id="rId13"/>
    <p:sldId id="546" r:id="rId14"/>
    <p:sldId id="565" r:id="rId15"/>
    <p:sldId id="314" r:id="rId16"/>
    <p:sldId id="318" r:id="rId17"/>
    <p:sldId id="313" r:id="rId18"/>
    <p:sldId id="317" r:id="rId19"/>
    <p:sldId id="311" r:id="rId20"/>
    <p:sldId id="10057" r:id="rId21"/>
    <p:sldId id="547" r:id="rId22"/>
    <p:sldId id="320" r:id="rId23"/>
    <p:sldId id="316" r:id="rId24"/>
    <p:sldId id="321" r:id="rId25"/>
    <p:sldId id="548" r:id="rId26"/>
    <p:sldId id="322" r:id="rId27"/>
    <p:sldId id="276" r:id="rId28"/>
    <p:sldId id="549" r:id="rId29"/>
    <p:sldId id="470" r:id="rId30"/>
    <p:sldId id="541" r:id="rId31"/>
    <p:sldId id="472" r:id="rId32"/>
    <p:sldId id="319" r:id="rId33"/>
    <p:sldId id="9934" r:id="rId34"/>
    <p:sldId id="10008" r:id="rId35"/>
    <p:sldId id="10059" r:id="rId36"/>
    <p:sldId id="10066" r:id="rId37"/>
    <p:sldId id="10009" r:id="rId38"/>
    <p:sldId id="10061" r:id="rId39"/>
    <p:sldId id="10014" r:id="rId40"/>
    <p:sldId id="10032" r:id="rId41"/>
    <p:sldId id="10036" r:id="rId42"/>
    <p:sldId id="10023" r:id="rId43"/>
    <p:sldId id="10060" r:id="rId44"/>
    <p:sldId id="10037" r:id="rId45"/>
    <p:sldId id="10038" r:id="rId46"/>
    <p:sldId id="10040" r:id="rId47"/>
    <p:sldId id="10045" r:id="rId48"/>
    <p:sldId id="10039" r:id="rId49"/>
    <p:sldId id="10055" r:id="rId50"/>
    <p:sldId id="10031" r:id="rId51"/>
    <p:sldId id="10042" r:id="rId52"/>
    <p:sldId id="10056" r:id="rId53"/>
    <p:sldId id="10043" r:id="rId54"/>
    <p:sldId id="10044" r:id="rId55"/>
    <p:sldId id="10029" r:id="rId56"/>
    <p:sldId id="10048" r:id="rId57"/>
    <p:sldId id="10049" r:id="rId58"/>
    <p:sldId id="10062" r:id="rId59"/>
    <p:sldId id="570" r:id="rId60"/>
    <p:sldId id="10030" r:id="rId61"/>
    <p:sldId id="10010" r:id="rId62"/>
    <p:sldId id="572" r:id="rId63"/>
    <p:sldId id="10051" r:id="rId64"/>
    <p:sldId id="10052" r:id="rId65"/>
    <p:sldId id="10063" r:id="rId66"/>
    <p:sldId id="574" r:id="rId67"/>
    <p:sldId id="576" r:id="rId68"/>
    <p:sldId id="10054" r:id="rId69"/>
    <p:sldId id="10011" r:id="rId70"/>
    <p:sldId id="10064" r:id="rId71"/>
    <p:sldId id="10065" r:id="rId72"/>
    <p:sldId id="331" r:id="rId73"/>
  </p:sldIdLst>
  <p:sldSz cx="12192000" cy="6858000"/>
  <p:notesSz cx="6858000" cy="9144000"/>
  <p:custDataLst>
    <p:tags r:id="rId7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89AA19E-EC95-1F4E-8156-DDD8620ABF39}">
          <p14:sldIdLst>
            <p14:sldId id="256"/>
            <p14:sldId id="462"/>
            <p14:sldId id="550"/>
            <p14:sldId id="543"/>
            <p14:sldId id="544"/>
            <p14:sldId id="545"/>
            <p14:sldId id="323"/>
            <p14:sldId id="538"/>
            <p14:sldId id="308"/>
            <p14:sldId id="312"/>
            <p14:sldId id="539"/>
            <p14:sldId id="540"/>
            <p14:sldId id="546"/>
            <p14:sldId id="565"/>
            <p14:sldId id="314"/>
            <p14:sldId id="318"/>
            <p14:sldId id="313"/>
            <p14:sldId id="317"/>
            <p14:sldId id="311"/>
            <p14:sldId id="10057"/>
            <p14:sldId id="547"/>
            <p14:sldId id="320"/>
            <p14:sldId id="316"/>
            <p14:sldId id="321"/>
            <p14:sldId id="548"/>
            <p14:sldId id="322"/>
            <p14:sldId id="276"/>
            <p14:sldId id="549"/>
            <p14:sldId id="470"/>
            <p14:sldId id="541"/>
            <p14:sldId id="472"/>
          </p14:sldIdLst>
        </p14:section>
        <p14:section name="Introduction of OOP" id="{5625670D-1E1B-994A-93A9-B502A7AFD64C}">
          <p14:sldIdLst>
            <p14:sldId id="319"/>
            <p14:sldId id="9934"/>
            <p14:sldId id="10008"/>
            <p14:sldId id="10059"/>
            <p14:sldId id="10066"/>
            <p14:sldId id="10009"/>
          </p14:sldIdLst>
        </p14:section>
        <p14:section name="Class and Objects" id="{418E8239-0C0F-2746-AD0D-2B74DD053FD8}">
          <p14:sldIdLst>
            <p14:sldId id="10061"/>
            <p14:sldId id="10014"/>
            <p14:sldId id="10032"/>
            <p14:sldId id="10036"/>
            <p14:sldId id="10023"/>
            <p14:sldId id="10060"/>
            <p14:sldId id="10037"/>
            <p14:sldId id="10038"/>
            <p14:sldId id="10040"/>
            <p14:sldId id="10045"/>
            <p14:sldId id="10039"/>
            <p14:sldId id="10055"/>
            <p14:sldId id="10031"/>
            <p14:sldId id="10042"/>
            <p14:sldId id="10056"/>
            <p14:sldId id="10043"/>
            <p14:sldId id="10044"/>
            <p14:sldId id="10029"/>
            <p14:sldId id="10048"/>
            <p14:sldId id="10049"/>
            <p14:sldId id="10062"/>
          </p14:sldIdLst>
        </p14:section>
        <p14:section name="Inheritance" id="{E36AED48-7714-4E23-9050-D555BC05F6D4}">
          <p14:sldIdLst>
            <p14:sldId id="570"/>
            <p14:sldId id="10030"/>
            <p14:sldId id="10010"/>
            <p14:sldId id="572"/>
            <p14:sldId id="10051"/>
            <p14:sldId id="10052"/>
            <p14:sldId id="10063"/>
            <p14:sldId id="574"/>
            <p14:sldId id="576"/>
            <p14:sldId id="10054"/>
            <p14:sldId id="10011"/>
            <p14:sldId id="10064"/>
            <p14:sldId id="10065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pos="257" userDrawn="1">
          <p15:clr>
            <a:srgbClr val="A4A3A4"/>
          </p15:clr>
        </p15:guide>
        <p15:guide id="2" orient="horz" pos="7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B395"/>
    <a:srgbClr val="001400"/>
    <a:srgbClr val="003E00"/>
    <a:srgbClr val="649B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/>
    <p:restoredTop sz="84632"/>
  </p:normalViewPr>
  <p:slideViewPr>
    <p:cSldViewPr snapToGrid="0">
      <p:cViewPr varScale="1">
        <p:scale>
          <a:sx n="103" d="100"/>
          <a:sy n="103" d="100"/>
        </p:scale>
        <p:origin x="1128" y="168"/>
      </p:cViewPr>
      <p:guideLst>
        <p:guide pos="257"/>
        <p:guide orient="horz" pos="7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5B11E-A1A4-41C6-AA76-9C92C3B6748C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2F99B-DDB2-43EF-86CE-7A7FF32782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20min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556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0FCD0-A70F-DC73-0907-7E8E457ED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FAF6BD8-5D8B-93D2-352E-1622C183F9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7C8D480-2E36-B62F-01BD-C76134F680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693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A579A-F564-0C8D-10FA-EA309541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BD820B9-FC66-E70F-877F-7A22FCB9D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D460C1-7A6D-A118-469A-72C30F5AB9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295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A579A-F564-0C8D-10FA-EA309541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BD820B9-FC66-E70F-877F-7A22FCB9D0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D460C1-7A6D-A118-469A-72C30F5AB9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701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8BDEB-8522-68A1-6AD0-1486CC8FB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00FBF47-D9FD-9667-9E13-B23D9A8977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D5421A5-5CA7-3327-A15B-A106193E476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55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EF0BF2-324A-6943-49D7-EFA6BE33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F63D65E0-9A0C-7DCA-2732-B6D3266AA8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2BB542D-E5DD-2196-1E9E-01534C3E31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392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39038-5CD4-B32A-E3F2-195EABF03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76BAF2CA-481E-9C1A-2DE0-E29D4C0F8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6983C4A-C31E-E2E8-E5CC-9173F23C4C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598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2657B-0DB2-01B3-5DBE-32C40CFD7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07CBD3C3-1C98-F174-BD83-F8258FD35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8B46008-33C8-A06B-B764-FCC3F28C94F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130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F37FD-036C-4717-48E8-EF60383A99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0C20A837-4A83-0890-3E4A-E91922D50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7D9D2CE-AFB6-6CCD-3199-36FF909858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773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93C3D-AC20-849F-571F-5FFEFA03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2760759-2DF8-767A-F279-126BEF84B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35min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DC3BAC-94C1-5454-32C0-F5B03BE885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836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62B7F-1C0B-65D8-A0DE-DAEF926C9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2CE48B27-8E3D-52E2-BDBD-FF670EA6A1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B4708F0-0352-ED12-4029-6D969675047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392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9B2ED-05D2-32C4-3E82-A9E9219A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112AF202-00F9-D35C-3569-3423AF638C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41129B-4D83-2A86-8F53-1DF2EF57EE1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3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61283-A186-F97D-D144-8075B21D3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92DD10D5-8245-8516-24FE-7DB4C7E72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10min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0C70B9-6BB2-E61B-BBA9-AB4B267E356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94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82E3-E924-B419-3366-ECAB725ED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0E96CA71-3EDD-5A25-B06C-B2DB27237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F549B8E-FD66-8B88-CFB9-CE69C2C0077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23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CABA2-819A-60CF-61F2-E63876400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880A935C-89AA-F629-EF11-1B67B1DCB4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3358AD-8E53-8732-FFBA-DA1564EF06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2414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1C8B3-6C62-7E76-7F51-7F1B6CE19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41FC892-DE8A-7A02-7CBE-FE90645CDA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AA19CD-E3F8-BB50-BCAF-257CA0B245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26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30min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7660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93C3D-AC20-849F-571F-5FFEFA03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D2760759-2DF8-767A-F279-126BEF84B3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60min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DDC3BAC-94C1-5454-32C0-F5B03BE885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1197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62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48111-1361-5A3D-F894-76B0D30E7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A9994475-E24E-256B-4DA5-4AFAA50776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9BB17DA-7340-FCBA-F822-E92B4B6412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0242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00FADE-88E4-591D-1ED1-6064792AE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2009C288-7B01-AE63-5BBE-00C69110D6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3CFCD54-C026-4D30-0845-00A83203A6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026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FDD6B-AB57-A1E7-9532-18401E436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6DBA38E-6C30-A79B-CC6F-721DCD7970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BB2DAF4-D3B2-2614-2245-5D3A4AA6B7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BFF538-6384-7D28-E494-CED8E25294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9156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81EC5-FAF2-27F1-0AAD-A3076F219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184DF6-DFA9-351E-3AB5-93BD7EEEF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B769424-9951-860E-EEF4-ECAFC161B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643528-ED1D-7243-0A4C-6F0F78A1C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9332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681EC5-FAF2-27F1-0AAD-A3076F219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B184DF6-DFA9-351E-3AB5-93BD7EEEF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B769424-9951-860E-EEF4-ECAFC161B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8643528-ED1D-7243-0A4C-6F0F78A1C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6721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4min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8355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48178-53D0-FDC1-62B0-BEA3416F4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BB00AB-195B-8E2B-9073-6BA4D2A16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972A9FE-6938-43CE-50A4-3C8B76B48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3C36C4-F762-A201-6E75-729546EE0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2235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C3E64-48FB-6A07-C8AA-54013D40B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>
            <a:extLst>
              <a:ext uri="{FF2B5EF4-FFF2-40B4-BE49-F238E27FC236}">
                <a16:creationId xmlns:a16="http://schemas.microsoft.com/office/drawing/2014/main" id="{0CE245D5-DD34-8DBC-D472-FE47B35B9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05899E-AD26-49DF-4880-FD03525955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0438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48178-53D0-FDC1-62B0-BEA3416F4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1BB00AB-195B-8E2B-9073-6BA4D2A164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972A9FE-6938-43CE-50A4-3C8B76B48D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53C36C4-F762-A201-6E75-729546EE0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3022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26min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71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50min</a:t>
            </a:r>
            <a:r>
              <a:rPr kumimoji="1" lang="zh-CN" altLang="en-US" dirty="0"/>
              <a:t>（共）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12F99B-DDB2-43EF-86CE-7A7FF327820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479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94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83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88033-294E-824C-801D-98D4AB1539E6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F22E-5199-3A47-AAFC-9D37E37FDF22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B835-33C3-CB44-9A09-ABDDDBE112EF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58632-91E7-2DC4-CFC8-1A670A8033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99" y="421200"/>
            <a:ext cx="11017385" cy="763200"/>
          </a:xfrm>
        </p:spPr>
        <p:txBody>
          <a:bodyPr/>
          <a:lstStyle/>
          <a:p>
            <a:pPr lvl="0"/>
            <a:r>
              <a:rPr lang="en-US" sz="4400" b="1">
                <a:solidFill>
                  <a:srgbClr val="008000"/>
                </a:solidFill>
                <a:latin typeface="Calibri"/>
                <a:ea typeface="Calibri"/>
              </a:rPr>
              <a:t>HEADING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F43E2B-9A04-BFF4-FD5D-EEE2F3513DA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D1137B-77D4-9342-8A09-8CB172D8DCF5}" type="datetime1">
              <a:rPr lang="zh-CN" altLang="en-US" smtClean="0"/>
              <a:t>2024/3/5</a:t>
            </a:fld>
            <a:endParaRPr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4AFB2E-17A3-5A30-AEC1-FD03DEBFC41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497027"/>
            <a:ext cx="4114800" cy="365125"/>
          </a:xfrm>
        </p:spPr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EFA6EF-ABE2-220B-89DD-1A371FC112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8BFD892-19CF-40FE-AA39-9B63D021762D}" type="slidenum">
              <a:rPr lang="zh-CN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64860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48EC4-BF39-D846-9FA9-07264547DDA1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470650"/>
            <a:ext cx="4114800" cy="365125"/>
          </a:xfrm>
        </p:spPr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448800" y="6470649"/>
            <a:ext cx="2743200" cy="365125"/>
          </a:xfrm>
        </p:spPr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AD97A-C2F2-D94C-8042-5FD5434E733B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E29AA-4644-A34A-92BC-F968E5BE70CA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D2A7-906A-BD47-AC4F-A6A8A61E601C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BDC46-8386-EF43-8C11-2489EC7E1E1A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F8207-5904-9942-8549-5C5CD25C83FA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86344-D860-914B-B47E-54572FA299FE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DE5BD-0CAB-EC4B-AE68-16D2C4AFD5AF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60095-3060-A142-B589-FC42AE5C3621}" type="datetime1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801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00"/>
                </a:solidFill>
              </a:defRPr>
            </a:lvl1pPr>
          </a:lstStyle>
          <a:p>
            <a:r>
              <a:rPr lang="en-US" altLang="zh-CN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448800" y="6473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00"/>
                </a:solidFill>
              </a:defRPr>
            </a:lvl1pPr>
          </a:lstStyle>
          <a:p>
            <a:fld id="{88965981-7945-426D-A8BE-AA5CDE81BF2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2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7.xml"/><Relationship Id="rId7" Type="http://schemas.openxmlformats.org/officeDocument/2006/relationships/image" Target="../media/image9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400" b="1" dirty="0">
                <a:solidFill>
                  <a:srgbClr val="008000"/>
                </a:solidFill>
                <a:latin typeface="+mn-lt"/>
              </a:rPr>
              <a:t>Week5 – Python Fundamentals IV</a:t>
            </a:r>
            <a:endParaRPr lang="zh-CN" altLang="en-US" sz="44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altLang="zh-CN" dirty="0"/>
              <a:t>AIAA 5031  Introduction to Computing Using Python</a:t>
            </a:r>
          </a:p>
          <a:p>
            <a:r>
              <a:rPr lang="en-US" altLang="zh-CN" dirty="0"/>
              <a:t>Ying Sun, AI Thrust</a:t>
            </a:r>
          </a:p>
          <a:p>
            <a:r>
              <a:rPr lang="en-US" altLang="zh-CN" dirty="0" err="1"/>
              <a:t>yings@hkust-gz.edu.cn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4C7A58-C2E2-23A5-4AEA-E2965D2B7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817BC1-F803-2430-3D92-416591F45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EE37C00A-F8C0-235C-FB91-265B43D81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42" y="3429000"/>
            <a:ext cx="7772400" cy="116328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83031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Try-except Statement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398" y="1196975"/>
            <a:ext cx="11531602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Do something if exceptions raised in some specific code</a:t>
            </a:r>
            <a:endParaRPr lang="en-US" altLang="zh-CN" sz="2400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When error in the try statement caught, the except statement is executed</a:t>
            </a:r>
          </a:p>
          <a:p>
            <a:pPr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Program will not corrupt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DBAB8FA-E252-A6DE-53FC-DA7907F37D82}"/>
              </a:ext>
            </a:extLst>
          </p:cNvPr>
          <p:cNvSpPr txBox="1"/>
          <p:nvPr/>
        </p:nvSpPr>
        <p:spPr>
          <a:xfrm>
            <a:off x="660398" y="2839900"/>
            <a:ext cx="2580513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Syntax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7CFAE3-8116-CA8A-D55D-C960643F4A48}"/>
              </a:ext>
            </a:extLst>
          </p:cNvPr>
          <p:cNvSpPr/>
          <p:nvPr/>
        </p:nvSpPr>
        <p:spPr>
          <a:xfrm>
            <a:off x="1746178" y="3719937"/>
            <a:ext cx="2292421" cy="3399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9A4F5DB-2BAA-B857-E1A4-8C437C2E9613}"/>
              </a:ext>
            </a:extLst>
          </p:cNvPr>
          <p:cNvSpPr txBox="1"/>
          <p:nvPr/>
        </p:nvSpPr>
        <p:spPr>
          <a:xfrm>
            <a:off x="3471439" y="2900771"/>
            <a:ext cx="7327740" cy="46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1400"/>
                </a:solidFill>
                <a:cs typeface="+mn-ea"/>
                <a:sym typeface="+mn-lt"/>
              </a:rPr>
              <a:t>Exceptions raised by statements under the scope of try will be caught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47794DB-4F98-C8FE-A057-6726F5EFF3AB}"/>
              </a:ext>
            </a:extLst>
          </p:cNvPr>
          <p:cNvSpPr/>
          <p:nvPr/>
        </p:nvSpPr>
        <p:spPr>
          <a:xfrm>
            <a:off x="1746177" y="4248615"/>
            <a:ext cx="3818282" cy="3399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2B1532B-CA7C-ACF5-F8F7-8E693723D217}"/>
              </a:ext>
            </a:extLst>
          </p:cNvPr>
          <p:cNvSpPr txBox="1"/>
          <p:nvPr/>
        </p:nvSpPr>
        <p:spPr>
          <a:xfrm>
            <a:off x="3471439" y="4603612"/>
            <a:ext cx="7327741" cy="86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1400"/>
                </a:solidFill>
                <a:cs typeface="+mn-ea"/>
                <a:sym typeface="+mn-lt"/>
              </a:rPr>
              <a:t>Statements under the scope of except will be executed when catching an exception, otherwise skipped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7A1CD466-10AD-9583-6E29-CBE428739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AC12BBA-AFD5-95EE-1305-8F444F79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3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21354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Try-except Statement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25DBF40-7CA9-C6FF-DF41-AD599063F9F8}"/>
              </a:ext>
            </a:extLst>
          </p:cNvPr>
          <p:cNvSpPr txBox="1"/>
          <p:nvPr/>
        </p:nvSpPr>
        <p:spPr>
          <a:xfrm>
            <a:off x="660399" y="1196734"/>
            <a:ext cx="4714905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Example: A simple division function</a:t>
            </a:r>
            <a:endParaRPr lang="zh-CN" altLang="en-US" sz="2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A638E43-CD44-DFD0-68A3-7F4C6BCD9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1759000"/>
            <a:ext cx="9062214" cy="11398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B9AACEE-401D-4C1D-BC0D-683D9D5DF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705"/>
          <a:stretch/>
        </p:blipFill>
        <p:spPr>
          <a:xfrm>
            <a:off x="658813" y="3451821"/>
            <a:ext cx="3265005" cy="1174568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9DFA95E-A67A-99DE-DD05-F9CA3CDCCC73}"/>
              </a:ext>
            </a:extLst>
          </p:cNvPr>
          <p:cNvSpPr txBox="1"/>
          <p:nvPr/>
        </p:nvSpPr>
        <p:spPr>
          <a:xfrm>
            <a:off x="660399" y="2990156"/>
            <a:ext cx="3263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Divide 4 by 1</a:t>
            </a:r>
            <a:endParaRPr lang="zh-CN" altLang="en-US" sz="2400" dirty="0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D0AA23-5561-18FB-1C62-07C8F05F38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715"/>
          <a:stretch/>
        </p:blipFill>
        <p:spPr>
          <a:xfrm>
            <a:off x="4198926" y="3451821"/>
            <a:ext cx="7908948" cy="290268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FDB32413-28C6-B9FE-3961-C906E72D1CCC}"/>
              </a:ext>
            </a:extLst>
          </p:cNvPr>
          <p:cNvSpPr txBox="1"/>
          <p:nvPr/>
        </p:nvSpPr>
        <p:spPr>
          <a:xfrm>
            <a:off x="4198926" y="2990156"/>
            <a:ext cx="3263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Divide 4 by 0, error!</a:t>
            </a:r>
            <a:endParaRPr lang="zh-CN" altLang="en-US" sz="240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163A9C3-2DDE-ED2A-F16B-58CF0DC11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1D534E-23D6-68AB-DB67-06B0605D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234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21354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sym typeface="+mn-lt"/>
              </a:rPr>
              <a:t>Try-except Statement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25DBF40-7CA9-C6FF-DF41-AD599063F9F8}"/>
              </a:ext>
            </a:extLst>
          </p:cNvPr>
          <p:cNvSpPr txBox="1"/>
          <p:nvPr/>
        </p:nvSpPr>
        <p:spPr>
          <a:xfrm>
            <a:off x="660399" y="1196734"/>
            <a:ext cx="8738244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Example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Now add exception handling with try-except statement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return a large number if divided by zero</a:t>
            </a:r>
            <a:endParaRPr lang="zh-CN" altLang="en-US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3CCBC92-4F00-49BC-25A9-B2A609A3CEE3}"/>
              </a:ext>
            </a:extLst>
          </p:cNvPr>
          <p:cNvSpPr txBox="1"/>
          <p:nvPr/>
        </p:nvSpPr>
        <p:spPr>
          <a:xfrm>
            <a:off x="4292048" y="4133884"/>
            <a:ext cx="5725624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The error handling statements got executed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43C37C3-71E7-3EF8-7E50-EC1BACD103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23" b="17811"/>
          <a:stretch/>
        </p:blipFill>
        <p:spPr>
          <a:xfrm>
            <a:off x="658813" y="2741763"/>
            <a:ext cx="9029386" cy="137447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21EEE76-0AF2-22CB-1FF0-9711920B5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21" r="63809" b="1"/>
          <a:stretch/>
        </p:blipFill>
        <p:spPr>
          <a:xfrm>
            <a:off x="660399" y="4667555"/>
            <a:ext cx="3267789" cy="12174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2EAC0BB-C1A9-2D4A-889B-AB015582E1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779"/>
          <a:stretch/>
        </p:blipFill>
        <p:spPr>
          <a:xfrm>
            <a:off x="4292048" y="4667556"/>
            <a:ext cx="3267789" cy="121743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115FE63-11FA-218A-4AB5-367134A2BA3E}"/>
              </a:ext>
            </a:extLst>
          </p:cNvPr>
          <p:cNvSpPr txBox="1"/>
          <p:nvPr/>
        </p:nvSpPr>
        <p:spPr>
          <a:xfrm>
            <a:off x="660399" y="4135591"/>
            <a:ext cx="3267789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cs typeface="+mn-ea"/>
                <a:sym typeface="+mn-lt"/>
              </a:rPr>
              <a:t>Run normally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0094A57-5049-311C-B750-6074A31CCAA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786"/>
          <a:stretch/>
        </p:blipFill>
        <p:spPr>
          <a:xfrm>
            <a:off x="7923697" y="4664257"/>
            <a:ext cx="3267789" cy="122403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1A2F10E-B94D-1CAE-A149-BE819D55D83B}"/>
              </a:ext>
            </a:extLst>
          </p:cNvPr>
          <p:cNvSpPr txBox="1"/>
          <p:nvPr/>
        </p:nvSpPr>
        <p:spPr>
          <a:xfrm>
            <a:off x="7797801" y="5872291"/>
            <a:ext cx="3949700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cs typeface="+mn-ea"/>
                <a:sym typeface="+mn-lt"/>
              </a:rPr>
              <a:t>What if other error happens?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A453562-1232-82BE-AA1E-0FEB5DCD44EB}"/>
              </a:ext>
            </a:extLst>
          </p:cNvPr>
          <p:cNvSpPr/>
          <p:nvPr/>
        </p:nvSpPr>
        <p:spPr>
          <a:xfrm>
            <a:off x="7797801" y="4600757"/>
            <a:ext cx="3949700" cy="18179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152FFA6-469D-B3EB-49A7-40587644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C7FCD23-442B-F4A8-250A-932ECAAF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1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Catch Specific Exceptions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395" y="1206841"/>
            <a:ext cx="10871205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Different errors can happen under different circumstances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Example: not proper to output 1e100 when divide a number by a string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702FD67-17D0-177D-392F-83301ABEC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5" y="2789897"/>
            <a:ext cx="6045200" cy="3111500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F9C6E32E-E4F4-6F52-ACAC-506C4E56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24735F3-30EC-6F59-9A8B-100AA62D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1701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Catch Specific Exceptions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395" y="1206841"/>
            <a:ext cx="10871205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Only handle exception belonging to a specific type</a:t>
            </a:r>
            <a:endParaRPr lang="en-US" altLang="zh-CN" sz="2400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Dividing an integer and a string raises a </a:t>
            </a:r>
            <a:r>
              <a:rPr lang="en-US" altLang="zh-CN" sz="2400" dirty="0" err="1">
                <a:solidFill>
                  <a:srgbClr val="649B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TypeError</a:t>
            </a:r>
            <a:endParaRPr lang="en-US" altLang="zh-CN" sz="2400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457200" indent="-4572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Divide by zero raises a </a:t>
            </a:r>
            <a:r>
              <a:rPr lang="en-US" altLang="zh-CN" sz="2400" dirty="0" err="1">
                <a:solidFill>
                  <a:srgbClr val="649B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ZeroDivisionError</a:t>
            </a:r>
            <a:endParaRPr lang="en-US" altLang="zh-CN" sz="2400" dirty="0">
              <a:solidFill>
                <a:srgbClr val="649B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B35337F-988D-F838-7CDC-0F8309BC1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235"/>
          <a:stretch/>
        </p:blipFill>
        <p:spPr>
          <a:xfrm>
            <a:off x="660394" y="3583864"/>
            <a:ext cx="10709970" cy="139333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6826721-72A5-FAEE-DEEC-F163CC3C0500}"/>
              </a:ext>
            </a:extLst>
          </p:cNvPr>
          <p:cNvSpPr txBox="1"/>
          <p:nvPr/>
        </p:nvSpPr>
        <p:spPr>
          <a:xfrm>
            <a:off x="660394" y="3044842"/>
            <a:ext cx="6215268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Syntax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F43B281-8137-92AA-D23F-84DF8A4E7CF6}"/>
              </a:ext>
            </a:extLst>
          </p:cNvPr>
          <p:cNvSpPr/>
          <p:nvPr/>
        </p:nvSpPr>
        <p:spPr>
          <a:xfrm>
            <a:off x="2892388" y="4280529"/>
            <a:ext cx="1705011" cy="344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F51C35-D5C3-A74C-C4DF-7A4FCD1B2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F68DEF3-3EFE-33AD-28CE-2DAD622C5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08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Catch Specific Exceptions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395" y="1206841"/>
            <a:ext cx="5435605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Example: Handle </a:t>
            </a:r>
            <a:r>
              <a:rPr lang="en-US" altLang="zh-CN" sz="2400" dirty="0" err="1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ZeroDivisionError</a:t>
            </a:r>
            <a:endParaRPr lang="en-US" altLang="zh-CN" sz="2400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083A69-F193-F53D-D0B1-1B8ADAB7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841"/>
          <a:stretch/>
        </p:blipFill>
        <p:spPr>
          <a:xfrm>
            <a:off x="660395" y="1845783"/>
            <a:ext cx="5435605" cy="14816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C6781EC-0ABB-A46B-5DE9-D89703AA6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5" y="3614044"/>
            <a:ext cx="5435605" cy="12332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1DA36EC-8A53-D015-5E04-B0108BEDE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395" y="5118353"/>
            <a:ext cx="5435605" cy="12445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00AF163-167F-29EC-AAB5-88555EFEB7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964" y="2232369"/>
            <a:ext cx="5435605" cy="413052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6BB863-086D-90ED-AB76-6DE5CEE8E632}"/>
              </a:ext>
            </a:extLst>
          </p:cNvPr>
          <p:cNvSpPr txBox="1"/>
          <p:nvPr/>
        </p:nvSpPr>
        <p:spPr>
          <a:xfrm>
            <a:off x="6264964" y="1699505"/>
            <a:ext cx="5435605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 err="1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TypeError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is not handled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07B538F-0912-54AB-1B61-E4854DD5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FE547D9-1705-FD4C-16D3-471DD0D47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70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729090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Catch Specific Exceptions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C083A69-F193-F53D-D0B1-1B8ADAB7E2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41"/>
          <a:stretch/>
        </p:blipFill>
        <p:spPr>
          <a:xfrm>
            <a:off x="6094413" y="2706744"/>
            <a:ext cx="5435605" cy="1481653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D8442D4-7193-84D4-9A72-E711D22BC6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034"/>
          <a:stretch/>
        </p:blipFill>
        <p:spPr>
          <a:xfrm>
            <a:off x="357956" y="4693791"/>
            <a:ext cx="5435609" cy="152903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81CCDAD-D829-31C7-F1FF-D81E78AFAA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356"/>
          <a:stretch/>
        </p:blipFill>
        <p:spPr>
          <a:xfrm>
            <a:off x="6095991" y="4696098"/>
            <a:ext cx="5435605" cy="148165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3E3B9156-C035-490C-3569-8077D1B1CB69}"/>
              </a:ext>
            </a:extLst>
          </p:cNvPr>
          <p:cNvGrpSpPr/>
          <p:nvPr/>
        </p:nvGrpSpPr>
        <p:grpSpPr>
          <a:xfrm>
            <a:off x="2025928" y="2579080"/>
            <a:ext cx="1895062" cy="1817554"/>
            <a:chOff x="2826028" y="2240210"/>
            <a:chExt cx="1895062" cy="2300683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EA02CE9-49E1-8E85-63DD-EB6CF3C48AE2}"/>
                </a:ext>
              </a:extLst>
            </p:cNvPr>
            <p:cNvSpPr/>
            <p:nvPr/>
          </p:nvSpPr>
          <p:spPr>
            <a:xfrm>
              <a:off x="2826028" y="4029602"/>
              <a:ext cx="1895061" cy="5112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800" dirty="0" err="1">
                  <a:solidFill>
                    <a:srgbClr val="0014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ZeroDivisionError</a:t>
              </a:r>
              <a:endParaRPr lang="en-US" altLang="zh-CN" sz="18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E30F401-DA01-5F4A-94BE-3D9218C92E2F}"/>
                </a:ext>
              </a:extLst>
            </p:cNvPr>
            <p:cNvSpPr/>
            <p:nvPr/>
          </p:nvSpPr>
          <p:spPr>
            <a:xfrm>
              <a:off x="2826029" y="3132548"/>
              <a:ext cx="1895061" cy="51129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800" dirty="0" err="1">
                  <a:solidFill>
                    <a:srgbClr val="0014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ArithmeticError</a:t>
              </a:r>
              <a:endParaRPr lang="en-US" altLang="zh-CN" sz="18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EB022B5-4BDD-9777-61AC-954AF347C583}"/>
                </a:ext>
              </a:extLst>
            </p:cNvPr>
            <p:cNvSpPr/>
            <p:nvPr/>
          </p:nvSpPr>
          <p:spPr>
            <a:xfrm>
              <a:off x="2826029" y="2240210"/>
              <a:ext cx="1895061" cy="51129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1800" dirty="0">
                  <a:solidFill>
                    <a:srgbClr val="0014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Exception</a:t>
              </a:r>
            </a:p>
          </p:txBody>
        </p:sp>
        <p:sp>
          <p:nvSpPr>
            <p:cNvPr id="22" name="三角形 21">
              <a:extLst>
                <a:ext uri="{FF2B5EF4-FFF2-40B4-BE49-F238E27FC236}">
                  <a16:creationId xmlns:a16="http://schemas.microsoft.com/office/drawing/2014/main" id="{9B22E23C-57B7-05B7-5357-F960F3F870F9}"/>
                </a:ext>
              </a:extLst>
            </p:cNvPr>
            <p:cNvSpPr/>
            <p:nvPr/>
          </p:nvSpPr>
          <p:spPr>
            <a:xfrm>
              <a:off x="3671257" y="2759443"/>
              <a:ext cx="204604" cy="17129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cxnSp>
          <p:nvCxnSpPr>
            <p:cNvPr id="24" name="直线连接符 23">
              <a:extLst>
                <a:ext uri="{FF2B5EF4-FFF2-40B4-BE49-F238E27FC236}">
                  <a16:creationId xmlns:a16="http://schemas.microsoft.com/office/drawing/2014/main" id="{09B1B1B5-7E2E-5D06-8EB3-9651F10FBF13}"/>
                </a:ext>
              </a:extLst>
            </p:cNvPr>
            <p:cNvCxnSpPr>
              <a:cxnSpLocks/>
              <a:stCxn id="22" idx="3"/>
              <a:endCxn id="10" idx="0"/>
            </p:cNvCxnSpPr>
            <p:nvPr/>
          </p:nvCxnSpPr>
          <p:spPr>
            <a:xfrm>
              <a:off x="3773559" y="2930742"/>
              <a:ext cx="1" cy="2018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线连接符 24">
              <a:extLst>
                <a:ext uri="{FF2B5EF4-FFF2-40B4-BE49-F238E27FC236}">
                  <a16:creationId xmlns:a16="http://schemas.microsoft.com/office/drawing/2014/main" id="{642AA40D-20D2-F2FA-4844-C2F0D5C667B8}"/>
                </a:ext>
              </a:extLst>
            </p:cNvPr>
            <p:cNvCxnSpPr>
              <a:cxnSpLocks/>
              <a:stCxn id="26" idx="3"/>
              <a:endCxn id="8" idx="0"/>
            </p:cNvCxnSpPr>
            <p:nvPr/>
          </p:nvCxnSpPr>
          <p:spPr>
            <a:xfrm>
              <a:off x="3773559" y="3812995"/>
              <a:ext cx="0" cy="21660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三角形 25">
              <a:extLst>
                <a:ext uri="{FF2B5EF4-FFF2-40B4-BE49-F238E27FC236}">
                  <a16:creationId xmlns:a16="http://schemas.microsoft.com/office/drawing/2014/main" id="{78FC22CE-D299-B39C-B72F-1C9321EB280C}"/>
                </a:ext>
              </a:extLst>
            </p:cNvPr>
            <p:cNvSpPr/>
            <p:nvPr/>
          </p:nvSpPr>
          <p:spPr>
            <a:xfrm>
              <a:off x="3671257" y="3641696"/>
              <a:ext cx="204604" cy="17129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A5E1EC5-AAE8-361D-F465-F164E5B3D45E}"/>
              </a:ext>
            </a:extLst>
          </p:cNvPr>
          <p:cNvSpPr txBox="1"/>
          <p:nvPr/>
        </p:nvSpPr>
        <p:spPr>
          <a:xfrm>
            <a:off x="658813" y="1188764"/>
            <a:ext cx="10871205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649B3E"/>
                </a:solidFill>
                <a:cs typeface="+mn-ea"/>
                <a:sym typeface="+mn-lt"/>
              </a:rPr>
              <a:t>Inheritance </a:t>
            </a:r>
            <a:r>
              <a:rPr lang="en-US" altLang="zh-CN" sz="2400" dirty="0">
                <a:cs typeface="+mn-ea"/>
                <a:sym typeface="+mn-lt"/>
              </a:rPr>
              <a:t>relationship</a:t>
            </a:r>
            <a:r>
              <a:rPr lang="en-US" altLang="zh-CN" sz="2400" b="1" dirty="0">
                <a:solidFill>
                  <a:srgbClr val="649B3E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cs typeface="+mn-ea"/>
                <a:sym typeface="+mn-lt"/>
              </a:rPr>
              <a:t>is considered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+mn-ea"/>
                <a:sym typeface="+mn-lt"/>
              </a:rPr>
              <a:t>Example: A </a:t>
            </a:r>
            <a:r>
              <a:rPr lang="en-US" altLang="zh-CN" sz="2400" dirty="0" err="1">
                <a:cs typeface="+mn-ea"/>
                <a:sym typeface="+mn-lt"/>
              </a:rPr>
              <a:t>ZeroDivsionError</a:t>
            </a:r>
            <a:r>
              <a:rPr lang="en-US" altLang="zh-CN" sz="2400" dirty="0">
                <a:cs typeface="+mn-ea"/>
                <a:sym typeface="+mn-lt"/>
              </a:rPr>
              <a:t> is also an </a:t>
            </a:r>
            <a:r>
              <a:rPr lang="en-US" altLang="zh-CN" sz="2400" dirty="0" err="1">
                <a:cs typeface="+mn-ea"/>
                <a:sym typeface="+mn-lt"/>
              </a:rPr>
              <a:t>ArithmeticError</a:t>
            </a:r>
            <a:r>
              <a:rPr lang="en-US" altLang="zh-CN" sz="2400" dirty="0">
                <a:cs typeface="+mn-ea"/>
                <a:sym typeface="+mn-lt"/>
              </a:rPr>
              <a:t> and an Exception</a:t>
            </a:r>
            <a:endParaRPr lang="en-US" altLang="zh-CN" sz="2400" dirty="0">
              <a:cs typeface="Calibri" panose="020F0502020204030204" pitchFamily="34" charset="0"/>
              <a:sym typeface="+mn-lt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AB7D7D-850D-BBEC-0AF1-1DAC9ECE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0731C5B7-3529-86A7-BFA7-9A0A4D6CE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12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Get the Exception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DB985C0-02C6-955A-893F-6DDA6E1CDE84}"/>
              </a:ext>
            </a:extLst>
          </p:cNvPr>
          <p:cNvSpPr txBox="1"/>
          <p:nvPr/>
        </p:nvSpPr>
        <p:spPr>
          <a:xfrm>
            <a:off x="660395" y="1928667"/>
            <a:ext cx="6215268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Syntax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BD15345-14C4-C603-8129-46EF6316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81"/>
          <a:stretch/>
        </p:blipFill>
        <p:spPr>
          <a:xfrm>
            <a:off x="660395" y="2515285"/>
            <a:ext cx="10709969" cy="139333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D86A2B3-D72C-73B6-0337-D8C5BE5380FB}"/>
              </a:ext>
            </a:extLst>
          </p:cNvPr>
          <p:cNvSpPr/>
          <p:nvPr/>
        </p:nvSpPr>
        <p:spPr>
          <a:xfrm>
            <a:off x="4491007" y="3209666"/>
            <a:ext cx="1705011" cy="344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301101-E2E8-5496-82C1-02F5BA53A480}"/>
              </a:ext>
            </a:extLst>
          </p:cNvPr>
          <p:cNvSpPr txBox="1"/>
          <p:nvPr/>
        </p:nvSpPr>
        <p:spPr>
          <a:xfrm>
            <a:off x="6235937" y="2843918"/>
            <a:ext cx="7721600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 variable that holds the exception object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Any valid identifier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A3FBA06-B57C-1482-516D-6CB1D85D0A05}"/>
              </a:ext>
            </a:extLst>
          </p:cNvPr>
          <p:cNvSpPr txBox="1"/>
          <p:nvPr/>
        </p:nvSpPr>
        <p:spPr>
          <a:xfrm>
            <a:off x="2464037" y="3924461"/>
            <a:ext cx="772160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Handle the exception according to the exception object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21AED5F-DC74-9CC5-CB01-D1D5047BF00F}"/>
              </a:ext>
            </a:extLst>
          </p:cNvPr>
          <p:cNvSpPr/>
          <p:nvPr/>
        </p:nvSpPr>
        <p:spPr>
          <a:xfrm>
            <a:off x="2464037" y="3579726"/>
            <a:ext cx="1705011" cy="344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43CC90-ADDC-132D-4127-C1CD96491E92}"/>
              </a:ext>
            </a:extLst>
          </p:cNvPr>
          <p:cNvSpPr txBox="1"/>
          <p:nvPr/>
        </p:nvSpPr>
        <p:spPr>
          <a:xfrm>
            <a:off x="660395" y="1196975"/>
            <a:ext cx="10871205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Access the raised exception object with </a:t>
            </a:r>
            <a:r>
              <a:rPr lang="en-US" altLang="zh-CN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as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statement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219D92C7-53B2-B60E-1B30-3EC90062D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44B722B0-FE61-1590-C487-7538F367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67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Access the Exception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DB985C0-02C6-955A-893F-6DDA6E1CDE84}"/>
              </a:ext>
            </a:extLst>
          </p:cNvPr>
          <p:cNvSpPr txBox="1"/>
          <p:nvPr/>
        </p:nvSpPr>
        <p:spPr>
          <a:xfrm>
            <a:off x="660394" y="1801463"/>
            <a:ext cx="10709970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Example: catch all kinds of exceptions and observe its type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C310A78-1F89-764E-2CAE-C281DADA5F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057"/>
          <a:stretch/>
        </p:blipFill>
        <p:spPr>
          <a:xfrm>
            <a:off x="658813" y="2318208"/>
            <a:ext cx="10709969" cy="15551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CB7A30F-3AFA-A18D-A2F1-82EA065F66F7}"/>
              </a:ext>
            </a:extLst>
          </p:cNvPr>
          <p:cNvSpPr txBox="1"/>
          <p:nvPr/>
        </p:nvSpPr>
        <p:spPr>
          <a:xfrm>
            <a:off x="660395" y="1196975"/>
            <a:ext cx="10871205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Access the raised exception object with </a:t>
            </a:r>
            <a:r>
              <a:rPr lang="en-US" altLang="zh-CN" sz="24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as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statement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9494488-741C-2F5F-BCD9-243E3B7B1CEC}"/>
              </a:ext>
            </a:extLst>
          </p:cNvPr>
          <p:cNvSpPr txBox="1"/>
          <p:nvPr/>
        </p:nvSpPr>
        <p:spPr>
          <a:xfrm>
            <a:off x="2342241" y="4627904"/>
            <a:ext cx="4238174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An exception object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Get the type: type()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Get the descriptions: str()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2C5B723-F708-4325-B6AE-6A0DF57D9B17}"/>
              </a:ext>
            </a:extLst>
          </p:cNvPr>
          <p:cNvSpPr/>
          <p:nvPr/>
        </p:nvSpPr>
        <p:spPr>
          <a:xfrm>
            <a:off x="3168625" y="3206748"/>
            <a:ext cx="1490693" cy="3447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86D5D39-6ACC-0895-BFEC-5C2325E474F6}"/>
              </a:ext>
            </a:extLst>
          </p:cNvPr>
          <p:cNvSpPr txBox="1"/>
          <p:nvPr/>
        </p:nvSpPr>
        <p:spPr>
          <a:xfrm>
            <a:off x="4278313" y="3483196"/>
            <a:ext cx="6215268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Large category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91EB903-69A4-CC36-8FD9-F861158A9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286" y="2378251"/>
            <a:ext cx="5932714" cy="3743588"/>
          </a:xfrm>
          <a:prstGeom prst="rect">
            <a:avLst/>
          </a:prstGeo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4BA6AE-72A0-5A51-A43A-7F69F1396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A57DE6B-A50B-D6BA-FB9F-E8C121A3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50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Handle Specific Exceptions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399" y="1196975"/>
            <a:ext cx="10871205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Handle different exceptions with different operations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Multiple except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is allowed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5837AD0-C0E5-A424-A913-9F74691692D5}"/>
              </a:ext>
            </a:extLst>
          </p:cNvPr>
          <p:cNvSpPr txBox="1"/>
          <p:nvPr/>
        </p:nvSpPr>
        <p:spPr>
          <a:xfrm>
            <a:off x="660396" y="2487011"/>
            <a:ext cx="6215268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Syntax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85A5EA1-B4D3-14CD-D858-0E2C60EAAE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989"/>
          <a:stretch/>
        </p:blipFill>
        <p:spPr>
          <a:xfrm>
            <a:off x="660396" y="3037222"/>
            <a:ext cx="10578548" cy="1917265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E6BF0CF-E973-8938-FEEE-BACA545FFB0D}"/>
              </a:ext>
            </a:extLst>
          </p:cNvPr>
          <p:cNvSpPr/>
          <p:nvPr/>
        </p:nvSpPr>
        <p:spPr>
          <a:xfrm>
            <a:off x="1765300" y="3670300"/>
            <a:ext cx="3975100" cy="622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37BDCC1-A23D-38DF-C0E0-555992AD4E42}"/>
              </a:ext>
            </a:extLst>
          </p:cNvPr>
          <p:cNvSpPr txBox="1"/>
          <p:nvPr/>
        </p:nvSpPr>
        <p:spPr>
          <a:xfrm>
            <a:off x="5949670" y="3509191"/>
            <a:ext cx="6215268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Execute when: catch the desired type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7BD4340-34D0-3183-84EA-EF4DA44537C7}"/>
              </a:ext>
            </a:extLst>
          </p:cNvPr>
          <p:cNvSpPr/>
          <p:nvPr/>
        </p:nvSpPr>
        <p:spPr>
          <a:xfrm>
            <a:off x="1765300" y="4351980"/>
            <a:ext cx="3975100" cy="622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33C376F-1885-B137-F5B4-36B5B12F8752}"/>
              </a:ext>
            </a:extLst>
          </p:cNvPr>
          <p:cNvSpPr txBox="1"/>
          <p:nvPr/>
        </p:nvSpPr>
        <p:spPr>
          <a:xfrm>
            <a:off x="5949670" y="4410144"/>
            <a:ext cx="6215268" cy="1835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Execute when: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previous desired type not caught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Current desired type is caught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Notice: </a:t>
            </a:r>
            <a:r>
              <a:rPr lang="en-US" altLang="zh-CN" sz="2400" b="1" dirty="0" err="1">
                <a:solidFill>
                  <a:srgbClr val="649B3E"/>
                </a:solidFill>
                <a:cs typeface="+mn-ea"/>
                <a:sym typeface="+mn-lt"/>
              </a:rPr>
              <a:t>inheritence</a:t>
            </a:r>
            <a:endParaRPr lang="en-US" altLang="zh-CN" sz="2400" b="1" dirty="0">
              <a:solidFill>
                <a:srgbClr val="649B3E"/>
              </a:solidFill>
              <a:cs typeface="+mn-ea"/>
              <a:sym typeface="+mn-lt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6E65801-420C-E6E3-69D7-470F1072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98E9BF68-11BD-44E7-DE8F-04B60A5D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64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08361"/>
            <a:ext cx="10515600" cy="5025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</a:rPr>
              <a:t>Exceptions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</a:rPr>
              <a:t>Introduction to OOP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</a:rPr>
              <a:t>Classes and Objects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</a:rPr>
              <a:t>Inheritance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880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Outline</a:t>
            </a:r>
            <a:endParaRPr lang="en-GB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D907200-AF6B-F9B6-8C91-57E55926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83DF6B-961D-E7F8-1D18-1BA6B25B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Handle Specific Exceptions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5837AD0-C0E5-A424-A913-9F74691692D5}"/>
              </a:ext>
            </a:extLst>
          </p:cNvPr>
          <p:cNvSpPr txBox="1"/>
          <p:nvPr/>
        </p:nvSpPr>
        <p:spPr>
          <a:xfrm>
            <a:off x="658812" y="1198336"/>
            <a:ext cx="10504487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Example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Handle </a:t>
            </a:r>
            <a:r>
              <a:rPr lang="en-US" altLang="zh-CN" sz="2400" dirty="0" err="1">
                <a:solidFill>
                  <a:srgbClr val="649B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TypeError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and </a:t>
            </a:r>
            <a:r>
              <a:rPr lang="en-US" altLang="zh-CN" sz="2400" dirty="0" err="1">
                <a:solidFill>
                  <a:srgbClr val="649B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ZeroDivisionError</a:t>
            </a:r>
            <a:r>
              <a:rPr lang="en-US" altLang="zh-CN" sz="2400" dirty="0">
                <a:solidFill>
                  <a:srgbClr val="649B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with different statements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D978790-CFE5-A090-27BC-4EEAFBC5D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101"/>
          <a:stretch/>
        </p:blipFill>
        <p:spPr>
          <a:xfrm>
            <a:off x="658813" y="2216635"/>
            <a:ext cx="9424508" cy="2188006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728E23FA-6786-CA76-C98F-3AD4E0C8F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376"/>
          <a:stretch/>
        </p:blipFill>
        <p:spPr>
          <a:xfrm>
            <a:off x="660396" y="4641365"/>
            <a:ext cx="3845343" cy="13053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6E1BDB4-6AE1-356A-A247-FFBD42FDD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179"/>
          <a:stretch/>
        </p:blipFill>
        <p:spPr>
          <a:xfrm>
            <a:off x="5100431" y="4641365"/>
            <a:ext cx="4384263" cy="1607970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953E4C7-08BE-662D-1B79-37279681E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C327591-6AE7-7690-18F1-FAE55E6F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4730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Handle Exception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396" y="1196393"/>
            <a:ext cx="10871205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/>
                <a:cs typeface="+mj-cs"/>
                <a:sym typeface="+mn-lt"/>
              </a:rPr>
              <a:t>else</a:t>
            </a:r>
            <a:r>
              <a:rPr lang="en-US" altLang="zh-CN" sz="2400" dirty="0">
                <a:latin typeface="Calibri"/>
                <a:cs typeface="+mj-cs"/>
                <a:sym typeface="+mn-lt"/>
              </a:rPr>
              <a:t> statement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Executed when catching no exceptions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113FB9-A999-E9B7-C3E3-E68199BB8B19}"/>
              </a:ext>
            </a:extLst>
          </p:cNvPr>
          <p:cNvSpPr txBox="1"/>
          <p:nvPr/>
        </p:nvSpPr>
        <p:spPr>
          <a:xfrm>
            <a:off x="660396" y="2386864"/>
            <a:ext cx="6215268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Syntax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545EB0-AA8C-23F2-42E6-98CC154AD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43"/>
          <a:stretch/>
        </p:blipFill>
        <p:spPr>
          <a:xfrm>
            <a:off x="658813" y="2892836"/>
            <a:ext cx="10709968" cy="231258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7423866-ED5F-0C77-40CF-0167C235F776}"/>
              </a:ext>
            </a:extLst>
          </p:cNvPr>
          <p:cNvSpPr/>
          <p:nvPr/>
        </p:nvSpPr>
        <p:spPr>
          <a:xfrm>
            <a:off x="1562100" y="4610727"/>
            <a:ext cx="3975100" cy="622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8BB47A3-B2C3-732A-21F9-25EC9E07A635}"/>
              </a:ext>
            </a:extLst>
          </p:cNvPr>
          <p:cNvSpPr txBox="1"/>
          <p:nvPr/>
        </p:nvSpPr>
        <p:spPr>
          <a:xfrm>
            <a:off x="5746470" y="4668891"/>
            <a:ext cx="6215268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Execute when: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No exception happens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7FD09C2-C2F7-2236-38E2-DC5F2BCD6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751F4D45-AA43-97DA-77A2-4E81A4826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72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Handle Exception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113FB9-A999-E9B7-C3E3-E68199BB8B19}"/>
              </a:ext>
            </a:extLst>
          </p:cNvPr>
          <p:cNvSpPr txBox="1"/>
          <p:nvPr/>
        </p:nvSpPr>
        <p:spPr>
          <a:xfrm>
            <a:off x="660397" y="2377342"/>
            <a:ext cx="5435603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Example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CFC155-60AF-20DF-B874-EEBDF419C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840"/>
          <a:stretch/>
        </p:blipFill>
        <p:spPr>
          <a:xfrm>
            <a:off x="660396" y="2917782"/>
            <a:ext cx="5435605" cy="31396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9ADC534-3456-182A-D7AE-B81CB8FC4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487" y="2017435"/>
            <a:ext cx="5364618" cy="14775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F87A750-01E0-CF2C-1506-9B8D409DF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174" y="3564113"/>
            <a:ext cx="5364620" cy="120986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533309-DCFC-D743-F7B4-B3FBF40CD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173" y="4836972"/>
            <a:ext cx="5364619" cy="149756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D7F1CC1-E4AD-15F5-E610-154FCF1181E4}"/>
              </a:ext>
            </a:extLst>
          </p:cNvPr>
          <p:cNvSpPr txBox="1"/>
          <p:nvPr/>
        </p:nvSpPr>
        <p:spPr>
          <a:xfrm>
            <a:off x="660396" y="1196393"/>
            <a:ext cx="10871205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/>
                <a:cs typeface="+mj-cs"/>
                <a:sym typeface="+mn-lt"/>
              </a:rPr>
              <a:t>else</a:t>
            </a:r>
            <a:r>
              <a:rPr lang="en-US" altLang="zh-CN" sz="2400" dirty="0">
                <a:latin typeface="Calibri"/>
                <a:cs typeface="+mj-cs"/>
                <a:sym typeface="+mn-lt"/>
              </a:rPr>
              <a:t> statement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Executed when catching no exceptions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C4DF8E4-1301-0E64-06C5-60C8B1D6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091A35-5CF4-EEF9-76C9-1D73BFB8E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820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Handle Exception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397" y="1196975"/>
            <a:ext cx="10871205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/>
                <a:cs typeface="+mj-cs"/>
                <a:sym typeface="+mn-lt"/>
              </a:rPr>
              <a:t>finally </a:t>
            </a:r>
            <a:r>
              <a:rPr lang="en-US" altLang="zh-CN" sz="2400" dirty="0">
                <a:latin typeface="Calibri"/>
                <a:cs typeface="+mj-cs"/>
                <a:sym typeface="+mn-lt"/>
              </a:rPr>
              <a:t>statement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Execute anyway 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after exception handling block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860A316-4C10-1926-13FF-2760B6707F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629"/>
          <a:stretch/>
        </p:blipFill>
        <p:spPr>
          <a:xfrm>
            <a:off x="658813" y="2787418"/>
            <a:ext cx="8535128" cy="306667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FBC9737-C090-9A97-F4EE-819F73E16827}"/>
              </a:ext>
            </a:extLst>
          </p:cNvPr>
          <p:cNvSpPr txBox="1"/>
          <p:nvPr/>
        </p:nvSpPr>
        <p:spPr>
          <a:xfrm>
            <a:off x="658812" y="2281445"/>
            <a:ext cx="6215268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Syntax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1D9EBD3-326A-6608-338C-D2B47FA0BF62}"/>
              </a:ext>
            </a:extLst>
          </p:cNvPr>
          <p:cNvSpPr/>
          <p:nvPr/>
        </p:nvSpPr>
        <p:spPr>
          <a:xfrm>
            <a:off x="1584874" y="5194091"/>
            <a:ext cx="3345914" cy="6238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20A587C-C3E9-5400-DE9E-A7E9441A52E1}"/>
              </a:ext>
            </a:extLst>
          </p:cNvPr>
          <p:cNvSpPr txBox="1"/>
          <p:nvPr/>
        </p:nvSpPr>
        <p:spPr>
          <a:xfrm>
            <a:off x="4930788" y="5033118"/>
            <a:ext cx="5231504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Execute anyway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No matter catch exception or not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A4B7086-34DB-F23A-D68D-4985C9940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61A2E6E1-EF50-5290-9583-3A32F7B6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985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0996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Handle Exception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396" y="1193964"/>
            <a:ext cx="10871205" cy="94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Calibri"/>
                <a:cs typeface="+mj-cs"/>
                <a:sym typeface="+mn-lt"/>
              </a:rPr>
              <a:t>final </a:t>
            </a:r>
            <a:r>
              <a:rPr lang="en-US" altLang="zh-CN" sz="2400" dirty="0">
                <a:latin typeface="Calibri"/>
                <a:cs typeface="+mj-cs"/>
                <a:sym typeface="+mn-lt"/>
              </a:rPr>
              <a:t>statement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Execute anyway 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after exception handling block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BC9737-C090-9A97-F4EE-819F73E16827}"/>
              </a:ext>
            </a:extLst>
          </p:cNvPr>
          <p:cNvSpPr txBox="1"/>
          <p:nvPr/>
        </p:nvSpPr>
        <p:spPr>
          <a:xfrm>
            <a:off x="660396" y="2219335"/>
            <a:ext cx="5700998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Syntax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AF51FC-B8D0-351B-A650-E5532FF8F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346"/>
          <a:stretch/>
        </p:blipFill>
        <p:spPr>
          <a:xfrm>
            <a:off x="660396" y="2753951"/>
            <a:ext cx="5435604" cy="35682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44F8E35-C315-7DCE-D1CA-EFC54786E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312" y="2262496"/>
            <a:ext cx="4175885" cy="14332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14D59AB-ABFD-0783-4818-C579ABA4E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13" y="3743920"/>
            <a:ext cx="4175882" cy="11879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F93503-DC37-F9FD-4309-A16CF7807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311" y="4988927"/>
            <a:ext cx="4175886" cy="139368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6DE278-BEB9-23CE-1A55-DDEB84F2F427}"/>
              </a:ext>
            </a:extLst>
          </p:cNvPr>
          <p:cNvSpPr/>
          <p:nvPr/>
        </p:nvSpPr>
        <p:spPr>
          <a:xfrm>
            <a:off x="6533311" y="3213100"/>
            <a:ext cx="3345914" cy="223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677284F-1C01-8613-5CC9-C9D44354BE50}"/>
              </a:ext>
            </a:extLst>
          </p:cNvPr>
          <p:cNvSpPr/>
          <p:nvPr/>
        </p:nvSpPr>
        <p:spPr>
          <a:xfrm>
            <a:off x="6533311" y="4435742"/>
            <a:ext cx="3345914" cy="223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C61B613-881E-A68D-0791-8631A7DFF113}"/>
              </a:ext>
            </a:extLst>
          </p:cNvPr>
          <p:cNvSpPr/>
          <p:nvPr/>
        </p:nvSpPr>
        <p:spPr>
          <a:xfrm>
            <a:off x="6533311" y="5910703"/>
            <a:ext cx="3345914" cy="2232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75A22AD-4FF8-7416-DCDC-C76F97AC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5" name="灯片编号占位符 14">
            <a:extLst>
              <a:ext uri="{FF2B5EF4-FFF2-40B4-BE49-F238E27FC236}">
                <a16:creationId xmlns:a16="http://schemas.microsoft.com/office/drawing/2014/main" id="{819D0751-6376-A7D2-9CA7-E219FADC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383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03605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Summarize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0AB7B9-3FA3-3A3E-F27D-1A5144B19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196975"/>
            <a:ext cx="6538495" cy="462317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09B0E8E-43DB-1883-DE6B-73BFC51BCE70}"/>
              </a:ext>
            </a:extLst>
          </p:cNvPr>
          <p:cNvSpPr txBox="1"/>
          <p:nvPr/>
        </p:nvSpPr>
        <p:spPr>
          <a:xfrm>
            <a:off x="7198895" y="1666858"/>
            <a:ext cx="30607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Try: catch exception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745D86-85B0-828D-6C22-3F13628B398C}"/>
              </a:ext>
            </a:extLst>
          </p:cNvPr>
          <p:cNvSpPr txBox="1"/>
          <p:nvPr/>
        </p:nvSpPr>
        <p:spPr>
          <a:xfrm>
            <a:off x="7198895" y="2330230"/>
            <a:ext cx="40005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Except: Handle exception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5078A48-A524-0AA4-512C-2FB580C5A3F8}"/>
              </a:ext>
            </a:extLst>
          </p:cNvPr>
          <p:cNvSpPr txBox="1"/>
          <p:nvPr/>
        </p:nvSpPr>
        <p:spPr>
          <a:xfrm>
            <a:off x="7198895" y="2984228"/>
            <a:ext cx="43942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Else: Execute when no exception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92BAE8F-9340-3370-B436-905B28B2772C}"/>
              </a:ext>
            </a:extLst>
          </p:cNvPr>
          <p:cNvSpPr txBox="1"/>
          <p:nvPr/>
        </p:nvSpPr>
        <p:spPr>
          <a:xfrm>
            <a:off x="7198895" y="3616248"/>
            <a:ext cx="43942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Finally: Execute anyway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93A5B7A-B156-4A30-E559-97A1AAD20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510599DD-9692-1F98-E485-804A2FD03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290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83031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Raising Exceptions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396" y="1204166"/>
            <a:ext cx="10871204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Force a specified exception to occur with 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raise statement</a:t>
            </a:r>
            <a:endParaRPr lang="en-US" altLang="zh-CN" sz="2400" b="1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6203619-E00D-94BD-B1D2-F51467791E80}"/>
              </a:ext>
            </a:extLst>
          </p:cNvPr>
          <p:cNvSpPr txBox="1"/>
          <p:nvPr/>
        </p:nvSpPr>
        <p:spPr>
          <a:xfrm>
            <a:off x="668886" y="2177420"/>
            <a:ext cx="117900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Syntax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FF67103-42C5-71DE-6876-32E81047A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1" r="53934"/>
          <a:stretch/>
        </p:blipFill>
        <p:spPr>
          <a:xfrm>
            <a:off x="1729188" y="2225499"/>
            <a:ext cx="6081301" cy="43856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273FA1C-C994-243C-74D0-EF9D090BDEAE}"/>
              </a:ext>
            </a:extLst>
          </p:cNvPr>
          <p:cNvSpPr txBox="1"/>
          <p:nvPr/>
        </p:nvSpPr>
        <p:spPr>
          <a:xfrm>
            <a:off x="2941315" y="1790158"/>
            <a:ext cx="2787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 Type</a:t>
            </a:r>
            <a:endParaRPr kumimoji="1"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4D4C498-EF78-BCDB-38D4-236C229691C0}"/>
              </a:ext>
            </a:extLst>
          </p:cNvPr>
          <p:cNvSpPr txBox="1"/>
          <p:nvPr/>
        </p:nvSpPr>
        <p:spPr>
          <a:xfrm>
            <a:off x="5077317" y="2633271"/>
            <a:ext cx="245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(String) </a:t>
            </a:r>
            <a:endParaRPr kumimoji="1"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BB5D16F-1E09-85AB-7F77-FC5F395F68A2}"/>
              </a:ext>
            </a:extLst>
          </p:cNvPr>
          <p:cNvSpPr/>
          <p:nvPr/>
        </p:nvSpPr>
        <p:spPr>
          <a:xfrm>
            <a:off x="3025941" y="2250702"/>
            <a:ext cx="1763972" cy="3496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29838E9-F483-E807-BD3D-E450C06620A4}"/>
              </a:ext>
            </a:extLst>
          </p:cNvPr>
          <p:cNvSpPr/>
          <p:nvPr/>
        </p:nvSpPr>
        <p:spPr>
          <a:xfrm>
            <a:off x="4928034" y="2254702"/>
            <a:ext cx="2239840" cy="3496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738D42C-C860-EABD-FB22-FCEE82393C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-1759"/>
          <a:stretch/>
        </p:blipFill>
        <p:spPr>
          <a:xfrm>
            <a:off x="658813" y="3894220"/>
            <a:ext cx="4818256" cy="23726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224F3E7-A641-D179-2B13-4DE0ED15A3FE}"/>
              </a:ext>
            </a:extLst>
          </p:cNvPr>
          <p:cNvSpPr txBox="1"/>
          <p:nvPr/>
        </p:nvSpPr>
        <p:spPr>
          <a:xfrm>
            <a:off x="660395" y="3320987"/>
            <a:ext cx="5435604" cy="505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Example: raise a name error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AD0D7576-E3F2-AD89-CC28-8288E2142DDB}"/>
              </a:ext>
            </a:extLst>
          </p:cNvPr>
          <p:cNvSpPr/>
          <p:nvPr/>
        </p:nvSpPr>
        <p:spPr>
          <a:xfrm>
            <a:off x="2941315" y="2177420"/>
            <a:ext cx="4589785" cy="4866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2FCBF11-DF68-F228-D2C1-1452E09AF3BA}"/>
              </a:ext>
            </a:extLst>
          </p:cNvPr>
          <p:cNvSpPr txBox="1"/>
          <p:nvPr/>
        </p:nvSpPr>
        <p:spPr>
          <a:xfrm>
            <a:off x="7536740" y="2187005"/>
            <a:ext cx="2453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Exception Object</a:t>
            </a:r>
            <a:endParaRPr kumimoji="1" lang="zh-CN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F016EFF-FFF7-F695-1E94-1FFF7594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4F5807-0D28-17FF-F276-9F8D870F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29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8" grpId="0" animBg="1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1139907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Raising Exceptions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400" y="1195118"/>
            <a:ext cx="10338904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Example: generate a </a:t>
            </a:r>
            <a:r>
              <a:rPr lang="en-US" altLang="zh-CN" sz="2400" dirty="0" err="1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fibonacci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sequence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2EC52F-51A4-9EF6-4089-17A23BA41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773025"/>
            <a:ext cx="4466268" cy="427952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482A3F4-0238-4695-9421-B1EB0CCF8D77}"/>
              </a:ext>
            </a:extLst>
          </p:cNvPr>
          <p:cNvSpPr txBox="1"/>
          <p:nvPr/>
        </p:nvSpPr>
        <p:spPr>
          <a:xfrm>
            <a:off x="5252648" y="4174385"/>
            <a:ext cx="5402652" cy="1392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Input value cannot be negative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Not raising any error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The empty list may cause trouble later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867E2B3-19E5-3C14-712F-8492AE8E8B85}"/>
              </a:ext>
            </a:extLst>
          </p:cNvPr>
          <p:cNvSpPr/>
          <p:nvPr/>
        </p:nvSpPr>
        <p:spPr>
          <a:xfrm>
            <a:off x="1018351" y="4438609"/>
            <a:ext cx="4108317" cy="3900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DD7AAFF-DFA3-E0AC-613B-BEE126D0C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3DF5D88-652E-4593-DA3C-A47AC8D9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77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7062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Raising Exceptions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366CCF6-9318-FAFE-B0D3-3FE2E2D18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016"/>
          <a:stretch/>
        </p:blipFill>
        <p:spPr>
          <a:xfrm>
            <a:off x="6305827" y="2381266"/>
            <a:ext cx="5421325" cy="270562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7540269-B0C1-6D9B-9601-6400D3A83063}"/>
              </a:ext>
            </a:extLst>
          </p:cNvPr>
          <p:cNvSpPr txBox="1"/>
          <p:nvPr/>
        </p:nvSpPr>
        <p:spPr>
          <a:xfrm>
            <a:off x="660399" y="1196975"/>
            <a:ext cx="1129085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Raise </a:t>
            </a:r>
            <a:r>
              <a:rPr lang="en-US" altLang="zh-CN" sz="2400" dirty="0" err="1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ValueError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to let the programmer know that a negative N is not supported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ABBC716-1EEA-8BC6-B3D7-866D79214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647" b="56299"/>
          <a:stretch/>
        </p:blipFill>
        <p:spPr>
          <a:xfrm>
            <a:off x="660399" y="2381266"/>
            <a:ext cx="5114716" cy="27056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79D6614-86F6-1FEE-3F44-10DC32EDB65F}"/>
              </a:ext>
            </a:extLst>
          </p:cNvPr>
          <p:cNvSpPr/>
          <p:nvPr/>
        </p:nvSpPr>
        <p:spPr>
          <a:xfrm>
            <a:off x="1666798" y="2746573"/>
            <a:ext cx="4108317" cy="3900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0F72C335-CC25-2B55-9A27-AB7E4AD0C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ECCBA3A-D790-DF87-4183-A50F1E5A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7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7062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Raising Exceptions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540269-B0C1-6D9B-9601-6400D3A83063}"/>
              </a:ext>
            </a:extLst>
          </p:cNvPr>
          <p:cNvSpPr txBox="1"/>
          <p:nvPr/>
        </p:nvSpPr>
        <p:spPr>
          <a:xfrm>
            <a:off x="660399" y="1196975"/>
            <a:ext cx="1129085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Easy way: raise an </a:t>
            </a:r>
            <a:r>
              <a:rPr lang="en-US" altLang="zh-CN" sz="2400" dirty="0" err="1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AssertionError</a:t>
            </a:r>
            <a:endParaRPr lang="en-US" altLang="zh-CN" sz="2400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27A29B-2700-C4A8-0228-96101E97B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06" r="28212"/>
          <a:stretch/>
        </p:blipFill>
        <p:spPr>
          <a:xfrm>
            <a:off x="660399" y="2437915"/>
            <a:ext cx="8027760" cy="53367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F2410FB9-E7AB-62A0-F3E1-F9063251A162}"/>
              </a:ext>
            </a:extLst>
          </p:cNvPr>
          <p:cNvSpPr txBox="1"/>
          <p:nvPr/>
        </p:nvSpPr>
        <p:spPr>
          <a:xfrm>
            <a:off x="658813" y="1904243"/>
            <a:ext cx="1129085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Syntax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3C80C61-74B1-3C6D-7965-0C05DC4B79DA}"/>
              </a:ext>
            </a:extLst>
          </p:cNvPr>
          <p:cNvSpPr txBox="1"/>
          <p:nvPr/>
        </p:nvSpPr>
        <p:spPr>
          <a:xfrm>
            <a:off x="658813" y="3184755"/>
            <a:ext cx="7494588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Test if the given condition is satisfied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If True, do nothing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If False, raise </a:t>
            </a:r>
            <a:r>
              <a:rPr lang="en-US" altLang="zh-CN" sz="2400" dirty="0" err="1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AssertionError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with the given error message 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3CCDFA2-4719-47C7-6978-E520B915BC88}"/>
              </a:ext>
            </a:extLst>
          </p:cNvPr>
          <p:cNvSpPr/>
          <p:nvPr/>
        </p:nvSpPr>
        <p:spPr>
          <a:xfrm>
            <a:off x="2417523" y="2437915"/>
            <a:ext cx="2167003" cy="5336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20F5497-D843-A9B0-5066-B26C59C54934}"/>
              </a:ext>
            </a:extLst>
          </p:cNvPr>
          <p:cNvSpPr txBox="1"/>
          <p:nvPr/>
        </p:nvSpPr>
        <p:spPr>
          <a:xfrm>
            <a:off x="2417523" y="1862535"/>
            <a:ext cx="1129085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Expression returning </a:t>
            </a:r>
            <a:r>
              <a:rPr lang="en-US" altLang="zh-CN" sz="2400" dirty="0" err="1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boolean</a:t>
            </a:r>
            <a:endParaRPr lang="en-US" altLang="zh-CN" sz="2400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6D4B7D2-2EB8-485E-8838-05ACBB8B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D05E5A6-30A4-2303-056D-26E04C4C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1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A4687-160C-5C5F-3B08-0F779A997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920A5690-CFCA-4543-C18A-1B383ABA7824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692640" cy="238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/>
                <a:ea typeface="宋体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</a:pPr>
            <a:r>
              <a:rPr lang="en-US" b="1" dirty="0">
                <a:solidFill>
                  <a:srgbClr val="008000"/>
                </a:solidFill>
                <a:ea typeface="Calibri"/>
              </a:rPr>
              <a:t>Exceptions</a:t>
            </a:r>
            <a:endParaRPr lang="en-US" sz="4400" b="1" dirty="0">
              <a:solidFill>
                <a:srgbClr val="008000"/>
              </a:solidFill>
              <a:latin typeface="Calibri"/>
              <a:ea typeface="Calibri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861FB0D-CB9A-7B6A-ED15-27DAC743DD5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AIAA 5031  Introduction to Computing Using Python</a:t>
            </a:r>
            <a:endParaRPr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089379-0C20-83FC-BEDE-2885944CC9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8BFD892-19CF-40FE-AA39-9B63D021762D}" type="slidenum">
              <a:rPr lang="en-US" altLang="zh-CN" smtClean="0"/>
              <a:t>3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457777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7062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Raising Exceptions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540269-B0C1-6D9B-9601-6400D3A83063}"/>
              </a:ext>
            </a:extLst>
          </p:cNvPr>
          <p:cNvSpPr txBox="1"/>
          <p:nvPr/>
        </p:nvSpPr>
        <p:spPr>
          <a:xfrm>
            <a:off x="660399" y="1196975"/>
            <a:ext cx="1129085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Easy way: raise an </a:t>
            </a:r>
            <a:r>
              <a:rPr lang="en-US" altLang="zh-CN" sz="2400" dirty="0" err="1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AssertionError</a:t>
            </a:r>
            <a:endParaRPr lang="en-US" altLang="zh-CN" sz="2400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3402950-507B-F57C-F369-ABF462B0B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1843836"/>
            <a:ext cx="6969538" cy="2759614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C463DF17-BC80-309D-5FE6-88BCAC806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399" y="4820352"/>
            <a:ext cx="6969538" cy="14556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CDB70740-A079-B5AF-6F19-D2ECB83C5273}"/>
              </a:ext>
            </a:extLst>
          </p:cNvPr>
          <p:cNvSpPr txBox="1"/>
          <p:nvPr/>
        </p:nvSpPr>
        <p:spPr>
          <a:xfrm>
            <a:off x="7748469" y="4820352"/>
            <a:ext cx="4202787" cy="1013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If True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Do nothing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45B5B1-7D02-E613-F9E6-E70E5F34CC48}"/>
              </a:ext>
            </a:extLst>
          </p:cNvPr>
          <p:cNvSpPr txBox="1"/>
          <p:nvPr/>
        </p:nvSpPr>
        <p:spPr>
          <a:xfrm>
            <a:off x="7748469" y="1843836"/>
            <a:ext cx="4202787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If False, 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Raise </a:t>
            </a:r>
            <a:r>
              <a:rPr lang="en-US" altLang="zh-CN" sz="2400" dirty="0" err="1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AssertionError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with the given error message 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39A505F-1EFA-08E7-C22D-FEDA4251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E616494-9EBC-65E4-B9EB-14408C79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276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399" y="422414"/>
            <a:ext cx="1077062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Raising Exceptions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7540269-B0C1-6D9B-9601-6400D3A83063}"/>
              </a:ext>
            </a:extLst>
          </p:cNvPr>
          <p:cNvSpPr txBox="1"/>
          <p:nvPr/>
        </p:nvSpPr>
        <p:spPr>
          <a:xfrm>
            <a:off x="660399" y="1196975"/>
            <a:ext cx="11290857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Exercise: modify this code with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assert</a:t>
            </a: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statement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ABBC716-1EEA-8BC6-B3D7-866D79214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647" b="56299"/>
          <a:stretch/>
        </p:blipFill>
        <p:spPr>
          <a:xfrm>
            <a:off x="658813" y="1940999"/>
            <a:ext cx="5114716" cy="2705619"/>
          </a:xfrm>
          <a:prstGeom prst="rect">
            <a:avLst/>
          </a:prstGeo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A08794-03A7-7037-03F5-12D2218A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DE329BA5-9AB2-CB03-BEE3-7EE5F28F7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097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</a:rPr>
              <a:t>Introduction to OOP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34643A3-302A-0E13-2DF4-CC1CF422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41A6F2-F356-1800-5352-46372BC59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31999" y="1188000"/>
            <a:ext cx="11332646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Two main paradigms in programming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Procedural Programming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Objected-Oriented Programming (OOP)</a:t>
            </a: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Main idea of OOP: </a:t>
            </a:r>
            <a:r>
              <a:rPr lang="en-US" altLang="zh-CN" sz="2400" kern="100" dirty="0">
                <a:solidFill>
                  <a:srgbClr val="FF00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encapsulate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data and operations within </a:t>
            </a:r>
            <a:r>
              <a:rPr lang="en-US" altLang="zh-CN" sz="2400" i="1" kern="100" dirty="0">
                <a:solidFill>
                  <a:srgbClr val="42B395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objects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and view a program as a series of interacting </a:t>
            </a:r>
            <a:r>
              <a:rPr lang="en-US" altLang="zh-CN" sz="2400" i="1" kern="100" dirty="0">
                <a:solidFill>
                  <a:srgbClr val="42B395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objects</a:t>
            </a: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Objected-Oriented Programming</a:t>
            </a:r>
          </a:p>
        </p:txBody>
      </p:sp>
      <p:pic>
        <p:nvPicPr>
          <p:cNvPr id="3076" name="Picture 4" descr="Object Oriented Programming – ACE IT SKILLS">
            <a:extLst>
              <a:ext uri="{FF2B5EF4-FFF2-40B4-BE49-F238E27FC236}">
                <a16:creationId xmlns:a16="http://schemas.microsoft.com/office/drawing/2014/main" id="{5754299C-096B-92AF-E2E7-43D5B5F5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441" y="3141653"/>
            <a:ext cx="5048173" cy="329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1A1D976-3708-90A3-61CA-1814E79AE4E9}"/>
              </a:ext>
            </a:extLst>
          </p:cNvPr>
          <p:cNvSpPr txBox="1"/>
          <p:nvPr/>
        </p:nvSpPr>
        <p:spPr>
          <a:xfrm>
            <a:off x="427355" y="4001294"/>
            <a:ext cx="3678231" cy="203132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i="1" dirty="0"/>
              <a:t>Example for OOP: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There was a person named </a:t>
            </a:r>
            <a:r>
              <a:rPr kumimoji="1" lang="en-US" altLang="zh-CN" i="1" dirty="0">
                <a:solidFill>
                  <a:srgbClr val="42B395"/>
                </a:solidFill>
              </a:rPr>
              <a:t>Alice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Alice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rgbClr val="0070C0"/>
                </a:solidFill>
              </a:rPr>
              <a:t>adopted</a:t>
            </a:r>
            <a:r>
              <a:rPr kumimoji="1" lang="en-US" altLang="zh-CN" dirty="0"/>
              <a:t> a cat </a:t>
            </a: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</a:rPr>
              <a:t>meowed</a:t>
            </a:r>
            <a:r>
              <a:rPr kumimoji="1" lang="en-US" altLang="zh-CN" dirty="0"/>
              <a:t> for hungry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Alice </a:t>
            </a:r>
            <a:r>
              <a:rPr kumimoji="1" lang="en-US" altLang="zh-CN" i="1" dirty="0">
                <a:solidFill>
                  <a:srgbClr val="0070C0"/>
                </a:solidFill>
              </a:rPr>
              <a:t>bought</a:t>
            </a:r>
            <a:r>
              <a:rPr kumimoji="1" lang="en-US" altLang="zh-CN" i="1" dirty="0">
                <a:solidFill>
                  <a:srgbClr val="42B395"/>
                </a:solidFill>
              </a:rPr>
              <a:t> a fish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Alice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</a:rPr>
              <a:t>fed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  <a:r>
              <a:rPr kumimoji="1" lang="en-US" altLang="zh-CN" dirty="0"/>
              <a:t> with </a:t>
            </a:r>
            <a:r>
              <a:rPr kumimoji="1" lang="en-US" altLang="zh-CN" i="1" dirty="0">
                <a:solidFill>
                  <a:srgbClr val="42B395"/>
                </a:solidFill>
              </a:rPr>
              <a:t>a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</a:rPr>
              <a:t>slept </a:t>
            </a:r>
            <a:r>
              <a:rPr kumimoji="1" lang="en-US" altLang="zh-CN" dirty="0"/>
              <a:t>for 10 minutes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3F31AE-61D9-29F3-47EA-E5D087DAD5B1}"/>
              </a:ext>
            </a:extLst>
          </p:cNvPr>
          <p:cNvSpPr txBox="1"/>
          <p:nvPr/>
        </p:nvSpPr>
        <p:spPr>
          <a:xfrm>
            <a:off x="7034953" y="5975971"/>
            <a:ext cx="50481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Data and operations </a:t>
            </a:r>
            <a:r>
              <a:rPr lang="en-US" altLang="zh-CN" sz="20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encapsulated </a:t>
            </a:r>
            <a:r>
              <a:rPr lang="en-US" altLang="zh-CN" sz="20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within a cat</a:t>
            </a:r>
            <a:endParaRPr lang="zh-CN" altLang="en-US" sz="20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6FD6314-EBFA-5EDE-5F3D-64D747E7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C23C63-02D2-125F-1DBA-354C9427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31999" y="1188000"/>
            <a:ext cx="11589672" cy="52475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Class</a:t>
            </a: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defines the abstract characteristics of </a:t>
            </a:r>
            <a:r>
              <a:rPr lang="en-US" altLang="zh-CN" sz="2400" kern="100" dirty="0">
                <a:solidFill>
                  <a:srgbClr val="42B395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some objects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including 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attribute and methods </a:t>
            </a: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Attributes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: Define the properties of objects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of the class</a:t>
            </a: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Methods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: Define the actions that objects of the class can perform (interact with each other, dependent of attributes, change attributes)</a:t>
            </a: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0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Human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000" i="1" u="sng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Attributes</a:t>
            </a:r>
            <a:r>
              <a:rPr lang="en-US" altLang="zh-CN" sz="20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 name, sanity, health, age, money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000" i="1" u="sng" kern="100" dirty="0">
                <a:ea typeface="等线" panose="02010600030101010101" pitchFamily="2" charset="-122"/>
                <a:cs typeface="Times New Roman" panose="02020603050405020304" pitchFamily="18" charset="0"/>
              </a:rPr>
              <a:t>Methods</a:t>
            </a:r>
            <a:r>
              <a:rPr lang="en-US" altLang="zh-CN" sz="20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 adopt a pet, feed a cat, buy food, eat, play, drive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0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Cat</a:t>
            </a:r>
            <a:endParaRPr lang="en-US" altLang="zh-CN" sz="2400" i="1" kern="100" dirty="0">
              <a:solidFill>
                <a:srgbClr val="42B395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000" i="1" u="sng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Attributes</a:t>
            </a:r>
            <a:r>
              <a:rPr lang="en-US" altLang="zh-CN" sz="20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 hunger level, thirst level, energy, happiness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000" i="1" u="sng" kern="100" dirty="0">
                <a:ea typeface="等线" panose="02010600030101010101" pitchFamily="2" charset="-122"/>
                <a:cs typeface="Times New Roman" panose="02020603050405020304" pitchFamily="18" charset="0"/>
              </a:rPr>
              <a:t>Methods</a:t>
            </a:r>
            <a:r>
              <a:rPr lang="en-US" altLang="zh-CN" sz="20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 meow, eat, sleep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0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Fish</a:t>
            </a:r>
            <a:endParaRPr lang="en-US" altLang="zh-CN" sz="2400" i="1" kern="100" dirty="0">
              <a:solidFill>
                <a:srgbClr val="42B395"/>
              </a:solidFill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000" i="1" u="sng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Attributes</a:t>
            </a:r>
            <a:r>
              <a:rPr lang="en-US" altLang="zh-CN" sz="20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" altLang="zh-CN" sz="20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size, type, price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000" i="1" u="sng" kern="100" dirty="0">
                <a:ea typeface="等线" panose="02010600030101010101" pitchFamily="2" charset="-122"/>
                <a:cs typeface="Times New Roman" panose="02020603050405020304" pitchFamily="18" charset="0"/>
              </a:rPr>
              <a:t>Methods</a:t>
            </a:r>
            <a:r>
              <a:rPr lang="en-US" altLang="zh-CN" sz="20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 swim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Class and Objects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0DD07DA-36BB-C69B-7A45-576EF56A49A0}"/>
              </a:ext>
            </a:extLst>
          </p:cNvPr>
          <p:cNvSpPr txBox="1"/>
          <p:nvPr/>
        </p:nvSpPr>
        <p:spPr>
          <a:xfrm>
            <a:off x="8343440" y="4392731"/>
            <a:ext cx="3678231" cy="203132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i="1" dirty="0"/>
              <a:t>Example for OOP: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There was a person named </a:t>
            </a:r>
            <a:r>
              <a:rPr kumimoji="1" lang="en-US" altLang="zh-CN" i="1" dirty="0">
                <a:solidFill>
                  <a:srgbClr val="42B395"/>
                </a:solidFill>
              </a:rPr>
              <a:t>Alice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Alice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rgbClr val="0070C0"/>
                </a:solidFill>
              </a:rPr>
              <a:t>adopted</a:t>
            </a:r>
            <a:r>
              <a:rPr kumimoji="1" lang="en-US" altLang="zh-CN" dirty="0"/>
              <a:t> a cat </a:t>
            </a: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</a:rPr>
              <a:t>meowed</a:t>
            </a:r>
            <a:r>
              <a:rPr kumimoji="1" lang="en-US" altLang="zh-CN" dirty="0"/>
              <a:t> for hungry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Alice </a:t>
            </a:r>
            <a:r>
              <a:rPr kumimoji="1" lang="en-US" altLang="zh-CN" i="1" dirty="0">
                <a:solidFill>
                  <a:srgbClr val="0070C0"/>
                </a:solidFill>
              </a:rPr>
              <a:t>bought</a:t>
            </a:r>
            <a:r>
              <a:rPr kumimoji="1" lang="en-US" altLang="zh-CN" i="1" dirty="0">
                <a:solidFill>
                  <a:srgbClr val="42B395"/>
                </a:solidFill>
              </a:rPr>
              <a:t> a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Alice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</a:rPr>
              <a:t>fed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  <a:r>
              <a:rPr kumimoji="1" lang="en-US" altLang="zh-CN" dirty="0"/>
              <a:t> with </a:t>
            </a:r>
            <a:r>
              <a:rPr kumimoji="1" lang="en-US" altLang="zh-CN" i="1" dirty="0">
                <a:solidFill>
                  <a:srgbClr val="42B395"/>
                </a:solidFill>
              </a:rPr>
              <a:t>the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</a:rPr>
              <a:t>slept </a:t>
            </a:r>
            <a:r>
              <a:rPr kumimoji="1" lang="en-US" altLang="zh-CN" dirty="0"/>
              <a:t>for 10 minutes</a:t>
            </a: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F3840D-5607-A669-D92A-790DE1CE3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CDF6CC-E08A-6F72-D335-6D0572DC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31999" y="1188000"/>
            <a:ext cx="11589672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Class</a:t>
            </a: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defines the abstract characteristics of </a:t>
            </a:r>
            <a:r>
              <a:rPr lang="en-US" altLang="zh-CN" sz="2400" kern="100" dirty="0">
                <a:solidFill>
                  <a:srgbClr val="42B395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some objects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including 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attribute and methods </a:t>
            </a: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Attributes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: Define the properties of objects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of the class</a:t>
            </a: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Methods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: Define the actions that objects of the class can perform</a:t>
            </a: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1200"/>
              </a:spcBef>
              <a:buNone/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Object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: an </a:t>
            </a:r>
            <a:r>
              <a:rPr lang="en-US" altLang="zh-CN" sz="2400" kern="100" dirty="0">
                <a:solidFill>
                  <a:srgbClr val="42B395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independent entity 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for a class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Each object has specific data for the attributes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Each object can call methods of its class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Class and Objects</a:t>
            </a:r>
          </a:p>
        </p:txBody>
      </p:sp>
      <p:pic>
        <p:nvPicPr>
          <p:cNvPr id="4" name="Picture 2" descr="Understanding Object-Oriented Programming concepts | by Moises Gamio |  Science x Engineering">
            <a:extLst>
              <a:ext uri="{FF2B5EF4-FFF2-40B4-BE49-F238E27FC236}">
                <a16:creationId xmlns:a16="http://schemas.microsoft.com/office/drawing/2014/main" id="{9F7CFEF2-14DA-8989-4D39-44B21FC3A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 bwMode="auto">
          <a:xfrm>
            <a:off x="498764" y="4608499"/>
            <a:ext cx="3802099" cy="179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Object-Oriented Programming - DEV Community">
            <a:extLst>
              <a:ext uri="{FF2B5EF4-FFF2-40B4-BE49-F238E27FC236}">
                <a16:creationId xmlns:a16="http://schemas.microsoft.com/office/drawing/2014/main" id="{880AEA42-1228-B7FC-6596-AAAC2AB443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/>
        </p:blipFill>
        <p:spPr bwMode="auto">
          <a:xfrm>
            <a:off x="4420524" y="4274921"/>
            <a:ext cx="2962774" cy="213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2784D1E2-F42F-B9B2-3D4D-C4687467A2E6}"/>
              </a:ext>
            </a:extLst>
          </p:cNvPr>
          <p:cNvSpPr txBox="1"/>
          <p:nvPr/>
        </p:nvSpPr>
        <p:spPr>
          <a:xfrm>
            <a:off x="7088065" y="2676696"/>
            <a:ext cx="1231427" cy="1618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dirty="0"/>
              <a:t>Class: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Human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Cat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Fish</a:t>
            </a:r>
            <a:endParaRPr kumimoji="1" lang="zh-CN" altLang="en-US" sz="20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B20AEC0-BF04-A015-E053-8A69B0D0ABB2}"/>
              </a:ext>
            </a:extLst>
          </p:cNvPr>
          <p:cNvSpPr txBox="1"/>
          <p:nvPr/>
        </p:nvSpPr>
        <p:spPr>
          <a:xfrm>
            <a:off x="9383751" y="2676696"/>
            <a:ext cx="2631041" cy="1618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dirty="0"/>
              <a:t>Objects:</a:t>
            </a:r>
            <a:r>
              <a:rPr kumimoji="1" lang="en-US" altLang="zh-CN" sz="2000" dirty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Alice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Tom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/>
              <a:t>the fish that Tom ate</a:t>
            </a:r>
            <a:endParaRPr kumimoji="1" lang="zh-CN" altLang="en-US" sz="2000" dirty="0"/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3ED76258-534D-C2CF-4204-F94278260451}"/>
              </a:ext>
            </a:extLst>
          </p:cNvPr>
          <p:cNvCxnSpPr>
            <a:cxnSpLocks/>
          </p:cNvCxnSpPr>
          <p:nvPr/>
        </p:nvCxnSpPr>
        <p:spPr>
          <a:xfrm>
            <a:off x="8473705" y="3356217"/>
            <a:ext cx="8453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411B7612-9090-9970-E409-F448DDD5735E}"/>
              </a:ext>
            </a:extLst>
          </p:cNvPr>
          <p:cNvCxnSpPr>
            <a:cxnSpLocks/>
          </p:cNvCxnSpPr>
          <p:nvPr/>
        </p:nvCxnSpPr>
        <p:spPr>
          <a:xfrm>
            <a:off x="8473704" y="3710323"/>
            <a:ext cx="8453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82B8F537-CBC3-AC66-0B0F-26B0402174BE}"/>
              </a:ext>
            </a:extLst>
          </p:cNvPr>
          <p:cNvCxnSpPr>
            <a:cxnSpLocks/>
          </p:cNvCxnSpPr>
          <p:nvPr/>
        </p:nvCxnSpPr>
        <p:spPr>
          <a:xfrm>
            <a:off x="8473704" y="4064428"/>
            <a:ext cx="84538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16C73164-53EE-49C8-FB39-DF505A8C8BD7}"/>
              </a:ext>
            </a:extLst>
          </p:cNvPr>
          <p:cNvSpPr/>
          <p:nvPr/>
        </p:nvSpPr>
        <p:spPr>
          <a:xfrm>
            <a:off x="7088065" y="2676696"/>
            <a:ext cx="4926727" cy="161890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95EF8426-7021-878F-92E0-485C8B84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50CEAF-3E41-5A8D-0133-BE07C5A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35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ADEA32A-3263-0B8A-FAF1-3FE3F3886305}"/>
              </a:ext>
            </a:extLst>
          </p:cNvPr>
          <p:cNvSpPr txBox="1"/>
          <p:nvPr/>
        </p:nvSpPr>
        <p:spPr>
          <a:xfrm>
            <a:off x="8343440" y="4392731"/>
            <a:ext cx="3678231" cy="203132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i="1" dirty="0"/>
              <a:t>Example for OOP: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There was a person named </a:t>
            </a:r>
            <a:r>
              <a:rPr kumimoji="1" lang="en-US" altLang="zh-CN" i="1" dirty="0">
                <a:solidFill>
                  <a:srgbClr val="42B395"/>
                </a:solidFill>
              </a:rPr>
              <a:t>Alice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Alice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rgbClr val="0070C0"/>
                </a:solidFill>
              </a:rPr>
              <a:t>adopted</a:t>
            </a:r>
            <a:r>
              <a:rPr kumimoji="1" lang="en-US" altLang="zh-CN" dirty="0"/>
              <a:t> a cat </a:t>
            </a: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</a:rPr>
              <a:t>meowed</a:t>
            </a:r>
            <a:r>
              <a:rPr kumimoji="1" lang="en-US" altLang="zh-CN" dirty="0"/>
              <a:t> for hungry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Alice </a:t>
            </a:r>
            <a:r>
              <a:rPr kumimoji="1" lang="en-US" altLang="zh-CN" i="1" dirty="0">
                <a:solidFill>
                  <a:srgbClr val="0070C0"/>
                </a:solidFill>
              </a:rPr>
              <a:t>bought</a:t>
            </a:r>
            <a:r>
              <a:rPr kumimoji="1" lang="en-US" altLang="zh-CN" i="1" dirty="0">
                <a:solidFill>
                  <a:srgbClr val="42B395"/>
                </a:solidFill>
              </a:rPr>
              <a:t> a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Alice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</a:rPr>
              <a:t>fed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  <a:r>
              <a:rPr kumimoji="1" lang="en-US" altLang="zh-CN" dirty="0"/>
              <a:t> with </a:t>
            </a:r>
            <a:r>
              <a:rPr kumimoji="1" lang="en-US" altLang="zh-CN" i="1" dirty="0">
                <a:solidFill>
                  <a:srgbClr val="42B395"/>
                </a:solidFill>
              </a:rPr>
              <a:t>the fish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i="1" dirty="0">
                <a:solidFill>
                  <a:srgbClr val="42B395"/>
                </a:solidFill>
              </a:rPr>
              <a:t>Tom</a:t>
            </a:r>
            <a:r>
              <a:rPr kumimoji="1" lang="en-US" altLang="zh-CN" dirty="0"/>
              <a:t> </a:t>
            </a:r>
            <a:r>
              <a:rPr kumimoji="1" lang="en-US" altLang="zh-CN" i="1" dirty="0">
                <a:solidFill>
                  <a:schemeClr val="accent5">
                    <a:lumMod val="75000"/>
                  </a:schemeClr>
                </a:solidFill>
              </a:rPr>
              <a:t>slept </a:t>
            </a:r>
            <a:r>
              <a:rPr kumimoji="1" lang="en-US" altLang="zh-CN" dirty="0"/>
              <a:t>for 10 minutes</a:t>
            </a:r>
          </a:p>
        </p:txBody>
      </p:sp>
    </p:spTree>
    <p:extLst>
      <p:ext uri="{BB962C8B-B14F-4D97-AF65-F5344CB8AC3E}">
        <p14:creationId xmlns:p14="http://schemas.microsoft.com/office/powerpoint/2010/main" val="136139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31999" y="1188000"/>
            <a:ext cx="11589672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Everything is object in Python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e.g., Datatypes, functions, exceptions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list, tuple, string, dictionary, set, number, </a:t>
            </a:r>
            <a:r>
              <a:rPr lang="en-US" altLang="zh-CN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NoneType</a:t>
            </a: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, Boolean, …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Each function is an object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Each raise exception is an object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Class and Objects</a:t>
            </a: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95EF8426-7021-878F-92E0-485C8B84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50CEAF-3E41-5A8D-0133-BE07C5A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611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31999" y="1188000"/>
            <a:ext cx="11522436" cy="5406764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A fundamental principle of OOP that pack data (attributes) and functions (methods) within an object. </a:t>
            </a: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Modularity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: make complex program architecture clean and intuitive</a:t>
            </a:r>
          </a:p>
          <a:p>
            <a:pPr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Reusability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: isolate implementation details and reuse objects as black boxes</a:t>
            </a:r>
          </a:p>
          <a:p>
            <a:pPr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Safety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: Hide inner workings of objects, prevents misuse of data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ffectLst/>
                <a:latin typeface="+mn-lt"/>
                <a:ea typeface="+mj-ea"/>
                <a:cs typeface="+mj-cs"/>
                <a:sym typeface="+mn-lt"/>
              </a:rPr>
              <a:t>Encapsulation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pic>
        <p:nvPicPr>
          <p:cNvPr id="12" name="图片 11" descr="图片包含 摩托车, 物体, 发动机, 男人&#10;&#10;描述已自动生成">
            <a:extLst>
              <a:ext uri="{FF2B5EF4-FFF2-40B4-BE49-F238E27FC236}">
                <a16:creationId xmlns:a16="http://schemas.microsoft.com/office/drawing/2014/main" id="{FCAB164D-A97D-D963-F878-1045750DE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49" y="2222533"/>
            <a:ext cx="2634401" cy="2634401"/>
          </a:xfrm>
          <a:prstGeom prst="rect">
            <a:avLst/>
          </a:prstGeom>
        </p:spPr>
      </p:pic>
      <p:sp>
        <p:nvSpPr>
          <p:cNvPr id="26" name="椭圆形标注 25">
            <a:extLst>
              <a:ext uri="{FF2B5EF4-FFF2-40B4-BE49-F238E27FC236}">
                <a16:creationId xmlns:a16="http://schemas.microsoft.com/office/drawing/2014/main" id="{CF54904E-0EED-5005-CAB1-78C500C311A4}"/>
              </a:ext>
            </a:extLst>
          </p:cNvPr>
          <p:cNvSpPr/>
          <p:nvPr/>
        </p:nvSpPr>
        <p:spPr>
          <a:xfrm>
            <a:off x="0" y="2391407"/>
            <a:ext cx="3113349" cy="1394495"/>
          </a:xfrm>
          <a:prstGeom prst="wedgeEllipseCallout">
            <a:avLst>
              <a:gd name="adj1" fmla="val 47652"/>
              <a:gd name="adj2" fmla="val 4275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Attributes record the object’s states</a:t>
            </a:r>
          </a:p>
          <a:p>
            <a:pPr algn="ctr"/>
            <a:r>
              <a:rPr kumimoji="1" lang="en-US" altLang="zh-CN" sz="2000" dirty="0">
                <a:solidFill>
                  <a:schemeClr val="tx1"/>
                </a:solidFill>
              </a:rPr>
              <a:t>e.g., energy, height </a:t>
            </a:r>
            <a:endParaRPr kumimoji="1" lang="zh-CN" altLang="en-US" sz="2000" dirty="0">
              <a:solidFill>
                <a:schemeClr val="tx1"/>
              </a:solidFill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FDAE977-37BD-8010-63A8-F1273F0E8B1F}"/>
              </a:ext>
            </a:extLst>
          </p:cNvPr>
          <p:cNvGrpSpPr/>
          <p:nvPr/>
        </p:nvGrpSpPr>
        <p:grpSpPr>
          <a:xfrm>
            <a:off x="5837580" y="2244334"/>
            <a:ext cx="6263129" cy="2552630"/>
            <a:chOff x="5837580" y="2244334"/>
            <a:chExt cx="6263129" cy="2552630"/>
          </a:xfrm>
        </p:grpSpPr>
        <p:sp>
          <p:nvSpPr>
            <p:cNvPr id="13" name="圆角矩形 12">
              <a:extLst>
                <a:ext uri="{FF2B5EF4-FFF2-40B4-BE49-F238E27FC236}">
                  <a16:creationId xmlns:a16="http://schemas.microsoft.com/office/drawing/2014/main" id="{E12330F7-BEFE-4914-A180-AFAD2D160771}"/>
                </a:ext>
              </a:extLst>
            </p:cNvPr>
            <p:cNvSpPr/>
            <p:nvPr/>
          </p:nvSpPr>
          <p:spPr>
            <a:xfrm>
              <a:off x="6448311" y="2244334"/>
              <a:ext cx="1396979" cy="6454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</a:rPr>
                <a:t>Charge</a:t>
              </a:r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693DE2A0-F7BA-B3F0-89DF-3F597608C214}"/>
                </a:ext>
              </a:extLst>
            </p:cNvPr>
            <p:cNvSpPr/>
            <p:nvPr/>
          </p:nvSpPr>
          <p:spPr>
            <a:xfrm>
              <a:off x="6448311" y="3204688"/>
              <a:ext cx="1396979" cy="6454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</a:rPr>
                <a:t>Run</a:t>
              </a:r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圆角矩形 14">
              <a:extLst>
                <a:ext uri="{FF2B5EF4-FFF2-40B4-BE49-F238E27FC236}">
                  <a16:creationId xmlns:a16="http://schemas.microsoft.com/office/drawing/2014/main" id="{8834A513-3653-0B24-C952-B5A323F20928}"/>
                </a:ext>
              </a:extLst>
            </p:cNvPr>
            <p:cNvSpPr/>
            <p:nvPr/>
          </p:nvSpPr>
          <p:spPr>
            <a:xfrm>
              <a:off x="6448310" y="4151505"/>
              <a:ext cx="1396979" cy="64545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>
                  <a:solidFill>
                    <a:schemeClr val="tx1"/>
                  </a:solidFill>
                </a:rPr>
                <a:t>Raise hand</a:t>
              </a:r>
              <a:endParaRPr kumimoji="1"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右箭头 20">
              <a:extLst>
                <a:ext uri="{FF2B5EF4-FFF2-40B4-BE49-F238E27FC236}">
                  <a16:creationId xmlns:a16="http://schemas.microsoft.com/office/drawing/2014/main" id="{B81CE09F-F7DD-629F-ADAB-9671734B273C}"/>
                </a:ext>
              </a:extLst>
            </p:cNvPr>
            <p:cNvSpPr/>
            <p:nvPr/>
          </p:nvSpPr>
          <p:spPr>
            <a:xfrm>
              <a:off x="5837580" y="2415732"/>
              <a:ext cx="502644" cy="315548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右箭头 21">
              <a:extLst>
                <a:ext uri="{FF2B5EF4-FFF2-40B4-BE49-F238E27FC236}">
                  <a16:creationId xmlns:a16="http://schemas.microsoft.com/office/drawing/2014/main" id="{AD58CD55-D9F7-ADE4-0E0D-C66A0E8B4504}"/>
                </a:ext>
              </a:extLst>
            </p:cNvPr>
            <p:cNvSpPr/>
            <p:nvPr/>
          </p:nvSpPr>
          <p:spPr>
            <a:xfrm>
              <a:off x="5837580" y="3368905"/>
              <a:ext cx="502644" cy="315548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右箭头 22">
              <a:extLst>
                <a:ext uri="{FF2B5EF4-FFF2-40B4-BE49-F238E27FC236}">
                  <a16:creationId xmlns:a16="http://schemas.microsoft.com/office/drawing/2014/main" id="{0226896C-05EE-090D-2220-DA189D4BCD87}"/>
                </a:ext>
              </a:extLst>
            </p:cNvPr>
            <p:cNvSpPr/>
            <p:nvPr/>
          </p:nvSpPr>
          <p:spPr>
            <a:xfrm>
              <a:off x="5837580" y="4341218"/>
              <a:ext cx="502644" cy="315548"/>
            </a:xfrm>
            <a:prstGeom prst="right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2000">
                <a:solidFill>
                  <a:schemeClr val="tx1"/>
                </a:solidFill>
              </a:endParaRPr>
            </a:p>
          </p:txBody>
        </p:sp>
        <p:sp>
          <p:nvSpPr>
            <p:cNvPr id="27" name="右大括号 26">
              <a:extLst>
                <a:ext uri="{FF2B5EF4-FFF2-40B4-BE49-F238E27FC236}">
                  <a16:creationId xmlns:a16="http://schemas.microsoft.com/office/drawing/2014/main" id="{ACD5B693-8EC3-68EC-7646-5FFB8D8F3FE5}"/>
                </a:ext>
              </a:extLst>
            </p:cNvPr>
            <p:cNvSpPr/>
            <p:nvPr/>
          </p:nvSpPr>
          <p:spPr>
            <a:xfrm>
              <a:off x="7911551" y="2415732"/>
              <a:ext cx="397565" cy="2102651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0C1B0EE-BA98-469C-FF4C-77F45EB4997D}"/>
                </a:ext>
              </a:extLst>
            </p:cNvPr>
            <p:cNvSpPr txBox="1"/>
            <p:nvPr/>
          </p:nvSpPr>
          <p:spPr>
            <a:xfrm>
              <a:off x="8375377" y="2480023"/>
              <a:ext cx="3725332" cy="1974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kumimoji="1" lang="en-US" altLang="zh-CN" sz="2400" dirty="0"/>
                <a:t>Actions to perform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z="2400" dirty="0"/>
                <a:t>Depend on the attributes</a:t>
              </a:r>
            </a:p>
            <a:p>
              <a:pPr marL="285750" indent="-2857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kumimoji="1" lang="en-US" altLang="zh-CN" sz="2400" dirty="0"/>
                <a:t>Change the attributes (self and others)</a:t>
              </a:r>
              <a:endParaRPr kumimoji="1" lang="zh-CN" altLang="en-US" sz="2400" dirty="0"/>
            </a:p>
          </p:txBody>
        </p:sp>
      </p:grp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E2DBF60-2CE8-8AAE-C378-750993E11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5F3412-D695-ABE9-B4AD-227D388E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</a:rPr>
              <a:t>Class and Objects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580B832-3A60-FB2D-3899-FCB3136B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B3EB98-FC34-15ED-302D-888408DB2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33530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31998" y="1188000"/>
            <a:ext cx="11760001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Syntax: </a:t>
            </a: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b="1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b="1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b="1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Create an object with constructor</a:t>
            </a: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class name is the function to call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Attributes defined in a class are shared by all the objects</a:t>
            </a:r>
            <a:endParaRPr lang="zh-CN" altLang="en-US" sz="2400" dirty="0"/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Simple Class Definition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F8DC1D92-C3BA-84A5-121D-9DB44BC25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55" y="1825625"/>
            <a:ext cx="6709518" cy="100356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91F99B4-37FE-C20A-C46B-7783ECBC2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762" y="1127385"/>
            <a:ext cx="4016855" cy="160196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5ABAC19-E10A-7EDC-E266-5CC5BC7F67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248"/>
          <a:stretch/>
        </p:blipFill>
        <p:spPr>
          <a:xfrm>
            <a:off x="7925762" y="3985986"/>
            <a:ext cx="4016856" cy="2139932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E9F739B-0E81-0F16-E537-A6063636B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D6B5AC-EDED-5ABB-7656-766370C64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39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E3DBF5A4-3EBD-F586-B318-BD0284A6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82" y="2487584"/>
            <a:ext cx="7772400" cy="146560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502672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Error</a:t>
            </a:r>
            <a:r>
              <a:rPr lang="zh-CN" altLang="en-US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 </a:t>
            </a: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Message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5E459F7-6DF8-ABB0-F2DC-8A8AB0D27478}"/>
              </a:ext>
            </a:extLst>
          </p:cNvPr>
          <p:cNvSpPr txBox="1"/>
          <p:nvPr/>
        </p:nvSpPr>
        <p:spPr>
          <a:xfrm>
            <a:off x="649483" y="3964408"/>
            <a:ext cx="8606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last line: the type of the error &amp; descriptions on what happened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CE7853-E219-3A55-3EA7-34D1462922E3}"/>
              </a:ext>
            </a:extLst>
          </p:cNvPr>
          <p:cNvSpPr/>
          <p:nvPr/>
        </p:nvSpPr>
        <p:spPr>
          <a:xfrm>
            <a:off x="673241" y="2487584"/>
            <a:ext cx="7365712" cy="11980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BAD9F8-F74E-4D42-5583-D6C235A84946}"/>
              </a:ext>
            </a:extLst>
          </p:cNvPr>
          <p:cNvSpPr txBox="1"/>
          <p:nvPr/>
        </p:nvSpPr>
        <p:spPr>
          <a:xfrm>
            <a:off x="673241" y="1977560"/>
            <a:ext cx="89453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Preceding part: the context where the error occurred (stack traceback) 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6E68A98-2F57-E3B9-420E-0CD21CCCB09D}"/>
              </a:ext>
            </a:extLst>
          </p:cNvPr>
          <p:cNvSpPr/>
          <p:nvPr/>
        </p:nvSpPr>
        <p:spPr>
          <a:xfrm>
            <a:off x="3825551" y="3086587"/>
            <a:ext cx="783771" cy="342413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F28772F-532D-662A-E718-E45FB412046D}"/>
              </a:ext>
            </a:extLst>
          </p:cNvPr>
          <p:cNvSpPr txBox="1"/>
          <p:nvPr/>
        </p:nvSpPr>
        <p:spPr>
          <a:xfrm>
            <a:off x="4609322" y="3257793"/>
            <a:ext cx="21460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sz="2000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exact place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013BB0B-73CD-D96D-34F9-D8F91C902169}"/>
              </a:ext>
            </a:extLst>
          </p:cNvPr>
          <p:cNvSpPr/>
          <p:nvPr/>
        </p:nvSpPr>
        <p:spPr>
          <a:xfrm>
            <a:off x="1073740" y="3343178"/>
            <a:ext cx="1398872" cy="342413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020C3FB-FBD3-6B38-9672-FA5927CA1B27}"/>
              </a:ext>
            </a:extLst>
          </p:cNvPr>
          <p:cNvSpPr txBox="1"/>
          <p:nvPr/>
        </p:nvSpPr>
        <p:spPr>
          <a:xfrm>
            <a:off x="2472612" y="3351389"/>
            <a:ext cx="18474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" altLang="zh-CN" sz="2000" b="0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statement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B0240E0-EAC9-068E-AF99-DEC987D6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F7E700E1-173B-1116-CA64-CF472174E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57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4" grpId="0"/>
      <p:bldP spid="17" grpId="0" animBg="1"/>
      <p:bldP spid="18" grpId="0"/>
      <p:bldP spid="19" grpId="0" animBg="1"/>
      <p:bldP spid="2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31999" y="1188000"/>
            <a:ext cx="10800000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Use “pass” as</a:t>
            </a: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 placeholder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for detailed attributes and methods of a class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“pass” for a class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t="-1" r="47864" b="-2546"/>
          <a:stretch/>
        </p:blipFill>
        <p:spPr>
          <a:xfrm>
            <a:off x="479714" y="1825625"/>
            <a:ext cx="4216083" cy="703263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A4F5BC6-AF55-3E48-06F2-AECEB7EC6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5B54BE-8288-F7A7-E749-76A382BB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18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8CCA6-3642-C9F2-F56D-FDCCE3B7B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9F0F6C-EF8B-55A6-FDB7-906D2F60C9A1}"/>
              </a:ext>
            </a:extLst>
          </p:cNvPr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7652EE4-7886-5A33-7FF6-3F6CEE44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188000"/>
            <a:ext cx="10800000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Syntax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(Similar to regular function definition)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b="1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i="1" u="sng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The first parameter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 pass the object itself, access the object methods and attributes when defining a method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Can be named anything, conventionally ”self”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Automatically and implicitly passed when called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DD8267-A220-3BA0-788E-8ACE53F48221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Class Method Definition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EB55AD0-5F79-31A4-F1A1-F1440836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1761770"/>
            <a:ext cx="7772400" cy="7661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6A54C3-6EBD-E1B4-DB4F-38AFE66233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35" y="4674450"/>
            <a:ext cx="4615906" cy="17070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09EE691-8231-2C54-5B9E-EAD8662E8B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446" y="5517061"/>
            <a:ext cx="3725431" cy="85901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35770DF-4EF4-89EE-8AC3-9C997C763821}"/>
              </a:ext>
            </a:extLst>
          </p:cNvPr>
          <p:cNvSpPr txBox="1"/>
          <p:nvPr/>
        </p:nvSpPr>
        <p:spPr>
          <a:xfrm>
            <a:off x="7176655" y="5116951"/>
            <a:ext cx="2561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/>
              <a:t>No argument for “self”</a:t>
            </a:r>
            <a:endParaRPr kumimoji="1" lang="zh-CN" altLang="en-US" sz="2000" dirty="0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605C41C6-CAC0-36E8-A4E6-60B1F479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94DB825-4882-2C78-4548-AD3F464F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3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9D521-FA8C-0571-487A-534A47E0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64E9845-B960-A1E4-9B72-98457B8F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8000"/>
            <a:ext cx="11664884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b="1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init</a:t>
            </a: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__(): 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implicitly called when an object is created, initialize (assign values) to the data members of the class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" altLang="zh-CN" sz="2400" b="1" i="0" dirty="0">
                <a:effectLst/>
              </a:rPr>
              <a:t>default constructor: </a:t>
            </a:r>
            <a:r>
              <a:rPr lang="en" altLang="zh-CN" sz="2400" b="0" i="0" dirty="0">
                <a:effectLst/>
              </a:rPr>
              <a:t>only argument “self” referring to the instance being constructed, no manual argument passing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9F8575-12CF-132A-5AE5-BAD009EAC779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Constructor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12CEDBE6-05E5-B1C8-FF20-DAD652864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823"/>
          <a:stretch/>
        </p:blipFill>
        <p:spPr>
          <a:xfrm>
            <a:off x="5184568" y="3146940"/>
            <a:ext cx="5937664" cy="29935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674D5FC-8FCE-AF52-BF96-5742821FE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3764909"/>
            <a:ext cx="4089393" cy="1757569"/>
          </a:xfrm>
          <a:prstGeom prst="rect">
            <a:avLst/>
          </a:prstGeom>
        </p:spPr>
      </p:pic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C53089-D6E6-EBC0-0755-ADF2F6348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FB3360-B90D-9CDA-E343-DDA74402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0990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9D521-FA8C-0571-487A-534A47E0DD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64E9845-B960-A1E4-9B72-98457B8FD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8000"/>
            <a:ext cx="11664884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b="1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init</a:t>
            </a: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__(): 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implicitly called when an object is created, initialize (assign values) to the data members of the class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" altLang="zh-CN" sz="2400" b="1" i="0" dirty="0">
                <a:effectLst/>
              </a:rPr>
              <a:t>default constructor: </a:t>
            </a:r>
            <a:r>
              <a:rPr lang="en" altLang="zh-CN" sz="2400" b="0" i="0" dirty="0">
                <a:effectLst/>
              </a:rPr>
              <a:t>only argument “self” referring to the instance being constructed</a:t>
            </a:r>
          </a:p>
          <a:p>
            <a:pPr fontAlgn="base"/>
            <a:r>
              <a:rPr lang="en" altLang="zh-CN" sz="2400" b="1" i="0" dirty="0">
                <a:effectLst/>
              </a:rPr>
              <a:t>parameterized constructor:</a:t>
            </a:r>
            <a:r>
              <a:rPr lang="en" altLang="zh-CN" sz="2400" b="0" i="0" dirty="0">
                <a:effectLst/>
              </a:rPr>
              <a:t>  “self” + </a:t>
            </a:r>
            <a:r>
              <a:rPr lang="en-US" altLang="zh-CN" sz="2400" dirty="0"/>
              <a:t>customized parameters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59F8575-12CF-132A-5AE5-BAD009EAC779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Constructor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12AD6B2-23F2-342A-6953-640E46B85404}"/>
              </a:ext>
            </a:extLst>
          </p:cNvPr>
          <p:cNvSpPr txBox="1"/>
          <p:nvPr/>
        </p:nvSpPr>
        <p:spPr>
          <a:xfrm>
            <a:off x="5907183" y="5475406"/>
            <a:ext cx="62929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Parameters of </a:t>
            </a: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b="1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init</a:t>
            </a: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decides the arguments to be passed when creating the object</a:t>
            </a:r>
            <a:endParaRPr lang="zh-CN" altLang="en-US" sz="2400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31D415E-BAA1-6041-3F62-312CAFC117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07"/>
          <a:stretch/>
        </p:blipFill>
        <p:spPr>
          <a:xfrm>
            <a:off x="535273" y="5300326"/>
            <a:ext cx="5307235" cy="109775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229110B-A9DA-F7C7-18C4-4BF349071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02649"/>
            <a:ext cx="6000884" cy="225886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0504CF4-2D1B-9FED-F8BE-9D4D07B9AC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862"/>
          <a:stretch/>
        </p:blipFill>
        <p:spPr>
          <a:xfrm>
            <a:off x="535273" y="3178973"/>
            <a:ext cx="5307235" cy="2036101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F76CC909-162B-61F1-8135-7BB5B48E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DE96D34-E196-A8C2-D45E-AF938195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2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48263E-3960-CBFC-9497-D2F90E6F29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55E6AB-6A6A-26EA-5E04-D3F736BB9A68}"/>
              </a:ext>
            </a:extLst>
          </p:cNvPr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C0A7687-B3D0-6FFB-4106-1D5FD4025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188000"/>
            <a:ext cx="10800000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Attributes can be created during a method call</a:t>
            </a:r>
            <a:endParaRPr lang="en-US" altLang="zh-CN" sz="20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18B6AE6-BD24-4D76-46ED-416C17EC23B6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Class Method Definition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D735AB8-A8A8-F48C-C7FA-79805B1C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1844613"/>
            <a:ext cx="4089393" cy="175756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63E4E64-962C-DCB8-AC02-628E1C1310D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823"/>
          <a:stretch/>
        </p:blipFill>
        <p:spPr>
          <a:xfrm>
            <a:off x="4937165" y="1844613"/>
            <a:ext cx="5937664" cy="29935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A6328FC-0FBE-3199-3E9A-09A93A4CE2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606"/>
          <a:stretch/>
        </p:blipFill>
        <p:spPr>
          <a:xfrm>
            <a:off x="4937165" y="4928236"/>
            <a:ext cx="5937664" cy="1483528"/>
          </a:xfrm>
          <a:prstGeom prst="rect">
            <a:avLst/>
          </a:prstGeom>
        </p:spPr>
      </p:pic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CAD0FA-63FE-04C1-80F9-7764F9A7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BF01AEA7-1806-8719-9B37-AC61BB7F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30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6054B-FAF9-DB45-362E-2FC15A3F6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903BDEA-B276-80E1-B6B1-227C8A8D8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8000"/>
            <a:ext cx="11664884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rgbClr val="273239"/>
                </a:solidFill>
              </a:rPr>
              <a:t>Two types of attributes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273239"/>
                </a:solidFill>
              </a:rPr>
              <a:t>Class-level attributes</a:t>
            </a:r>
            <a:r>
              <a:rPr lang="en-US" altLang="zh-CN" sz="2400" dirty="0">
                <a:solidFill>
                  <a:srgbClr val="273239"/>
                </a:solidFill>
              </a:rPr>
              <a:t>: shared by all the objects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273239"/>
                </a:solidFill>
              </a:rPr>
              <a:t>Object-level attributes</a:t>
            </a:r>
            <a:r>
              <a:rPr lang="en-US" altLang="zh-CN" sz="2400" dirty="0">
                <a:solidFill>
                  <a:srgbClr val="273239"/>
                </a:solidFill>
              </a:rPr>
              <a:t>: created for one object in function call </a:t>
            </a:r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sz="2400" dirty="0">
              <a:solidFill>
                <a:srgbClr val="273239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21E8CA4-81D8-0105-C7B5-4D2E7D0F33E7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Attributes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BD5855C-0988-0B2C-DFFD-66AED24031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6" b="9862"/>
          <a:stretch/>
        </p:blipFill>
        <p:spPr>
          <a:xfrm>
            <a:off x="432000" y="2698284"/>
            <a:ext cx="5664000" cy="205975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CE79439A-EBFA-FD38-BDEB-BB228FF513EE}"/>
              </a:ext>
            </a:extLst>
          </p:cNvPr>
          <p:cNvSpPr/>
          <p:nvPr/>
        </p:nvSpPr>
        <p:spPr>
          <a:xfrm>
            <a:off x="1004341" y="2882440"/>
            <a:ext cx="2038662" cy="2848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9BD3193-8F85-7277-3AF9-B5D95B79E41E}"/>
              </a:ext>
            </a:extLst>
          </p:cNvPr>
          <p:cNvSpPr txBox="1"/>
          <p:nvPr/>
        </p:nvSpPr>
        <p:spPr>
          <a:xfrm>
            <a:off x="3264000" y="2840180"/>
            <a:ext cx="115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FF00"/>
                </a:solidFill>
              </a:rPr>
              <a:t>Class-level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DEB484E-40B5-127E-62DE-2C3D1EA1FAFF}"/>
              </a:ext>
            </a:extLst>
          </p:cNvPr>
          <p:cNvSpPr/>
          <p:nvPr/>
        </p:nvSpPr>
        <p:spPr>
          <a:xfrm>
            <a:off x="1031322" y="4353269"/>
            <a:ext cx="2038662" cy="40476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BF8802E-BF68-82E2-B0F9-5D4B60F8BDE9}"/>
              </a:ext>
            </a:extLst>
          </p:cNvPr>
          <p:cNvSpPr txBox="1"/>
          <p:nvPr/>
        </p:nvSpPr>
        <p:spPr>
          <a:xfrm>
            <a:off x="3264000" y="4370986"/>
            <a:ext cx="130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FF00"/>
                </a:solidFill>
              </a:rPr>
              <a:t>Object-level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B473CFF4-C9F8-3096-CF34-A5E3F7A3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4BA568B-5CB0-242E-8660-2E54069C8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1913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8DAD2-075D-E409-DBE6-9A791C50F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3DF77A6-674C-DE78-EDCD-69C5A7505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8000"/>
            <a:ext cx="11664884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rgbClr val="273239"/>
                </a:solidFill>
              </a:rPr>
              <a:t>Two types of attributes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Class-level attributes</a:t>
            </a:r>
            <a:r>
              <a:rPr lang="en-US" altLang="zh-CN" sz="2400" dirty="0">
                <a:solidFill>
                  <a:srgbClr val="273239"/>
                </a:solidFill>
              </a:rPr>
              <a:t>: shared by all the objects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273239"/>
                </a:solidFill>
              </a:rPr>
              <a:t>Object-level attributes</a:t>
            </a:r>
            <a:r>
              <a:rPr lang="en-US" altLang="zh-CN" sz="2400" dirty="0">
                <a:solidFill>
                  <a:srgbClr val="273239"/>
                </a:solidFill>
              </a:rPr>
              <a:t>: created for one object in function call </a:t>
            </a:r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sz="2400" dirty="0">
              <a:solidFill>
                <a:srgbClr val="273239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21A1A29-25DE-6D28-3A66-C1CB29D86B0A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Attributes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1B4C1021-286E-A34E-B028-147092B56594}"/>
              </a:ext>
            </a:extLst>
          </p:cNvPr>
          <p:cNvSpPr txBox="1"/>
          <p:nvPr/>
        </p:nvSpPr>
        <p:spPr>
          <a:xfrm>
            <a:off x="6316997" y="3992449"/>
            <a:ext cx="572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273239"/>
                </a:solidFill>
              </a:rPr>
              <a:t>Change class-level attributes for all the objects at a time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ECC4423-F9E6-B221-97CE-8242EE337D50}"/>
              </a:ext>
            </a:extLst>
          </p:cNvPr>
          <p:cNvSpPr txBox="1"/>
          <p:nvPr/>
        </p:nvSpPr>
        <p:spPr>
          <a:xfrm>
            <a:off x="6316997" y="5856629"/>
            <a:ext cx="57217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273239"/>
                </a:solidFill>
              </a:rPr>
              <a:t>Change class-level attributes for 1 object will not influence the others 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805CD51-5B6C-FBBD-1F17-FF6C789D94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96" b="9862"/>
          <a:stretch/>
        </p:blipFill>
        <p:spPr>
          <a:xfrm>
            <a:off x="432000" y="2698284"/>
            <a:ext cx="5664000" cy="2059752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316036D-BA35-A0C9-FBF1-7425D8546C59}"/>
              </a:ext>
            </a:extLst>
          </p:cNvPr>
          <p:cNvSpPr/>
          <p:nvPr/>
        </p:nvSpPr>
        <p:spPr>
          <a:xfrm>
            <a:off x="1004341" y="2882440"/>
            <a:ext cx="2038662" cy="2848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5DDA50A-68B0-E99C-8B9C-82DCB5AEA337}"/>
              </a:ext>
            </a:extLst>
          </p:cNvPr>
          <p:cNvSpPr txBox="1"/>
          <p:nvPr/>
        </p:nvSpPr>
        <p:spPr>
          <a:xfrm>
            <a:off x="3264000" y="2840180"/>
            <a:ext cx="115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FF00"/>
                </a:solidFill>
              </a:rPr>
              <a:t>Class-level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FC4101B-EFF1-3219-C457-E940C4B01732}"/>
              </a:ext>
            </a:extLst>
          </p:cNvPr>
          <p:cNvSpPr/>
          <p:nvPr/>
        </p:nvSpPr>
        <p:spPr>
          <a:xfrm>
            <a:off x="1031322" y="4353269"/>
            <a:ext cx="2038662" cy="40476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EC01D7A-55C3-446C-4049-10987D1789E7}"/>
              </a:ext>
            </a:extLst>
          </p:cNvPr>
          <p:cNvSpPr txBox="1"/>
          <p:nvPr/>
        </p:nvSpPr>
        <p:spPr>
          <a:xfrm>
            <a:off x="3264000" y="4370986"/>
            <a:ext cx="130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FF00"/>
                </a:solidFill>
              </a:rPr>
              <a:t>Object-level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E7BA90-EE03-70C0-B120-821DB045C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CE57D190-A8E4-0F30-0247-F7CCC698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46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7F54372-D079-396C-1D34-7E793138CC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896"/>
          <a:stretch/>
        </p:blipFill>
        <p:spPr>
          <a:xfrm>
            <a:off x="6316998" y="2698283"/>
            <a:ext cx="5481598" cy="13679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BE1017B-AE74-1CCB-F025-F79724BF40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7560"/>
          <a:stretch/>
        </p:blipFill>
        <p:spPr>
          <a:xfrm>
            <a:off x="432000" y="4857673"/>
            <a:ext cx="5664001" cy="15730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6F86B28-48C5-EAE0-830B-750BF5F56C5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2134"/>
          <a:stretch/>
        </p:blipFill>
        <p:spPr>
          <a:xfrm>
            <a:off x="6316997" y="4425636"/>
            <a:ext cx="5481599" cy="143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BE725-FF43-38B3-F9E3-6D8A0068B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B48E693-8BDB-60CF-C8ED-3FE3FDA0B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8000"/>
            <a:ext cx="11664884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rgbClr val="273239"/>
                </a:solidFill>
              </a:rPr>
              <a:t>Two types of attributes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Class-level attributes</a:t>
            </a:r>
            <a:r>
              <a:rPr lang="en-US" altLang="zh-CN" sz="2400" dirty="0">
                <a:solidFill>
                  <a:srgbClr val="273239"/>
                </a:solidFill>
              </a:rPr>
              <a:t>: shared by all the objects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273239"/>
                </a:solidFill>
              </a:rPr>
              <a:t>Object-level attributes</a:t>
            </a:r>
            <a:r>
              <a:rPr lang="en-US" altLang="zh-CN" sz="2400" dirty="0">
                <a:solidFill>
                  <a:srgbClr val="273239"/>
                </a:solidFill>
              </a:rPr>
              <a:t>: created for one object in function call </a:t>
            </a:r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sz="2400" dirty="0">
              <a:solidFill>
                <a:srgbClr val="273239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B672E9E-4107-6BCE-8104-B450F498D6E9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Attributes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9296735-CF7C-4BD9-9102-93C2A7CDA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9" y="2874649"/>
            <a:ext cx="6290769" cy="308528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31B7D4-2A27-B9C9-82D6-9D99951819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090"/>
          <a:stretch/>
        </p:blipFill>
        <p:spPr>
          <a:xfrm>
            <a:off x="6948054" y="2874650"/>
            <a:ext cx="5125610" cy="308528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87307EB-BECD-3FB5-0429-54BDEB06C7C8}"/>
              </a:ext>
            </a:extLst>
          </p:cNvPr>
          <p:cNvSpPr txBox="1"/>
          <p:nvPr/>
        </p:nvSpPr>
        <p:spPr>
          <a:xfrm>
            <a:off x="6948053" y="5984211"/>
            <a:ext cx="52439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273239"/>
                </a:solidFill>
              </a:rPr>
              <a:t>Notice: when the class-level attribute is mutable</a:t>
            </a:r>
            <a:endParaRPr lang="zh-CN" altLang="en-US" sz="200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5C1F92-B1AB-B90B-30F9-1D1F6C8B8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9C0D49-CB45-BE7B-752A-4917582BF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547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F767F-C4C6-C5D0-998D-4791C43FC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D14EE0B-A2C7-F8E5-E1CE-3D6A956E5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8000"/>
            <a:ext cx="11664884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sz="2400" dirty="0">
                <a:solidFill>
                  <a:srgbClr val="273239"/>
                </a:solidFill>
              </a:rPr>
              <a:t>Two types of attributes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273239"/>
                </a:solidFill>
              </a:rPr>
              <a:t>Class-level attributes</a:t>
            </a:r>
            <a:r>
              <a:rPr lang="en-US" altLang="zh-CN" sz="2400" dirty="0">
                <a:solidFill>
                  <a:srgbClr val="273239"/>
                </a:solidFill>
              </a:rPr>
              <a:t>: shared by all the objects</a:t>
            </a:r>
          </a:p>
          <a:p>
            <a:pPr fontAlgn="base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Object-level attributes</a:t>
            </a:r>
            <a:r>
              <a:rPr lang="en-US" altLang="zh-CN" sz="2400" dirty="0">
                <a:solidFill>
                  <a:srgbClr val="273239"/>
                </a:solidFill>
              </a:rPr>
              <a:t>: created for one object in function call </a:t>
            </a:r>
          </a:p>
          <a:p>
            <a:pPr marL="0" indent="0" fontAlgn="base">
              <a:lnSpc>
                <a:spcPct val="130000"/>
              </a:lnSpc>
              <a:spcBef>
                <a:spcPts val="0"/>
              </a:spcBef>
              <a:buNone/>
            </a:pPr>
            <a:endParaRPr lang="en-US" altLang="zh-CN" sz="2400" dirty="0">
              <a:solidFill>
                <a:srgbClr val="273239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5306B5F-9898-97FE-00B9-F9174748FACC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Attributes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C1CDF47-4CC1-148F-75AB-D80548C0E8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114"/>
          <a:stretch/>
        </p:blipFill>
        <p:spPr>
          <a:xfrm>
            <a:off x="432000" y="4882214"/>
            <a:ext cx="3000313" cy="153737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61894E0-ACC0-C0F8-7294-A63CA71A9D82}"/>
              </a:ext>
            </a:extLst>
          </p:cNvPr>
          <p:cNvSpPr txBox="1"/>
          <p:nvPr/>
        </p:nvSpPr>
        <p:spPr>
          <a:xfrm>
            <a:off x="3432313" y="5812186"/>
            <a:ext cx="2567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273239"/>
                </a:solidFill>
              </a:rPr>
              <a:t>Created during initialization</a:t>
            </a:r>
            <a:endParaRPr lang="zh-CN" altLang="en-US" dirty="0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1CDA22F-5AAA-36C4-2EBF-C0E5D719C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016" y="2698284"/>
            <a:ext cx="5567944" cy="96157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F81E5CD-AC2B-BAFE-2082-F0653A821A9C}"/>
              </a:ext>
            </a:extLst>
          </p:cNvPr>
          <p:cNvSpPr txBox="1"/>
          <p:nvPr/>
        </p:nvSpPr>
        <p:spPr>
          <a:xfrm>
            <a:off x="6290016" y="3684123"/>
            <a:ext cx="572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273239"/>
                </a:solidFill>
              </a:rPr>
              <a:t>Created manually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6E7605E-ECA9-FDD8-91B3-7D35ED0EEF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016" y="4249206"/>
            <a:ext cx="5567944" cy="178887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5935CEE-4541-5FC7-F6BB-853AF65B158D}"/>
              </a:ext>
            </a:extLst>
          </p:cNvPr>
          <p:cNvSpPr txBox="1"/>
          <p:nvPr/>
        </p:nvSpPr>
        <p:spPr>
          <a:xfrm>
            <a:off x="6290016" y="6049112"/>
            <a:ext cx="57217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273239"/>
                </a:solidFill>
              </a:rPr>
              <a:t>No influence on each other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1D24489-B114-03E9-7808-F90B8FA92C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696" r="1696" b="9862"/>
          <a:stretch/>
        </p:blipFill>
        <p:spPr>
          <a:xfrm>
            <a:off x="432000" y="2698284"/>
            <a:ext cx="5567944" cy="205975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62A29D6-674F-4D6C-8864-6D1392E94978}"/>
              </a:ext>
            </a:extLst>
          </p:cNvPr>
          <p:cNvSpPr/>
          <p:nvPr/>
        </p:nvSpPr>
        <p:spPr>
          <a:xfrm>
            <a:off x="1004341" y="2882440"/>
            <a:ext cx="2038662" cy="28481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23329F1-9FD8-5E7D-2DF3-7E484BEF38D5}"/>
              </a:ext>
            </a:extLst>
          </p:cNvPr>
          <p:cNvSpPr txBox="1"/>
          <p:nvPr/>
        </p:nvSpPr>
        <p:spPr>
          <a:xfrm>
            <a:off x="3264000" y="2840180"/>
            <a:ext cx="1159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FF00"/>
                </a:solidFill>
              </a:rPr>
              <a:t>Class-level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6A3F33E-F945-77E1-C59C-022625555465}"/>
              </a:ext>
            </a:extLst>
          </p:cNvPr>
          <p:cNvSpPr/>
          <p:nvPr/>
        </p:nvSpPr>
        <p:spPr>
          <a:xfrm>
            <a:off x="1031322" y="4353269"/>
            <a:ext cx="2038662" cy="40476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CF5210-12F3-5387-FFE3-75CA711181ED}"/>
              </a:ext>
            </a:extLst>
          </p:cNvPr>
          <p:cNvSpPr txBox="1"/>
          <p:nvPr/>
        </p:nvSpPr>
        <p:spPr>
          <a:xfrm>
            <a:off x="3264000" y="4370986"/>
            <a:ext cx="1304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rgbClr val="FFFF00"/>
                </a:solidFill>
              </a:rPr>
              <a:t>Object-level</a:t>
            </a:r>
            <a:endParaRPr kumimoji="1" lang="zh-CN" altLang="en-US" dirty="0">
              <a:solidFill>
                <a:srgbClr val="FFFF00"/>
              </a:solidFill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58B596A3-187D-BADA-424F-36F42F77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486944E-96EE-10D7-41D5-BBDED3D6F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5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2879E-EA7C-993E-D4AC-C9896C797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B388E78-EB9F-D49F-AE49-C0932A48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7999"/>
            <a:ext cx="11664884" cy="5304875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Create a simple library management system with the ability to add books to the system, check out books, and return books. </a:t>
            </a:r>
          </a:p>
          <a:p>
            <a:pPr marL="0" indent="0" algn="l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b="1" i="0" u="none" strike="noStrike" dirty="0">
                <a:solidFill>
                  <a:srgbClr val="0D0D0D"/>
                </a:solidFill>
                <a:effectLst/>
              </a:rPr>
              <a:t>Book Class</a:t>
            </a:r>
            <a:endParaRPr lang="en" altLang="zh-CN" sz="2400" b="0" i="0" u="none" strike="noStrike" dirty="0">
              <a:solidFill>
                <a:srgbClr val="0D0D0D"/>
              </a:solidFill>
              <a:effectLst/>
            </a:endParaRPr>
          </a:p>
          <a:p>
            <a:pPr marL="742950" lvl="1" indent="-285750" algn="l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Attributes: ID, title, author, a state to indicating whether borrowed or not</a:t>
            </a:r>
          </a:p>
          <a:p>
            <a:pPr marL="742950" lvl="1" indent="-285750" algn="l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Methods: create a book, </a:t>
            </a: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borrow_book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(): Marks as borrowed, </a:t>
            </a: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return_book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(): Marks as not borrowed, </a:t>
            </a: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get_status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(): Returns "Available/ Borrowed"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b="1" dirty="0">
                <a:solidFill>
                  <a:srgbClr val="0D0D0D"/>
                </a:solidFill>
              </a:rPr>
              <a:t>Library Class</a:t>
            </a:r>
          </a:p>
          <a:p>
            <a:pPr marL="742950" lvl="1" indent="-285750" algn="l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Attributes: 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a collection of books</a:t>
            </a:r>
          </a:p>
          <a:p>
            <a:pPr marL="742950" lvl="1" indent="-285750" algn="l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Methods: </a:t>
            </a:r>
            <a:r>
              <a:rPr lang="en" altLang="zh-CN" sz="2400" b="0" i="0" u="none" strike="noStrike" dirty="0" err="1">
                <a:solidFill>
                  <a:srgbClr val="0D0D0D"/>
                </a:solidFill>
                <a:effectLst/>
              </a:rPr>
              <a:t>add_book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(book): Adds a new book to the catalog. </a:t>
            </a:r>
            <a:r>
              <a:rPr lang="en" altLang="zh-CN" sz="2400" b="0" i="0" u="none" strike="noStrike" dirty="0" err="1">
                <a:solidFill>
                  <a:srgbClr val="0D0D0D"/>
                </a:solidFill>
                <a:effectLst/>
              </a:rPr>
              <a:t>borrow_book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(id): borrow a book, if the book is borrowed, print </a:t>
            </a:r>
            <a:r>
              <a:rPr lang="en" altLang="zh-CN" dirty="0">
                <a:solidFill>
                  <a:srgbClr val="0D0D0D"/>
                </a:solidFill>
              </a:rPr>
              <a:t>that 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the book is not available.</a:t>
            </a:r>
            <a:r>
              <a:rPr lang="en" altLang="zh-CN" dirty="0">
                <a:solidFill>
                  <a:srgbClr val="0D0D0D"/>
                </a:solidFill>
              </a:rPr>
              <a:t> </a:t>
            </a:r>
            <a:r>
              <a:rPr lang="en" altLang="zh-CN" sz="2400" b="0" i="0" u="none" strike="noStrike" dirty="0" err="1">
                <a:solidFill>
                  <a:srgbClr val="0D0D0D"/>
                </a:solidFill>
                <a:effectLst/>
              </a:rPr>
              <a:t>return_book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(id): </a:t>
            </a:r>
            <a:r>
              <a:rPr lang="en" altLang="zh-CN" dirty="0">
                <a:solidFill>
                  <a:srgbClr val="0D0D0D"/>
                </a:solidFill>
              </a:rPr>
              <a:t>r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eturns a book.</a:t>
            </a:r>
            <a:r>
              <a:rPr lang="en" altLang="zh-CN" dirty="0">
                <a:solidFill>
                  <a:srgbClr val="0D0D0D"/>
                </a:solidFill>
              </a:rPr>
              <a:t> </a:t>
            </a:r>
            <a:r>
              <a:rPr lang="en" altLang="zh-CN" sz="2400" b="0" i="0" u="none" strike="noStrike" dirty="0" err="1">
                <a:solidFill>
                  <a:srgbClr val="0D0D0D"/>
                </a:solidFill>
                <a:effectLst/>
              </a:rPr>
              <a:t>list_available_books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(): Prints all available books</a:t>
            </a:r>
            <a:endParaRPr lang="en-US" altLang="zh-CN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80957B-2306-2F27-35DB-BC7597540CC2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98A3B92-1B0D-C06E-B9E3-A60B4B4C5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E7FCC61-3765-9E4B-22B2-E4950C939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326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83031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Errors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400" y="1204166"/>
            <a:ext cx="11226801" cy="4790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Two distinguishable kinds</a:t>
            </a:r>
            <a:endParaRPr lang="en-US" altLang="zh-CN" sz="2400" b="1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Syntax Errors</a:t>
            </a:r>
          </a:p>
          <a:p>
            <a:pPr>
              <a:lnSpc>
                <a:spcPct val="130000"/>
              </a:lnSpc>
            </a:pP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Errors when the code is not valid Python,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also known as parsing errors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>
              <a:lnSpc>
                <a:spcPct val="130000"/>
              </a:lnSpc>
            </a:pPr>
            <a:endParaRPr lang="en-US" altLang="zh-CN" sz="2400" b="1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Errors during execution</a:t>
            </a:r>
          </a:p>
          <a:p>
            <a:pPr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statements syntactically correct can still raise errors sometimes, conditionally fatal</a:t>
            </a:r>
          </a:p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Various occasions cause error in a good code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Wrong usage (e.g., invalid input value), network connection problem, 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DF4739-43B9-E79E-3C82-3839A645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2729067"/>
            <a:ext cx="9720119" cy="1324922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6545848-72F0-7427-33FA-DF3D5CA4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B56BFC7D-52A5-2EFC-A563-7301D8EB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6553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31999" y="1188000"/>
            <a:ext cx="10800000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Delete a </a:t>
            </a: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specific attribute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from an object, or delete the </a:t>
            </a: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entire object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use “del” keyword</a:t>
            </a:r>
            <a:endParaRPr lang="en-US" altLang="zh-CN" sz="2400" b="1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Delete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98764" y="2563382"/>
            <a:ext cx="5290820" cy="22726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215034" y="2563382"/>
            <a:ext cx="5187315" cy="22631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15033" y="4832278"/>
            <a:ext cx="518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delete object</a:t>
            </a: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8764" y="4832278"/>
            <a:ext cx="5290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delete attribute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179E75C-0FFC-C11F-35D3-24BC84C6D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530CA1-200C-96F5-A2CD-25FA40A6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50</a:t>
            </a:fld>
            <a:endParaRPr lang="zh-CN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C0EBC-6AFA-9A8A-36C2-1972E325D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2B58988-24CA-BF2A-A954-0D40DB18D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8000"/>
            <a:ext cx="11664884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b="1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__del__(): 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implicitly called when an object get destroyed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" altLang="zh-CN" sz="2400" b="1" i="0" dirty="0">
                <a:effectLst/>
              </a:rPr>
              <a:t>default destructor: </a:t>
            </a:r>
            <a:r>
              <a:rPr lang="en" altLang="zh-CN" sz="2400" i="0" dirty="0">
                <a:effectLst/>
              </a:rPr>
              <a:t>nothing happens</a:t>
            </a:r>
          </a:p>
          <a:p>
            <a:pPr fontAlgn="base"/>
            <a:r>
              <a:rPr lang="en" altLang="zh-CN" sz="2400" b="1" i="0" dirty="0">
                <a:effectLst/>
              </a:rPr>
              <a:t>customized destructor:</a:t>
            </a:r>
            <a:r>
              <a:rPr lang="en" altLang="zh-CN" sz="2400" b="0" i="0" dirty="0">
                <a:effectLst/>
              </a:rPr>
              <a:t> Specifies the operation when the object is destroyed</a:t>
            </a:r>
          </a:p>
          <a:p>
            <a:pPr marL="0" indent="0" fontAlgn="base">
              <a:buNone/>
            </a:pPr>
            <a:r>
              <a:rPr lang="en-US" altLang="zh-CN" sz="2400" i="1" kern="100" dirty="0">
                <a:solidFill>
                  <a:srgbClr val="00B05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Automatic garbage collection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: an object is destroyed when all references to it are deleted</a:t>
            </a:r>
          </a:p>
          <a:p>
            <a:pPr marL="0" indent="0" fontAlgn="base">
              <a:buNone/>
            </a:pPr>
            <a:endParaRPr lang="en" altLang="zh-CN" sz="2400" b="0" i="0" dirty="0">
              <a:effectLst/>
            </a:endParaRPr>
          </a:p>
          <a:p>
            <a:pPr marL="0" indent="0" fontAlgn="base">
              <a:buNone/>
            </a:pPr>
            <a:endParaRPr lang="en-US" altLang="zh-CN" sz="2400" b="1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B649DAD-2676-3234-B0B4-BDD95BCDD719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Destructor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D1C6E4B-9DBC-1868-3B97-76E32CA8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60" y="3243264"/>
            <a:ext cx="5057153" cy="310845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4AB5B67-8AFC-6D31-1950-C7CE57E9A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9130" y="4507607"/>
            <a:ext cx="4401133" cy="5390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CCBFEE3-CF09-C2EA-031B-E17D8EB560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7105" r="72654"/>
          <a:stretch/>
        </p:blipFill>
        <p:spPr>
          <a:xfrm>
            <a:off x="10299475" y="4422740"/>
            <a:ext cx="1610291" cy="69475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F4CFAF-7268-30A0-F62E-431B597BF6B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02" b="-3804"/>
          <a:stretch/>
        </p:blipFill>
        <p:spPr>
          <a:xfrm>
            <a:off x="5719130" y="5479647"/>
            <a:ext cx="4401136" cy="5339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5F7057C-5200-AB6C-F143-413279FD589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4667"/>
          <a:stretch/>
        </p:blipFill>
        <p:spPr>
          <a:xfrm>
            <a:off x="10299473" y="5402066"/>
            <a:ext cx="1610290" cy="67619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44953F-5916-89E5-DD02-0EF1C8AB69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9000"/>
          <a:stretch/>
        </p:blipFill>
        <p:spPr>
          <a:xfrm>
            <a:off x="5719130" y="3583309"/>
            <a:ext cx="4401130" cy="69714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CD683B0-6ABC-2163-776D-A36516EF0C7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39099"/>
          <a:stretch/>
        </p:blipFill>
        <p:spPr>
          <a:xfrm>
            <a:off x="10299473" y="3583309"/>
            <a:ext cx="1610290" cy="676195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9447AA8-B180-4879-2C1D-39B428F6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4D43095-F9D1-64BE-E815-5B8A24423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43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B7FAE-A2D8-C071-44F0-A06153844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0CC058B-7F9E-F5E3-31AA-13E4ECAEC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8000"/>
            <a:ext cx="11664884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Create a simple library management system with the ability to add books to the system, check out books, and return books. </a:t>
            </a:r>
            <a:endParaRPr lang="en-US" altLang="zh-CN" sz="24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dirty="0"/>
              <a:t>For any book object, if you call attribute ‘total’, it returns how many book objects exist in your system. ‘total’ is automatically updated when you create or destroy objects.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dirty="0"/>
              <a:t>Hint: use constructor and destructor.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ACCD7B9-8DC4-F1E1-27CB-01807011A3DF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25254E2-C462-1E78-4B6A-D4F5A039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BFAC4CB-B145-81BD-A78F-381EBC14D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2926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CBD72-AD64-C16C-3B3F-FDC2FFE5D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3381E8-DC2D-D7AB-3DCA-B7CB36832D85}"/>
              </a:ext>
            </a:extLst>
          </p:cNvPr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91867D0-1FFA-C545-6DC0-3FFC22740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8" y="1188000"/>
            <a:ext cx="11760001" cy="52475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" altLang="zh-CN" sz="2400" b="1" i="0" u="none" strike="noStrike" dirty="0" err="1">
                <a:solidFill>
                  <a:srgbClr val="0D0D0D"/>
                </a:solidFill>
                <a:effectLst/>
                <a:latin typeface="Söhne"/>
              </a:rPr>
              <a:t>Dunder</a:t>
            </a:r>
            <a:r>
              <a:rPr lang="en" altLang="zh-CN" sz="2400" b="1" i="0" u="none" strike="noStrike" dirty="0">
                <a:solidFill>
                  <a:srgbClr val="0D0D0D"/>
                </a:solidFill>
                <a:effectLst/>
                <a:latin typeface="Söhne"/>
              </a:rPr>
              <a:t> 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("double underscore") </a:t>
            </a:r>
            <a:r>
              <a:rPr lang="en" altLang="zh-CN" sz="2400" b="1" i="0" u="none" strike="noStrike" dirty="0">
                <a:solidFill>
                  <a:srgbClr val="0D0D0D"/>
                </a:solidFill>
                <a:effectLst/>
                <a:latin typeface="Söhne"/>
              </a:rPr>
              <a:t>methods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 implicitly invoked by built-in functions and operators</a:t>
            </a: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init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__: constructor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__del__: destructor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lt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__, 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gt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__, __eq__, 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ge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__, __le__: comparison operations with &lt;, &gt;, ==, &lt;=, &gt;=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__add__, __sub__, 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mul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__, 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truediv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__, __mod__: arithmetic operations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__str__: the string that the object transform to when calling str()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getitem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__:</a:t>
            </a:r>
            <a:r>
              <a:rPr lang="zh-CN" altLang="en-US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indexing operation with [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]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len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__: the function when calling 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len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()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getattr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__:</a:t>
            </a:r>
            <a:r>
              <a:rPr lang="zh-CN" altLang="en-US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called when attribute accessed does no exist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setattr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__: called when setting the attribute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delattr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__: called when deleting the attribute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6CACE88-DD3C-2850-B16D-8EA6FB0D4D72}"/>
              </a:ext>
            </a:extLst>
          </p:cNvPr>
          <p:cNvSpPr txBox="1"/>
          <p:nvPr/>
        </p:nvSpPr>
        <p:spPr>
          <a:xfrm>
            <a:off x="660400" y="422414"/>
            <a:ext cx="1109960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 err="1">
                <a:solidFill>
                  <a:srgbClr val="008000"/>
                </a:solidFill>
                <a:ea typeface="+mj-ea"/>
                <a:cs typeface="+mj-cs"/>
              </a:rPr>
              <a:t>Dunder</a:t>
            </a: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 Methods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3003E69-CB6B-44BA-F8FF-1D9E673C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6C2671-1203-75B5-A408-D7FA3CEB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10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D2783-9535-A500-4679-E8A7BCE4C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84F129-D2CC-0AB3-710B-C2962201C02B}"/>
              </a:ext>
            </a:extLst>
          </p:cNvPr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F0674E4-EB99-7932-EE37-236417C07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188000"/>
            <a:ext cx="10800000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Overload ‘&lt;’ with 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lt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__() method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def __</a:t>
            </a:r>
            <a:r>
              <a:rPr lang="en-US" altLang="zh-CN" sz="2400" i="1" kern="100" dirty="0" err="1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lt</a:t>
            </a: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__(self, other)  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Two objects to be compared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368200-1DD8-7F76-88C3-F03B664C8993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__</a:t>
            </a:r>
            <a:r>
              <a:rPr lang="en-US" altLang="zh-CN" sz="4400" b="1" kern="100" dirty="0" err="1">
                <a:solidFill>
                  <a:srgbClr val="008000"/>
                </a:solidFill>
                <a:ea typeface="+mj-ea"/>
                <a:cs typeface="+mj-cs"/>
              </a:rPr>
              <a:t>lt</a:t>
            </a: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__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147B7E1-C6DB-043C-D8EE-28AE4DF62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695" y="2229682"/>
            <a:ext cx="5907159" cy="262945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95612693-C766-98B0-EDA4-619F5E8CE934}"/>
              </a:ext>
            </a:extLst>
          </p:cNvPr>
          <p:cNvSpPr txBox="1"/>
          <p:nvPr/>
        </p:nvSpPr>
        <p:spPr>
          <a:xfrm>
            <a:off x="9157904" y="2729048"/>
            <a:ext cx="2765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FF00"/>
                </a:solidFill>
              </a:rPr>
              <a:t>Without overloading</a:t>
            </a:r>
            <a:endParaRPr kumimoji="1" lang="zh-CN" altLang="en-US" sz="2400" dirty="0">
              <a:solidFill>
                <a:srgbClr val="FFFF00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BC941B0-231E-AC05-2E4F-5D78DECD9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6"/>
          <a:stretch/>
        </p:blipFill>
        <p:spPr>
          <a:xfrm>
            <a:off x="427355" y="3071366"/>
            <a:ext cx="5242484" cy="32753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D6DF34-551A-8F60-E753-4492388A43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695" y="5059968"/>
            <a:ext cx="5907159" cy="128894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EC0C61E-A283-3163-2718-B8C8754B993B}"/>
              </a:ext>
            </a:extLst>
          </p:cNvPr>
          <p:cNvSpPr txBox="1"/>
          <p:nvPr/>
        </p:nvSpPr>
        <p:spPr>
          <a:xfrm>
            <a:off x="9560386" y="5879575"/>
            <a:ext cx="23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FF00"/>
                </a:solidFill>
              </a:rPr>
              <a:t>After overloading</a:t>
            </a:r>
            <a:endParaRPr kumimoji="1"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15F7F4CB-4A4A-9B41-3654-CF47E62D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9D099F-510F-291C-7F0D-4C939597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89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31999" y="1188000"/>
            <a:ext cx="10800000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Overload str() function with __str__() method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def __str__(self)   </a:t>
            </a: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__str__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AAD1117-DC34-69B7-CB2A-CE436D184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64" y="2325692"/>
            <a:ext cx="6357709" cy="37414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661C1AE-C76A-BB23-64A8-3DFD9DB14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805" y="4455710"/>
            <a:ext cx="4976049" cy="15894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A4B672B-CE8A-6BFC-0D58-1087A13279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451"/>
          <a:stretch/>
        </p:blipFill>
        <p:spPr>
          <a:xfrm>
            <a:off x="6947805" y="2325692"/>
            <a:ext cx="4976049" cy="1527097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CB141BA-CD41-9FE7-404C-551368B83654}"/>
              </a:ext>
            </a:extLst>
          </p:cNvPr>
          <p:cNvSpPr txBox="1"/>
          <p:nvPr/>
        </p:nvSpPr>
        <p:spPr>
          <a:xfrm>
            <a:off x="6923238" y="3852789"/>
            <a:ext cx="4976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kern="100" dirty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Before overloading: default string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AB58192-E65B-8258-3488-06F18A9D690D}"/>
              </a:ext>
            </a:extLst>
          </p:cNvPr>
          <p:cNvSpPr txBox="1"/>
          <p:nvPr/>
        </p:nvSpPr>
        <p:spPr>
          <a:xfrm>
            <a:off x="6923238" y="6050676"/>
            <a:ext cx="4976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kern="100" dirty="0">
                <a:solidFill>
                  <a:srgbClr val="FF0000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After overloading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510E35A9-9213-6FA0-4CEC-8AAEB75A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4B9B7E63-11E0-D805-1D0E-E7BAFD449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55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30FA7-74D4-49AC-48FF-3033E6313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F0AF55-1A3A-1A7D-EE41-8390E800036B}"/>
              </a:ext>
            </a:extLst>
          </p:cNvPr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071B3DD-CA36-23A4-034E-E48319CC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188000"/>
            <a:ext cx="10800000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Overload 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len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() function with 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len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__() method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def __</a:t>
            </a:r>
            <a:r>
              <a:rPr lang="en-US" altLang="zh-CN" sz="2400" i="1" kern="100" dirty="0" err="1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len</a:t>
            </a: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__(self)   </a:t>
            </a: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0A787B-2826-7375-9A28-F15026857282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__</a:t>
            </a:r>
            <a:r>
              <a:rPr lang="en-US" altLang="zh-CN" sz="4400" b="1" kern="100" dirty="0" err="1">
                <a:solidFill>
                  <a:srgbClr val="008000"/>
                </a:solidFill>
                <a:ea typeface="+mj-ea"/>
                <a:cs typeface="+mj-cs"/>
              </a:rPr>
              <a:t>len</a:t>
            </a: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__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46E2542-3F52-49A0-CE1D-F930E9B37B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097"/>
          <a:stretch/>
        </p:blipFill>
        <p:spPr>
          <a:xfrm>
            <a:off x="7767623" y="4235782"/>
            <a:ext cx="4211439" cy="17628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3DBF0A-E39B-21CB-3955-CE626ACB1D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698"/>
          <a:stretch/>
        </p:blipFill>
        <p:spPr>
          <a:xfrm>
            <a:off x="7760113" y="1825625"/>
            <a:ext cx="4218949" cy="232529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DF8C38-8C6C-80A4-03D2-8135C85AE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764" y="2473436"/>
            <a:ext cx="6938001" cy="329143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6DDE629-44CD-F7E5-EC33-D7A63A246C60}"/>
              </a:ext>
            </a:extLst>
          </p:cNvPr>
          <p:cNvSpPr txBox="1"/>
          <p:nvPr/>
        </p:nvSpPr>
        <p:spPr>
          <a:xfrm>
            <a:off x="4589062" y="3429000"/>
            <a:ext cx="284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FF00"/>
                </a:solidFill>
              </a:rPr>
              <a:t>Without overloading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4E03B24-F651-ED5F-F5D6-5E47A6B577C4}"/>
              </a:ext>
            </a:extLst>
          </p:cNvPr>
          <p:cNvSpPr txBox="1"/>
          <p:nvPr/>
        </p:nvSpPr>
        <p:spPr>
          <a:xfrm>
            <a:off x="9591949" y="5502392"/>
            <a:ext cx="23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>
                <a:solidFill>
                  <a:srgbClr val="FFFF00"/>
                </a:solidFill>
              </a:rPr>
              <a:t>After overloading</a:t>
            </a:r>
            <a:endParaRPr kumimoji="1"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49270096-F3E1-86F0-3DED-1595D79E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BC649FBC-647F-D9DD-E160-70D9BA261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9189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BF0A1-4EFD-4971-C41C-818F8002F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1EEF15B2-4FCC-2574-74C8-705C7D30A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188000"/>
            <a:ext cx="10800000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Overload indexing operation [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] with __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getitem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__() method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def __</a:t>
            </a:r>
            <a:r>
              <a:rPr lang="en-US" altLang="zh-CN" sz="2400" i="1" kern="100" dirty="0" err="1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getitem</a:t>
            </a: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__(self, </a:t>
            </a:r>
            <a:r>
              <a:rPr lang="en-US" altLang="zh-CN" sz="2400" i="1" kern="100" dirty="0" err="1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):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Provide the index 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90B89EB-E2BF-B8F9-F744-8E3C7BBE743A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__</a:t>
            </a:r>
            <a:r>
              <a:rPr lang="en-US" altLang="zh-CN" sz="4400" b="1" kern="100" dirty="0" err="1">
                <a:solidFill>
                  <a:srgbClr val="008000"/>
                </a:solidFill>
                <a:ea typeface="+mj-ea"/>
                <a:cs typeface="+mj-cs"/>
              </a:rPr>
              <a:t>getitem</a:t>
            </a: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__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8C71F67-A5B0-7ABF-93CF-C6C56B5DF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75"/>
          <a:stretch/>
        </p:blipFill>
        <p:spPr>
          <a:xfrm>
            <a:off x="6414938" y="1876594"/>
            <a:ext cx="5345064" cy="28005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6D17639-7AEB-04CA-C3AB-C30D8042A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937" y="4793914"/>
            <a:ext cx="5345064" cy="15427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465C6A-1BE1-1B4B-7A9A-89A9F745CE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20"/>
          <a:stretch/>
        </p:blipFill>
        <p:spPr>
          <a:xfrm>
            <a:off x="500753" y="3654406"/>
            <a:ext cx="5595247" cy="268225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146F40C-6708-B1F2-150B-A5852C1788B0}"/>
              </a:ext>
            </a:extLst>
          </p:cNvPr>
          <p:cNvSpPr txBox="1"/>
          <p:nvPr/>
        </p:nvSpPr>
        <p:spPr>
          <a:xfrm>
            <a:off x="3248297" y="4251734"/>
            <a:ext cx="2847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2400" dirty="0">
                <a:solidFill>
                  <a:srgbClr val="FFFF00"/>
                </a:solidFill>
              </a:rPr>
              <a:t>Without overloading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61210FF-4FB7-40A5-FA2A-244BA0126ED3}"/>
              </a:ext>
            </a:extLst>
          </p:cNvPr>
          <p:cNvSpPr txBox="1"/>
          <p:nvPr/>
        </p:nvSpPr>
        <p:spPr>
          <a:xfrm>
            <a:off x="9396533" y="5527366"/>
            <a:ext cx="23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2400" dirty="0">
                <a:solidFill>
                  <a:srgbClr val="FFFF00"/>
                </a:solidFill>
              </a:rPr>
              <a:t>After overloading</a:t>
            </a:r>
            <a:endParaRPr kumimoji="1"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4B4E09E-893D-1976-5D90-D0FC945E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18801D06-AFEF-F0A5-DDF2-A5D119B6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892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2879E-EA7C-993E-D4AC-C9896C797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B388E78-EB9F-D49F-AE49-C0932A48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87999"/>
            <a:ext cx="11664884" cy="5304875"/>
          </a:xfrm>
        </p:spPr>
        <p:txBody>
          <a:bodyPr vert="horz" lIns="91440" tIns="45720" rIns="91440" bIns="45720" anchor="t">
            <a:no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Create a simple library management system with the ability to add books to the system, check out books, and return books. </a:t>
            </a:r>
          </a:p>
          <a:p>
            <a:pPr marL="0" indent="0" algn="l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b="1" i="0" u="none" strike="noStrike" dirty="0">
                <a:solidFill>
                  <a:srgbClr val="0D0D0D"/>
                </a:solidFill>
                <a:effectLst/>
              </a:rPr>
              <a:t>Book Class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: ID, title, author, a state to indicating whether borrowed or not</a:t>
            </a:r>
            <a:endParaRPr lang="en" altLang="zh-CN" b="0" i="0" u="none" strike="noStrike" dirty="0">
              <a:solidFill>
                <a:srgbClr val="0D0D0D"/>
              </a:solidFill>
              <a:effectLst/>
            </a:endParaRPr>
          </a:p>
          <a:p>
            <a:pPr marL="742950" lvl="1" indent="-285750" algn="l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Methods: create a book, </a:t>
            </a: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borrow_book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(): Marks as borrowed, </a:t>
            </a: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return_book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(): Marks as not borrowed, </a:t>
            </a: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get_status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(): Returns "Available/ Borrowed"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" altLang="zh-CN" sz="2400" b="1" dirty="0">
                <a:solidFill>
                  <a:srgbClr val="0D0D0D"/>
                </a:solidFill>
              </a:rPr>
              <a:t>Library Class: 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a collection of books</a:t>
            </a:r>
          </a:p>
          <a:p>
            <a:pPr marL="742950" lvl="1" indent="-285750" algn="l">
              <a:lnSpc>
                <a:spcPct val="13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Methods: </a:t>
            </a:r>
            <a:r>
              <a:rPr lang="en" altLang="zh-CN" sz="2400" b="0" i="0" u="none" strike="noStrike" dirty="0" err="1">
                <a:solidFill>
                  <a:srgbClr val="0D0D0D"/>
                </a:solidFill>
                <a:effectLst/>
              </a:rPr>
              <a:t>add_book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(book): Adds a new book to the catalog. </a:t>
            </a:r>
            <a:r>
              <a:rPr lang="en" altLang="zh-CN" sz="2400" b="0" i="0" u="none" strike="noStrike" dirty="0" err="1">
                <a:solidFill>
                  <a:srgbClr val="0D0D0D"/>
                </a:solidFill>
                <a:effectLst/>
              </a:rPr>
              <a:t>borrow_book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(id): borrow a book, if the book is borrowed, print </a:t>
            </a:r>
            <a:r>
              <a:rPr lang="en" altLang="zh-CN" dirty="0">
                <a:solidFill>
                  <a:srgbClr val="0D0D0D"/>
                </a:solidFill>
              </a:rPr>
              <a:t>that 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the book is not available.</a:t>
            </a:r>
            <a:r>
              <a:rPr lang="en" altLang="zh-CN" dirty="0">
                <a:solidFill>
                  <a:srgbClr val="0D0D0D"/>
                </a:solidFill>
              </a:rPr>
              <a:t> </a:t>
            </a:r>
            <a:r>
              <a:rPr lang="en" altLang="zh-CN" sz="2400" b="0" i="0" u="none" strike="noStrike" dirty="0" err="1">
                <a:solidFill>
                  <a:srgbClr val="0D0D0D"/>
                </a:solidFill>
                <a:effectLst/>
              </a:rPr>
              <a:t>return_book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(id): </a:t>
            </a:r>
            <a:r>
              <a:rPr lang="en" altLang="zh-CN" dirty="0">
                <a:solidFill>
                  <a:srgbClr val="0D0D0D"/>
                </a:solidFill>
              </a:rPr>
              <a:t>r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eturns a book.</a:t>
            </a:r>
            <a:r>
              <a:rPr lang="en" altLang="zh-CN" dirty="0">
                <a:solidFill>
                  <a:srgbClr val="0D0D0D"/>
                </a:solidFill>
              </a:rPr>
              <a:t> </a:t>
            </a:r>
            <a:r>
              <a:rPr lang="en" altLang="zh-CN" sz="2400" b="0" i="0" u="none" strike="noStrike" dirty="0" err="1">
                <a:solidFill>
                  <a:srgbClr val="0D0D0D"/>
                </a:solidFill>
                <a:effectLst/>
              </a:rPr>
              <a:t>list_available_books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(): 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Prints information of all available books in id increasing order. lib</a:t>
            </a:r>
            <a:r>
              <a:rPr lang="en" altLang="zh-CN" dirty="0">
                <a:solidFill>
                  <a:srgbClr val="0D0D0D"/>
                </a:solidFill>
                <a:highlight>
                  <a:srgbClr val="FFFF00"/>
                </a:highlight>
              </a:rPr>
              <a:t>rary[</a:t>
            </a:r>
            <a:r>
              <a:rPr lang="en" altLang="zh-CN" dirty="0" err="1">
                <a:solidFill>
                  <a:srgbClr val="0D0D0D"/>
                </a:solidFill>
                <a:highlight>
                  <a:srgbClr val="FFFF00"/>
                </a:highlight>
              </a:rPr>
              <a:t>i</a:t>
            </a:r>
            <a:r>
              <a:rPr lang="en" altLang="zh-CN" dirty="0">
                <a:solidFill>
                  <a:srgbClr val="0D0D0D"/>
                </a:solidFill>
                <a:highlight>
                  <a:srgbClr val="FFFF00"/>
                </a:highlight>
              </a:rPr>
              <a:t>] returns the </a:t>
            </a:r>
            <a:r>
              <a:rPr lang="en" altLang="zh-CN" dirty="0" err="1">
                <a:solidFill>
                  <a:srgbClr val="0D0D0D"/>
                </a:solidFill>
                <a:highlight>
                  <a:srgbClr val="FFFF00"/>
                </a:highlight>
              </a:rPr>
              <a:t>i-th</a:t>
            </a:r>
            <a:r>
              <a:rPr lang="en" altLang="zh-CN" dirty="0">
                <a:solidFill>
                  <a:srgbClr val="0D0D0D"/>
                </a:solidFill>
                <a:highlight>
                  <a:srgbClr val="FFFF00"/>
                </a:highlight>
              </a:rPr>
              <a:t> book added to the library.</a:t>
            </a:r>
            <a:endParaRPr lang="en-US" altLang="zh-CN" sz="2400" dirty="0">
              <a:highlight>
                <a:srgbClr val="FFFF00"/>
              </a:highlight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80957B-2306-2F27-35DB-BC7597540CC2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A31B4541-33DE-90E3-6719-345640B7B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DFD42D2-113F-4C65-4EC3-2EB3AE0F5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77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/>
        </p:nvSpPr>
        <p:spPr>
          <a:xfrm>
            <a:off x="1524000" y="1122363"/>
            <a:ext cx="9692640" cy="23876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lvl="0" algn="l" defTabSz="91440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1" dirty="0">
                <a:solidFill>
                  <a:srgbClr val="008000"/>
                </a:solidFill>
                <a:sym typeface="+mn-ea"/>
              </a:rPr>
              <a:t>Inheritance</a:t>
            </a:r>
            <a:endParaRPr lang="en-US" sz="4400" b="1" dirty="0">
              <a:solidFill>
                <a:srgbClr val="008000"/>
              </a:solidFill>
              <a:latin typeface="Calibri" panose="020F0502020204030204"/>
              <a:ea typeface="Calibri" panose="020F0502020204030204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53299E5-551A-17E3-9299-F02AC941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A74E31-34DD-9F2C-C9E9-BBAC65CF5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59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83031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Errors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803DEDF-DACC-12E3-5DE7-4F69919D3AD0}"/>
              </a:ext>
            </a:extLst>
          </p:cNvPr>
          <p:cNvGrpSpPr/>
          <p:nvPr/>
        </p:nvGrpSpPr>
        <p:grpSpPr>
          <a:xfrm>
            <a:off x="673241" y="1811215"/>
            <a:ext cx="11166155" cy="3235569"/>
            <a:chOff x="1358838" y="1988298"/>
            <a:chExt cx="9943909" cy="288140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0AC0D8B-3DCC-73A7-1B44-6035A0ECB0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8838" y="1988298"/>
              <a:ext cx="9943909" cy="2881404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CCE7853-E219-3A55-3EA7-34D1462922E3}"/>
                </a:ext>
              </a:extLst>
            </p:cNvPr>
            <p:cNvSpPr/>
            <p:nvPr/>
          </p:nvSpPr>
          <p:spPr>
            <a:xfrm>
              <a:off x="1358838" y="2757788"/>
              <a:ext cx="1997429" cy="2266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43A29FF-2F35-5F29-39F6-4D51CF320B83}"/>
                </a:ext>
              </a:extLst>
            </p:cNvPr>
            <p:cNvSpPr/>
            <p:nvPr/>
          </p:nvSpPr>
          <p:spPr>
            <a:xfrm>
              <a:off x="1358838" y="3640606"/>
              <a:ext cx="1096282" cy="2266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0B0E5D8-D639-3C3A-8D95-A577A39BECC0}"/>
                </a:ext>
              </a:extLst>
            </p:cNvPr>
            <p:cNvSpPr/>
            <p:nvPr/>
          </p:nvSpPr>
          <p:spPr>
            <a:xfrm>
              <a:off x="1358838" y="4522614"/>
              <a:ext cx="1096282" cy="22665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E32B919D-1BE7-A4B5-480F-33F926A7010B}"/>
              </a:ext>
            </a:extLst>
          </p:cNvPr>
          <p:cNvSpPr txBox="1"/>
          <p:nvPr/>
        </p:nvSpPr>
        <p:spPr>
          <a:xfrm>
            <a:off x="673241" y="1204337"/>
            <a:ext cx="112268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Python show various kinds of errors </a:t>
            </a:r>
            <a:r>
              <a:rPr lang="en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during running</a:t>
            </a:r>
            <a:endParaRPr lang="en" altLang="zh-CN" sz="24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1EEF88-9D3B-8124-4EBF-972005847511}"/>
              </a:ext>
            </a:extLst>
          </p:cNvPr>
          <p:cNvSpPr txBox="1"/>
          <p:nvPr/>
        </p:nvSpPr>
        <p:spPr>
          <a:xfrm>
            <a:off x="673241" y="4980869"/>
            <a:ext cx="11226801" cy="533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Actually showing the type of </a:t>
            </a:r>
            <a:r>
              <a:rPr lang="en" altLang="zh-CN" sz="24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exceptions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E992292-7218-CA29-46AB-15E1577D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EA9B1602-EC6B-B311-45C3-56A69A94B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2621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3B335B-4065-C1F7-999C-83F5C4032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0139F1-39EE-AE67-10D6-03E96030CBE8}"/>
              </a:ext>
            </a:extLst>
          </p:cNvPr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82370A0-2B63-9E1D-3480-25DC5AF29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8" y="1188000"/>
            <a:ext cx="11483777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A mechanism that allows a 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newly created class 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to inherit the attributes and methods of 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another class 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(referred to as 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the parent class 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or </a:t>
            </a:r>
            <a:r>
              <a:rPr lang="en-US" altLang="zh-CN" sz="2400" b="1" i="1" kern="100" dirty="0">
                <a:solidFill>
                  <a:srgbClr val="FF0000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base class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A hierarchical way of organizing code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Features</a:t>
            </a: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Reusability</a:t>
            </a:r>
            <a:endParaRPr lang="en-US" altLang="zh-CN" sz="2400" b="1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4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Subclasses reuse code of the parent class</a:t>
            </a:r>
            <a:endParaRPr lang="en-US" altLang="zh-CN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14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Extensibility</a:t>
            </a:r>
            <a:endParaRPr lang="en-US" altLang="zh-CN" sz="2400" b="1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4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New attributes and methods can be added in the subclass</a:t>
            </a:r>
            <a:endParaRPr lang="en-US" altLang="zh-CN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14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Parent class methods can be overridden to implement more specific functionalities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D86EF8-24BF-91B4-3BD5-CF45A9706961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Inheritance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1053ABBE-BEC4-8983-ABF0-3B1A95F76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06B3F4-DDEC-954C-D073-FD89D80EA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0665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41DB9-9F34-40A7-0FA5-D6E252B15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9D70D8-F8E9-C188-2E0A-409E52E8731C}"/>
              </a:ext>
            </a:extLst>
          </p:cNvPr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C2AB69C1-BD8F-94A0-BA0E-C242F8D6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8" y="1188000"/>
            <a:ext cx="11760001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b="1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Example: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A person have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attributes 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like names, location,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and methods like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 eating, and drinking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Both ‘teachers’ and ‘students’ are ‘person’ and have these attributes and methods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Only f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ocus on the work of teachers and the learning content of students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D3C6428-189F-B3E1-8EBE-D1BC79466CB6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Inheritance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pic>
        <p:nvPicPr>
          <p:cNvPr id="2050" name="Picture 2" descr="Stay in the L(OOP) with Object-Oriented Programming Basics - DEV Community">
            <a:extLst>
              <a:ext uri="{FF2B5EF4-FFF2-40B4-BE49-F238E27FC236}">
                <a16:creationId xmlns:a16="http://schemas.microsoft.com/office/drawing/2014/main" id="{ACECC3B9-E076-CB31-4463-5EC9F5DB9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" y="3160576"/>
            <a:ext cx="5193013" cy="327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642FD47-389B-3018-106C-C7EEC11D782D}"/>
              </a:ext>
            </a:extLst>
          </p:cNvPr>
          <p:cNvSpPr txBox="1"/>
          <p:nvPr/>
        </p:nvSpPr>
        <p:spPr>
          <a:xfrm>
            <a:off x="5714096" y="4343616"/>
            <a:ext cx="5979140" cy="19740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Parent Class (super class)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The class being inherited from</a:t>
            </a: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Child class (sub class)</a:t>
            </a:r>
          </a:p>
          <a:p>
            <a:pPr marL="342900" lvl="0" indent="-342900" algn="just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The class inherits from the parent class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F084E01-98BD-4AB9-9DD9-F0F5B002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D502B9-1EFA-9903-E1C4-7E571ABE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7298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C529B1AE-D549-DF6E-6DD5-6DF62A6D7074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Inheritance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8E0876F-3A96-77E6-8914-3B8D08460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8" y="1188000"/>
            <a:ext cx="11483777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Syntax: class </a:t>
            </a:r>
            <a:r>
              <a:rPr lang="en-US" altLang="zh-CN" sz="2400" kern="100" dirty="0" err="1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SubClassName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2400" kern="100" dirty="0" err="1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ParentClassName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en-GB" sz="2400" dirty="0">
                <a:effectLst/>
              </a:rPr>
              <a:t>Subclass</a:t>
            </a:r>
            <a:r>
              <a:rPr lang="en-GB" altLang="zh-CN" sz="2400" dirty="0">
                <a:effectLst/>
              </a:rPr>
              <a:t> inherits all attributes and methods from its </a:t>
            </a:r>
            <a:r>
              <a:rPr lang="en-US" altLang="en-GB" sz="2400" dirty="0">
                <a:effectLst/>
              </a:rPr>
              <a:t>parent</a:t>
            </a:r>
            <a:r>
              <a:rPr lang="en-GB" altLang="zh-CN" sz="2400" dirty="0">
                <a:effectLst/>
              </a:rPr>
              <a:t>class Human</a:t>
            </a:r>
            <a:endParaRPr lang="zh-CN" altLang="en-US" sz="2400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DE57DB78-7C25-88C0-98B4-A9A111EEDDE8}"/>
              </a:ext>
            </a:extLst>
          </p:cNvPr>
          <p:cNvGrpSpPr/>
          <p:nvPr/>
        </p:nvGrpSpPr>
        <p:grpSpPr>
          <a:xfrm>
            <a:off x="2989562" y="2252575"/>
            <a:ext cx="6368647" cy="4006711"/>
            <a:chOff x="494604" y="1928812"/>
            <a:chExt cx="7163495" cy="4506774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EB8F556-BF5D-B4B4-F42D-6A7C46D3AA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4604" y="1928812"/>
              <a:ext cx="7163495" cy="1547791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1DF7F99-7EA4-BCE1-0972-0D1DD8885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4604" y="3602566"/>
              <a:ext cx="7163495" cy="283302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>
              <p:custDataLst>
                <p:tags r:id="rId1"/>
              </p:custDataLst>
            </p:nvPr>
          </p:nvSpPr>
          <p:spPr>
            <a:xfrm>
              <a:off x="2431763" y="3802300"/>
              <a:ext cx="622935" cy="245745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prstDash val="solid"/>
              <a:miter/>
            </a:ln>
          </p:spPr>
          <p:txBody>
            <a:bodyPr anchor="ctr"/>
            <a:lstStyle/>
            <a:p>
              <a:pPr algn="ctr"/>
              <a:endParaRPr lang="zh-CN">
                <a:solidFill>
                  <a:srgbClr val="FFFF00"/>
                </a:solidFill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"/>
              </p:custDataLst>
            </p:nvPr>
          </p:nvSpPr>
          <p:spPr>
            <a:xfrm>
              <a:off x="2573277" y="3481201"/>
              <a:ext cx="1259840" cy="296545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</a:rPr>
                <a:t>Parent class</a:t>
              </a:r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>
              <a:off x="1545017" y="3802300"/>
              <a:ext cx="789182" cy="245745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prstDash val="solid"/>
              <a:miter/>
            </a:ln>
          </p:spPr>
          <p:txBody>
            <a:bodyPr anchor="ctr"/>
            <a:lstStyle/>
            <a:p>
              <a:pPr algn="ctr"/>
              <a:endParaRPr lang="zh-CN">
                <a:solidFill>
                  <a:srgbClr val="FFFF00"/>
                </a:solidFill>
              </a:endParaRPr>
            </a:p>
          </p:txBody>
        </p:sp>
        <p:sp>
          <p:nvSpPr>
            <p:cNvPr id="10" name="文本框 9"/>
            <p:cNvSpPr txBox="1"/>
            <p:nvPr>
              <p:custDataLst>
                <p:tags r:id="rId4"/>
              </p:custDataLst>
            </p:nvPr>
          </p:nvSpPr>
          <p:spPr>
            <a:xfrm>
              <a:off x="1384239" y="3472489"/>
              <a:ext cx="949960" cy="296545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r>
                <a:rPr lang="en-US" altLang="zh-CN" dirty="0">
                  <a:solidFill>
                    <a:srgbClr val="FFFF00"/>
                  </a:solidFill>
                </a:rPr>
                <a:t>Sub class</a:t>
              </a:r>
            </a:p>
          </p:txBody>
        </p:sp>
      </p:grp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C45CF29-7B37-A316-AC5A-7F08A12E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7A31280-876B-DC6F-779C-A5C02E1F3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62</a:t>
            </a:fld>
            <a:endParaRPr lang="zh-CN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DDBB2-F960-7053-6A49-20EE8961B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E296A573-2324-7833-41B4-300CE5E31DB2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Inheritance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65E7A7C-D4AC-7252-F60C-12F20422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8" y="1188000"/>
            <a:ext cx="11760002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Superclass’s constructor are not automatically called</a:t>
            </a:r>
          </a:p>
          <a:p>
            <a:pPr marL="0" lvl="0" indent="0" algn="just">
              <a:lnSpc>
                <a:spcPct val="114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5166623-84E3-287A-18DA-C71CEA7F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269" y="1832140"/>
            <a:ext cx="5820733" cy="452531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1763716-6852-8615-B9B3-77E324550C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4252"/>
          <a:stretch/>
        </p:blipFill>
        <p:spPr>
          <a:xfrm>
            <a:off x="521504" y="1832140"/>
            <a:ext cx="5123096" cy="2376257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F10E8A-80CF-7C67-052B-ABE6A5375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A15A420-5BA0-4B29-44B6-8D5EC8185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72294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2CEC-B205-1C3F-5DB9-30632934B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C4584BD-8C52-7BA8-CFDF-D3B3E4DFD10A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Inheritance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4DE1955-2D40-56B6-A47C-D61D041D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8" y="1188000"/>
            <a:ext cx="11760002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Call the superclass’s constructor explicitly</a:t>
            </a: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i="1" kern="100" dirty="0" err="1">
                <a:solidFill>
                  <a:srgbClr val="42B395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SuperClass</a:t>
            </a:r>
            <a:r>
              <a:rPr lang="en-US" altLang="zh-CN" sz="2400" i="1" kern="100" dirty="0">
                <a:solidFill>
                  <a:srgbClr val="42B395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.__</a:t>
            </a:r>
            <a:r>
              <a:rPr lang="en-US" altLang="zh-CN" sz="2400" i="1" kern="100" dirty="0" err="1">
                <a:solidFill>
                  <a:srgbClr val="42B395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init</a:t>
            </a:r>
            <a:r>
              <a:rPr lang="en-US" altLang="zh-CN" sz="2400" i="1" kern="100" dirty="0">
                <a:solidFill>
                  <a:srgbClr val="42B395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__(self, arguments)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Explicitly pass the current object with “self”</a:t>
            </a: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CB39DFB-B8EF-FE8B-7A03-FC217E818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8" y="2871065"/>
            <a:ext cx="5297594" cy="2336677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1C7FDAE-7F3C-DA8D-66D4-E618B415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0E81A7-E409-C5C5-0E7E-191A650DA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44585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92CEC-B205-1C3F-5DB9-30632934B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2C4584BD-8C52-7BA8-CFDF-D3B3E4DFD10A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Inheritance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4DE1955-2D40-56B6-A47C-D61D041DB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8" y="1188000"/>
            <a:ext cx="11760002" cy="5071286"/>
          </a:xfrm>
        </p:spPr>
        <p:txBody>
          <a:bodyPr vert="horz" lIns="91440" tIns="45720" rIns="91440" bIns="45720" anchor="t">
            <a:noAutofit/>
          </a:bodyPr>
          <a:lstStyle/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Call the superclass’s constructor explicitly</a:t>
            </a: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super(</a:t>
            </a:r>
            <a:r>
              <a:rPr lang="en-US" altLang="zh-CN" sz="2400" i="1" kern="100" dirty="0" err="1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ClassName</a:t>
            </a: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, object).__</a:t>
            </a:r>
            <a:r>
              <a:rPr lang="en-US" altLang="zh-CN" sz="2400" i="1" kern="100" dirty="0" err="1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init</a:t>
            </a:r>
            <a:r>
              <a:rPr lang="en-US" altLang="zh-CN" sz="2400" i="1" kern="100" dirty="0">
                <a:solidFill>
                  <a:srgbClr val="42B395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__(arguments)</a:t>
            </a:r>
            <a:endParaRPr lang="en-US" altLang="zh-CN" sz="2400" i="1" kern="100" dirty="0">
              <a:solidFill>
                <a:srgbClr val="42B395"/>
              </a:solidFill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Returns a special object for </a:t>
            </a: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flexible calling the superclass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’ functions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Handles complex inheritance structure: determines the next class in the inheritance chain dynamically at runtime.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i="1" kern="100" dirty="0">
                <a:solidFill>
                  <a:srgbClr val="42B395"/>
                </a:solidFill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super(): 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equals super(</a:t>
            </a:r>
            <a:r>
              <a:rPr lang="en-US" altLang="zh-CN" sz="2400" kern="100" dirty="0" err="1">
                <a:ea typeface="等线" panose="02010600030101010101" pitchFamily="2" charset="-122"/>
                <a:cs typeface="Times New Roman" panose="02020603050405020304" pitchFamily="18" charset="0"/>
              </a:rPr>
              <a:t>ClassName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, self) in Python 3</a:t>
            </a:r>
            <a:endParaRPr lang="en-US" altLang="zh-CN" sz="2400" kern="100" dirty="0">
              <a:effectLst/>
              <a:latin typeface="+mn-lt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0AD30F-DCB1-EC38-E11D-1E66F30BF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28" y="4092395"/>
            <a:ext cx="5540205" cy="22836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D809B24-AB9E-BE64-79EE-F63E319F54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7890"/>
          <a:stretch/>
        </p:blipFill>
        <p:spPr>
          <a:xfrm>
            <a:off x="555795" y="4095041"/>
            <a:ext cx="5540205" cy="2281039"/>
          </a:xfrm>
          <a:prstGeom prst="rect">
            <a:avLst/>
          </a:prstGeom>
        </p:spPr>
      </p:pic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139F19-27A9-E498-C8C5-84CEE486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DE5E7455-6AE8-1B8F-5BC0-27894B82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07988" y="1194804"/>
            <a:ext cx="11784012" cy="5336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  <a:buClrTx/>
              <a:buSzTx/>
            </a:pPr>
            <a:r>
              <a:rPr lang="en" altLang="zh-CN" sz="2400" dirty="0"/>
              <a:t>Include additional attributes/methods beyond those inherited from the superclass</a:t>
            </a:r>
            <a:endParaRPr lang="en-GB" sz="2400" dirty="0">
              <a:solidFill>
                <a:srgbClr val="333333"/>
              </a:solidFill>
              <a:effectLst/>
              <a:latin typeface="Calibri" panose="020F0502020204030204"/>
              <a:ea typeface="宋体" panose="02010600030101010101" pitchFamily="2" charset="-122"/>
              <a:cs typeface="+mn-ea"/>
              <a:sym typeface="+mn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AC427BC-9E9F-E85C-C68C-CD4B5EC799D1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Inheritance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E092BAF-36C6-212F-BD02-CBC76F8715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224"/>
          <a:stretch/>
        </p:blipFill>
        <p:spPr>
          <a:xfrm>
            <a:off x="424370" y="1861203"/>
            <a:ext cx="5288987" cy="264153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DFBFF0F-693B-D7C3-5A48-74EB29AF68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7314"/>
          <a:stretch/>
        </p:blipFill>
        <p:spPr>
          <a:xfrm>
            <a:off x="5820213" y="1861203"/>
            <a:ext cx="6032246" cy="3877886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4802837-7298-8CF8-F5EF-8FEBE69F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8F40060-3B81-899F-4BF5-CF0009BB0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66</a:t>
            </a:fld>
            <a:endParaRPr lang="zh-CN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31800" y="1190405"/>
            <a:ext cx="11760200" cy="53367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solidFill>
                  <a:srgbClr val="202122"/>
                </a:solidFill>
                <a:latin typeface="+mj-lt"/>
              </a:rPr>
              <a:t>Subclass can override the superclass’s methods</a:t>
            </a:r>
            <a:endParaRPr lang="en-GB" altLang="zh-CN" sz="2400" dirty="0">
              <a:solidFill>
                <a:srgbClr val="202122"/>
              </a:solidFill>
              <a:latin typeface="+mj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D4B90A0-311E-437F-744F-E1E70A24A328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Inheritance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40AACEE-297C-7388-815C-E2A6FC6D1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086" y="1718330"/>
            <a:ext cx="6852716" cy="4606646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2803C38-D170-DC98-EEB8-77306665E9CD}"/>
              </a:ext>
            </a:extLst>
          </p:cNvPr>
          <p:cNvSpPr/>
          <p:nvPr/>
        </p:nvSpPr>
        <p:spPr>
          <a:xfrm>
            <a:off x="5694744" y="2898769"/>
            <a:ext cx="6180896" cy="782392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02AE788-E339-0C89-05E6-F7138327E7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532"/>
          <a:stretch/>
        </p:blipFill>
        <p:spPr>
          <a:xfrm>
            <a:off x="447578" y="1718330"/>
            <a:ext cx="4448513" cy="2465743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2AF25F31-0991-8862-DC57-94C61BB7FE0E}"/>
              </a:ext>
            </a:extLst>
          </p:cNvPr>
          <p:cNvSpPr txBox="1"/>
          <p:nvPr/>
        </p:nvSpPr>
        <p:spPr>
          <a:xfrm>
            <a:off x="8604444" y="3601748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Override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3429206A-A5E1-1A51-8BB7-9F3F564E43FD}"/>
              </a:ext>
            </a:extLst>
          </p:cNvPr>
          <p:cNvSpPr/>
          <p:nvPr/>
        </p:nvSpPr>
        <p:spPr>
          <a:xfrm>
            <a:off x="5473477" y="5086484"/>
            <a:ext cx="1448184" cy="19677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D6BFD90-0C6D-75E5-21C8-20399623ECBE}"/>
              </a:ext>
            </a:extLst>
          </p:cNvPr>
          <p:cNvSpPr txBox="1"/>
          <p:nvPr/>
        </p:nvSpPr>
        <p:spPr>
          <a:xfrm>
            <a:off x="407988" y="4531366"/>
            <a:ext cx="4730508" cy="150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dirty="0">
                <a:latin typeface="+mj-lt"/>
              </a:rPr>
              <a:t>Priority of calling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Call the current class’s method by default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Call the super class’s method if the current class does not have that method</a:t>
            </a:r>
            <a:endParaRPr lang="zh-CN" altLang="en-US" dirty="0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69AF72E8-C428-CCD0-75E7-FA3E5709476D}"/>
              </a:ext>
            </a:extLst>
          </p:cNvPr>
          <p:cNvSpPr/>
          <p:nvPr/>
        </p:nvSpPr>
        <p:spPr>
          <a:xfrm>
            <a:off x="5473476" y="5283175"/>
            <a:ext cx="2679923" cy="19677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351C62-E853-2F1B-00FB-94BC2ABBE643}"/>
              </a:ext>
            </a:extLst>
          </p:cNvPr>
          <p:cNvSpPr txBox="1"/>
          <p:nvPr/>
        </p:nvSpPr>
        <p:spPr>
          <a:xfrm>
            <a:off x="7562058" y="5448110"/>
            <a:ext cx="7354956" cy="423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FFC000"/>
                </a:solidFill>
                <a:latin typeface="+mj-lt"/>
              </a:rPr>
              <a:t>Call the superclass’s method with super()</a:t>
            </a:r>
            <a:endParaRPr lang="zh-CN" altLang="en-US" dirty="0">
              <a:solidFill>
                <a:srgbClr val="FFC000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FC2BA9-F24F-019B-6AEA-47838B6CD5B3}"/>
              </a:ext>
            </a:extLst>
          </p:cNvPr>
          <p:cNvSpPr/>
          <p:nvPr/>
        </p:nvSpPr>
        <p:spPr>
          <a:xfrm>
            <a:off x="5235532" y="5836635"/>
            <a:ext cx="5140919" cy="19677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F2F903B-F023-4AFD-FA5C-21D68054ECE2}"/>
              </a:ext>
            </a:extLst>
          </p:cNvPr>
          <p:cNvSpPr/>
          <p:nvPr/>
        </p:nvSpPr>
        <p:spPr>
          <a:xfrm>
            <a:off x="5235531" y="6046974"/>
            <a:ext cx="5140919" cy="19677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E40E5F5-E960-7AB5-1E7B-47A99CDB3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9E194BF1-B657-4B61-A599-3FA2D7FA1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67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3" grpId="0"/>
      <p:bldP spid="4" grpId="0" animBg="1"/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DF6FC-8BC8-D801-DC13-B83F840F6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307A1AB-F325-A7A7-0AD2-E7C39DD28BDC}"/>
              </a:ext>
            </a:extLst>
          </p:cNvPr>
          <p:cNvSpPr txBox="1"/>
          <p:nvPr/>
        </p:nvSpPr>
        <p:spPr>
          <a:xfrm>
            <a:off x="431800" y="1190405"/>
            <a:ext cx="11760200" cy="10138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dirty="0">
                <a:solidFill>
                  <a:srgbClr val="202122"/>
                </a:solidFill>
                <a:latin typeface="+mj-lt"/>
              </a:rPr>
              <a:t>Override </a:t>
            </a:r>
            <a:r>
              <a:rPr lang="en" altLang="zh-CN" sz="2400" b="0" i="0" dirty="0">
                <a:solidFill>
                  <a:srgbClr val="333333"/>
                </a:solidFill>
                <a:effectLst/>
                <a:latin typeface="-apple-system"/>
              </a:rPr>
              <a:t>binary operator</a:t>
            </a:r>
            <a:r>
              <a:rPr lang="en-GB" altLang="zh-CN" sz="2400" b="0" i="0" dirty="0">
                <a:solidFill>
                  <a:srgbClr val="202122"/>
                </a:solidFill>
                <a:effectLst/>
                <a:latin typeface="+mj-lt"/>
              </a:rPr>
              <a:t>s</a:t>
            </a:r>
          </a:p>
          <a:p>
            <a:pPr algn="l">
              <a:lnSpc>
                <a:spcPct val="130000"/>
              </a:lnSpc>
            </a:pPr>
            <a:r>
              <a:rPr lang="en-GB" altLang="zh-CN" sz="2400" dirty="0">
                <a:solidFill>
                  <a:srgbClr val="202122"/>
                </a:solidFill>
                <a:latin typeface="+mj-lt"/>
              </a:rPr>
              <a:t>Example: __</a:t>
            </a:r>
            <a:r>
              <a:rPr lang="en-GB" altLang="zh-CN" sz="2400" dirty="0" err="1">
                <a:solidFill>
                  <a:srgbClr val="202122"/>
                </a:solidFill>
                <a:latin typeface="+mj-lt"/>
              </a:rPr>
              <a:t>lt</a:t>
            </a:r>
            <a:r>
              <a:rPr lang="en-GB" altLang="zh-CN" sz="2400" dirty="0">
                <a:solidFill>
                  <a:srgbClr val="202122"/>
                </a:solidFill>
                <a:latin typeface="+mj-lt"/>
              </a:rPr>
              <a:t>__()</a:t>
            </a:r>
            <a:endParaRPr lang="en" altLang="zh-CN" sz="2400" dirty="0">
              <a:solidFill>
                <a:srgbClr val="333333"/>
              </a:solidFill>
              <a:latin typeface="-apple-system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BBFAF1-160F-F7D3-41D7-03320A49C819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Inheritance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530B22E-6013-5616-4616-B5F026D97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2" y="2570177"/>
            <a:ext cx="4287140" cy="25771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9A5AA8E-F19A-4551-FFAD-FFC41835F2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6006"/>
          <a:stretch/>
        </p:blipFill>
        <p:spPr>
          <a:xfrm>
            <a:off x="5070676" y="1111621"/>
            <a:ext cx="6786770" cy="35663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1D6BAA-FC26-F22B-97E7-289B52B336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0681"/>
          <a:stretch/>
        </p:blipFill>
        <p:spPr>
          <a:xfrm>
            <a:off x="448982" y="5193389"/>
            <a:ext cx="4287140" cy="121964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09DB2EC-6749-3FF6-6292-35AD9FB452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779"/>
          <a:stretch/>
        </p:blipFill>
        <p:spPr>
          <a:xfrm>
            <a:off x="5070676" y="4770976"/>
            <a:ext cx="6786770" cy="164205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3CBEEFE-3344-E3D9-0224-549A9FD74912}"/>
              </a:ext>
            </a:extLst>
          </p:cNvPr>
          <p:cNvSpPr/>
          <p:nvPr/>
        </p:nvSpPr>
        <p:spPr>
          <a:xfrm>
            <a:off x="927652" y="4653792"/>
            <a:ext cx="2835965" cy="49348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A2B934-C4D9-238D-6280-7D73A2066C28}"/>
              </a:ext>
            </a:extLst>
          </p:cNvPr>
          <p:cNvSpPr/>
          <p:nvPr/>
        </p:nvSpPr>
        <p:spPr>
          <a:xfrm>
            <a:off x="5628096" y="4145965"/>
            <a:ext cx="3091834" cy="49348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F774DFE-58D0-9D4E-0D0E-040784A1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398288D-E4C0-53E7-2FFA-B0A9DDFBB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07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C1FA3-DBC5-4BBC-DC0C-5B066ABA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FD3D28-98FB-C3AB-04A4-C77C6B90DE8A}"/>
              </a:ext>
            </a:extLst>
          </p:cNvPr>
          <p:cNvSpPr txBox="1"/>
          <p:nvPr/>
        </p:nvSpPr>
        <p:spPr>
          <a:xfrm>
            <a:off x="427355" y="1825625"/>
            <a:ext cx="11265881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>
            <a:lvl1pPr marL="228600" lvl="0" indent="-228600" algn="l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1pPr>
            <a:lvl2pPr marL="685800" lvl="1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2pPr>
            <a:lvl3pPr marL="1143000" lvl="2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3pPr>
            <a:lvl4pPr marL="1600200" lvl="3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4pPr>
            <a:lvl5pPr marL="2057400" lvl="4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5pPr>
            <a:lvl6pPr marL="2514600" lvl="5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6pPr>
            <a:lvl7pPr marL="2971800" lvl="6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7pPr>
            <a:lvl8pPr marL="3429000" lvl="7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8pPr>
            <a:lvl9pPr marL="3886200" lvl="8" indent="-228600" algn="l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defRPr>
            </a:lvl9pPr>
          </a:lstStyle>
          <a:p>
            <a:endParaRPr kumimoji="1"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2B58F5D-94C0-6228-2897-9C2528785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188000"/>
            <a:ext cx="10800000" cy="5071286"/>
          </a:xfrm>
        </p:spPr>
        <p:txBody>
          <a:bodyPr vert="horz" lIns="91440" tIns="45720" rIns="91440" bIns="45720" anchor="t"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Objects from different classes can respond to the same message in different ways</a:t>
            </a:r>
            <a:r>
              <a:rPr lang="en-US" altLang="zh-CN" sz="2400" kern="100" dirty="0">
                <a:ea typeface="等线" panose="02010600030101010101" pitchFamily="2" charset="-122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tabLst>
                <a:tab pos="457200" algn="l"/>
              </a:tabLst>
            </a:pPr>
            <a:r>
              <a:rPr lang="en-US" altLang="zh-CN" sz="2400" kern="100" dirty="0">
                <a:effectLst/>
                <a:latin typeface="+mn-lt"/>
                <a:ea typeface="等线" panose="02010600030101010101" pitchFamily="2" charset="-122"/>
                <a:cs typeface="Times New Roman" panose="02020603050405020304" pitchFamily="18" charset="0"/>
              </a:rPr>
              <a:t>An advanced feature based on inheritance</a:t>
            </a:r>
          </a:p>
          <a:p>
            <a:pPr marL="0" lvl="0" indent="0" algn="just">
              <a:lnSpc>
                <a:spcPct val="13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en-US" altLang="zh-CN" sz="2400" kern="100" dirty="0"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5BD0EC-E41C-299C-62CB-AB3E4A784A89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Polymorphism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E87D92A-16A2-90E8-4ADC-4B3E8AF526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62"/>
          <a:stretch/>
        </p:blipFill>
        <p:spPr>
          <a:xfrm>
            <a:off x="6096000" y="1825625"/>
            <a:ext cx="5909499" cy="45630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4C7212B-8AB5-76CC-374E-0584EAFFAE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3532"/>
          <a:stretch/>
        </p:blipFill>
        <p:spPr>
          <a:xfrm>
            <a:off x="498764" y="2394191"/>
            <a:ext cx="4448513" cy="2465743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00736A2-0C0F-90A8-A50E-7A377385B425}"/>
              </a:ext>
            </a:extLst>
          </p:cNvPr>
          <p:cNvSpPr/>
          <p:nvPr/>
        </p:nvSpPr>
        <p:spPr>
          <a:xfrm>
            <a:off x="6506817" y="2935514"/>
            <a:ext cx="5253184" cy="49348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D69DA49-695A-D7D0-D059-179F3D47D06A}"/>
              </a:ext>
            </a:extLst>
          </p:cNvPr>
          <p:cNvSpPr/>
          <p:nvPr/>
        </p:nvSpPr>
        <p:spPr>
          <a:xfrm>
            <a:off x="6506817" y="4502446"/>
            <a:ext cx="5253184" cy="49348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页脚占位符 15">
            <a:extLst>
              <a:ext uri="{FF2B5EF4-FFF2-40B4-BE49-F238E27FC236}">
                <a16:creationId xmlns:a16="http://schemas.microsoft.com/office/drawing/2014/main" id="{F348C9EF-416D-9043-FF15-CB20AB37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7" name="灯片编号占位符 16">
            <a:extLst>
              <a:ext uri="{FF2B5EF4-FFF2-40B4-BE49-F238E27FC236}">
                <a16:creationId xmlns:a16="http://schemas.microsoft.com/office/drawing/2014/main" id="{205B6089-D851-BA40-51B2-CBBE528C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715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83031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Exceptions</a:t>
            </a: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81081038-92B2-0AD0-5456-8EE7EA8A1D52}"/>
              </a:ext>
            </a:extLst>
          </p:cNvPr>
          <p:cNvSpPr/>
          <p:nvPr/>
        </p:nvSpPr>
        <p:spPr>
          <a:xfrm>
            <a:off x="5107911" y="2733146"/>
            <a:ext cx="2076659" cy="844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i="0" u="none" strike="noStrike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BaseException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A2C01CDB-3242-B92D-1E68-ED008284B4DB}"/>
              </a:ext>
            </a:extLst>
          </p:cNvPr>
          <p:cNvSpPr/>
          <p:nvPr/>
        </p:nvSpPr>
        <p:spPr>
          <a:xfrm>
            <a:off x="1472716" y="4020606"/>
            <a:ext cx="2076658" cy="844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i="0" u="none" strike="noStrike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Exception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29103D32-B4F4-51AC-9824-187A83BF69FD}"/>
              </a:ext>
            </a:extLst>
          </p:cNvPr>
          <p:cNvSpPr/>
          <p:nvPr/>
        </p:nvSpPr>
        <p:spPr>
          <a:xfrm>
            <a:off x="3908962" y="4020606"/>
            <a:ext cx="2076659" cy="844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i="0" u="none" strike="noStrike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GeneratorExit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1A94EBDC-C288-935F-1E6F-21607661AA13}"/>
              </a:ext>
            </a:extLst>
          </p:cNvPr>
          <p:cNvSpPr/>
          <p:nvPr/>
        </p:nvSpPr>
        <p:spPr>
          <a:xfrm>
            <a:off x="6345209" y="4020606"/>
            <a:ext cx="2076660" cy="844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i="0" u="none" strike="noStrike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KeyboardInterrupt</a:t>
            </a:r>
            <a:endParaRPr lang="en" altLang="zh-CN" b="0" i="0" u="none" strike="noStrike" dirty="0">
              <a:solidFill>
                <a:schemeClr val="tx1"/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11" name="圆角矩形 10">
            <a:extLst>
              <a:ext uri="{FF2B5EF4-FFF2-40B4-BE49-F238E27FC236}">
                <a16:creationId xmlns:a16="http://schemas.microsoft.com/office/drawing/2014/main" id="{EC3F5E7A-2B4B-2959-0216-EEB9AA905A0E}"/>
              </a:ext>
            </a:extLst>
          </p:cNvPr>
          <p:cNvSpPr/>
          <p:nvPr/>
        </p:nvSpPr>
        <p:spPr>
          <a:xfrm>
            <a:off x="8781457" y="4020606"/>
            <a:ext cx="2076660" cy="844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i="0" u="none" strike="noStrike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SystemExit</a:t>
            </a:r>
            <a:endParaRPr lang="en" altLang="zh-CN" b="0" i="0" u="none" strike="noStrike" dirty="0">
              <a:solidFill>
                <a:schemeClr val="tx1"/>
              </a:solidFill>
              <a:effectLst/>
              <a:cs typeface="Calibri" panose="020F0502020204030204" pitchFamily="34" charset="0"/>
            </a:endParaRPr>
          </a:p>
        </p:txBody>
      </p:sp>
      <p:cxnSp>
        <p:nvCxnSpPr>
          <p:cNvPr id="13" name="肘形连接符 12">
            <a:extLst>
              <a:ext uri="{FF2B5EF4-FFF2-40B4-BE49-F238E27FC236}">
                <a16:creationId xmlns:a16="http://schemas.microsoft.com/office/drawing/2014/main" id="{86C517C8-DF9C-1DF5-407F-DC048D48F4C6}"/>
              </a:ext>
            </a:extLst>
          </p:cNvPr>
          <p:cNvCxnSpPr>
            <a:stCxn id="3" idx="2"/>
            <a:endCxn id="5" idx="0"/>
          </p:cNvCxnSpPr>
          <p:nvPr/>
        </p:nvCxnSpPr>
        <p:spPr>
          <a:xfrm rot="5400000">
            <a:off x="4106944" y="1981309"/>
            <a:ext cx="443398" cy="363519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>
            <a:extLst>
              <a:ext uri="{FF2B5EF4-FFF2-40B4-BE49-F238E27FC236}">
                <a16:creationId xmlns:a16="http://schemas.microsoft.com/office/drawing/2014/main" id="{6260D6A3-9164-C4D4-6020-4401DB67CD66}"/>
              </a:ext>
            </a:extLst>
          </p:cNvPr>
          <p:cNvCxnSpPr>
            <a:stCxn id="3" idx="2"/>
            <a:endCxn id="7" idx="0"/>
          </p:cNvCxnSpPr>
          <p:nvPr/>
        </p:nvCxnSpPr>
        <p:spPr>
          <a:xfrm rot="5400000">
            <a:off x="5325068" y="3199433"/>
            <a:ext cx="443398" cy="1198949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肘形连接符 17">
            <a:extLst>
              <a:ext uri="{FF2B5EF4-FFF2-40B4-BE49-F238E27FC236}">
                <a16:creationId xmlns:a16="http://schemas.microsoft.com/office/drawing/2014/main" id="{945D1C43-258D-7A3C-E6B6-2782216E75DD}"/>
              </a:ext>
            </a:extLst>
          </p:cNvPr>
          <p:cNvCxnSpPr>
            <a:stCxn id="3" idx="2"/>
            <a:endCxn id="10" idx="0"/>
          </p:cNvCxnSpPr>
          <p:nvPr/>
        </p:nvCxnSpPr>
        <p:spPr>
          <a:xfrm rot="16200000" flipH="1">
            <a:off x="6543191" y="3180258"/>
            <a:ext cx="443398" cy="1237298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>
            <a:extLst>
              <a:ext uri="{FF2B5EF4-FFF2-40B4-BE49-F238E27FC236}">
                <a16:creationId xmlns:a16="http://schemas.microsoft.com/office/drawing/2014/main" id="{CB9275D5-B77F-466D-53E4-EF45275667D2}"/>
              </a:ext>
            </a:extLst>
          </p:cNvPr>
          <p:cNvCxnSpPr>
            <a:stCxn id="3" idx="2"/>
            <a:endCxn id="11" idx="0"/>
          </p:cNvCxnSpPr>
          <p:nvPr/>
        </p:nvCxnSpPr>
        <p:spPr>
          <a:xfrm rot="16200000" flipH="1">
            <a:off x="7761315" y="1962134"/>
            <a:ext cx="443398" cy="3673546"/>
          </a:xfrm>
          <a:prstGeom prst="bentConnector3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DC59C643-9BED-D07D-A594-E0C8D41981F0}"/>
              </a:ext>
            </a:extLst>
          </p:cNvPr>
          <p:cNvSpPr txBox="1"/>
          <p:nvPr/>
        </p:nvSpPr>
        <p:spPr>
          <a:xfrm>
            <a:off x="660400" y="1204166"/>
            <a:ext cx="11226801" cy="1493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Errors are represented as exceptions in Python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Everything is object, so do exceptions</a:t>
            </a:r>
          </a:p>
          <a:p>
            <a:pPr marL="342900" indent="-34290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Exceptions have a hierarchical (</a:t>
            </a:r>
            <a:r>
              <a:rPr lang="en-US" altLang="zh-CN" sz="2400" b="1" dirty="0">
                <a:solidFill>
                  <a:srgbClr val="649B3E"/>
                </a:solidFill>
                <a:cs typeface="+mn-ea"/>
                <a:sym typeface="+mn-lt"/>
              </a:rPr>
              <a:t>inheritance</a:t>
            </a:r>
            <a:r>
              <a:rPr lang="en-US" altLang="zh-CN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 structure</a:t>
            </a:r>
            <a:endParaRPr lang="en-US" altLang="zh-CN" sz="2400" b="1" dirty="0">
              <a:solidFill>
                <a:srgbClr val="001400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C19862D9-3FE3-2DC7-5FA8-44A6FAF56889}"/>
              </a:ext>
            </a:extLst>
          </p:cNvPr>
          <p:cNvSpPr/>
          <p:nvPr/>
        </p:nvSpPr>
        <p:spPr>
          <a:xfrm>
            <a:off x="669024" y="5449168"/>
            <a:ext cx="2076658" cy="844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i="0" u="none" strike="noStrike" dirty="0">
                <a:solidFill>
                  <a:srgbClr val="070336"/>
                </a:solidFill>
                <a:effectLst/>
                <a:cs typeface="Calibri" panose="020F0502020204030204" pitchFamily="34" charset="0"/>
              </a:rPr>
              <a:t>ArithmeticError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圆角矩形 24">
            <a:extLst>
              <a:ext uri="{FF2B5EF4-FFF2-40B4-BE49-F238E27FC236}">
                <a16:creationId xmlns:a16="http://schemas.microsoft.com/office/drawing/2014/main" id="{8EC67411-CB38-9603-B53F-94502B715EEE}"/>
              </a:ext>
            </a:extLst>
          </p:cNvPr>
          <p:cNvSpPr/>
          <p:nvPr/>
        </p:nvSpPr>
        <p:spPr>
          <a:xfrm>
            <a:off x="2936064" y="5449268"/>
            <a:ext cx="2076658" cy="844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cs typeface="Calibri" panose="020F0502020204030204" pitchFamily="34" charset="0"/>
              </a:rPr>
              <a:t>NameError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F44E31EB-E893-C0D4-D6C8-5ACA7B727CAF}"/>
              </a:ext>
            </a:extLst>
          </p:cNvPr>
          <p:cNvSpPr/>
          <p:nvPr/>
        </p:nvSpPr>
        <p:spPr>
          <a:xfrm>
            <a:off x="7470144" y="5449168"/>
            <a:ext cx="2076658" cy="844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TypeError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7" name="圆角矩形 26">
            <a:extLst>
              <a:ext uri="{FF2B5EF4-FFF2-40B4-BE49-F238E27FC236}">
                <a16:creationId xmlns:a16="http://schemas.microsoft.com/office/drawing/2014/main" id="{4EB65E26-F3AB-168B-590B-823A7B807E4D}"/>
              </a:ext>
            </a:extLst>
          </p:cNvPr>
          <p:cNvSpPr/>
          <p:nvPr/>
        </p:nvSpPr>
        <p:spPr>
          <a:xfrm>
            <a:off x="5203104" y="5449268"/>
            <a:ext cx="2076658" cy="844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cs typeface="Calibri" panose="020F0502020204030204" pitchFamily="34" charset="0"/>
              </a:rPr>
              <a:t>ImportError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圆角矩形 27">
            <a:extLst>
              <a:ext uri="{FF2B5EF4-FFF2-40B4-BE49-F238E27FC236}">
                <a16:creationId xmlns:a16="http://schemas.microsoft.com/office/drawing/2014/main" id="{50F266BF-BFA2-5C70-E76A-E7ED8D76F37B}"/>
              </a:ext>
            </a:extLst>
          </p:cNvPr>
          <p:cNvSpPr/>
          <p:nvPr/>
        </p:nvSpPr>
        <p:spPr>
          <a:xfrm>
            <a:off x="9737184" y="5449168"/>
            <a:ext cx="2076658" cy="8440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ValueError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cxnSp>
        <p:nvCxnSpPr>
          <p:cNvPr id="29" name="肘形连接符 28">
            <a:extLst>
              <a:ext uri="{FF2B5EF4-FFF2-40B4-BE49-F238E27FC236}">
                <a16:creationId xmlns:a16="http://schemas.microsoft.com/office/drawing/2014/main" id="{D17D4DC5-01EF-3AFA-E873-2E650B96287A}"/>
              </a:ext>
            </a:extLst>
          </p:cNvPr>
          <p:cNvCxnSpPr>
            <a:cxnSpLocks/>
            <a:stCxn id="5" idx="2"/>
            <a:endCxn id="24" idx="0"/>
          </p:cNvCxnSpPr>
          <p:nvPr/>
        </p:nvCxnSpPr>
        <p:spPr>
          <a:xfrm rot="5400000">
            <a:off x="1816949" y="4755072"/>
            <a:ext cx="584500" cy="80369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1">
            <a:extLst>
              <a:ext uri="{FF2B5EF4-FFF2-40B4-BE49-F238E27FC236}">
                <a16:creationId xmlns:a16="http://schemas.microsoft.com/office/drawing/2014/main" id="{717881C2-765A-A331-7A29-7A107B549BF4}"/>
              </a:ext>
            </a:extLst>
          </p:cNvPr>
          <p:cNvCxnSpPr>
            <a:cxnSpLocks/>
            <a:stCxn id="5" idx="2"/>
            <a:endCxn id="25" idx="0"/>
          </p:cNvCxnSpPr>
          <p:nvPr/>
        </p:nvCxnSpPr>
        <p:spPr>
          <a:xfrm rot="16200000" flipH="1">
            <a:off x="2950419" y="4425294"/>
            <a:ext cx="584600" cy="146334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>
            <a:extLst>
              <a:ext uri="{FF2B5EF4-FFF2-40B4-BE49-F238E27FC236}">
                <a16:creationId xmlns:a16="http://schemas.microsoft.com/office/drawing/2014/main" id="{870C5127-2406-1FB9-1C67-04562B3E6F37}"/>
              </a:ext>
            </a:extLst>
          </p:cNvPr>
          <p:cNvCxnSpPr>
            <a:cxnSpLocks/>
            <a:stCxn id="5" idx="2"/>
            <a:endCxn id="27" idx="0"/>
          </p:cNvCxnSpPr>
          <p:nvPr/>
        </p:nvCxnSpPr>
        <p:spPr>
          <a:xfrm rot="16200000" flipH="1">
            <a:off x="4083939" y="3291774"/>
            <a:ext cx="584600" cy="373038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37">
            <a:extLst>
              <a:ext uri="{FF2B5EF4-FFF2-40B4-BE49-F238E27FC236}">
                <a16:creationId xmlns:a16="http://schemas.microsoft.com/office/drawing/2014/main" id="{A150F4D6-86BB-D2C9-B80E-EA9E56975D54}"/>
              </a:ext>
            </a:extLst>
          </p:cNvPr>
          <p:cNvCxnSpPr>
            <a:cxnSpLocks/>
            <a:stCxn id="5" idx="2"/>
            <a:endCxn id="26" idx="0"/>
          </p:cNvCxnSpPr>
          <p:nvPr/>
        </p:nvCxnSpPr>
        <p:spPr>
          <a:xfrm rot="16200000" flipH="1">
            <a:off x="5217509" y="2158204"/>
            <a:ext cx="584500" cy="599742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肘形连接符 40">
            <a:extLst>
              <a:ext uri="{FF2B5EF4-FFF2-40B4-BE49-F238E27FC236}">
                <a16:creationId xmlns:a16="http://schemas.microsoft.com/office/drawing/2014/main" id="{0482B5E8-D3C1-4AFD-2D3B-C014CF9FC3FE}"/>
              </a:ext>
            </a:extLst>
          </p:cNvPr>
          <p:cNvCxnSpPr>
            <a:cxnSpLocks/>
            <a:stCxn id="5" idx="2"/>
            <a:endCxn id="28" idx="0"/>
          </p:cNvCxnSpPr>
          <p:nvPr/>
        </p:nvCxnSpPr>
        <p:spPr>
          <a:xfrm rot="16200000" flipH="1">
            <a:off x="6351029" y="1024684"/>
            <a:ext cx="584500" cy="826446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19A4CD6-DDDD-50C2-D75D-61B12BBE9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5D83CB-B32D-6C58-3536-19140B072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7845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DF6FC-8BC8-D801-DC13-B83F840F6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B307A1AB-F325-A7A7-0AD2-E7C39DD28BDC}"/>
              </a:ext>
            </a:extLst>
          </p:cNvPr>
          <p:cNvSpPr txBox="1"/>
          <p:nvPr/>
        </p:nvSpPr>
        <p:spPr>
          <a:xfrm>
            <a:off x="431800" y="1190405"/>
            <a:ext cx="11760200" cy="101380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Create a base class named </a:t>
            </a:r>
            <a:r>
              <a:rPr lang="en" altLang="zh-CN" sz="2400" dirty="0"/>
              <a:t>Animal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 and derive two classes from it: </a:t>
            </a:r>
            <a:r>
              <a:rPr lang="en" altLang="zh-CN" sz="2400" dirty="0"/>
              <a:t>Bird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 and </a:t>
            </a:r>
            <a:r>
              <a:rPr lang="en" altLang="zh-CN" sz="2400" dirty="0"/>
              <a:t>Mammal</a:t>
            </a:r>
            <a:r>
              <a:rPr lang="en" altLang="zh-CN" sz="2400" b="0" i="0" u="none" strike="noStrike" dirty="0">
                <a:solidFill>
                  <a:srgbClr val="0D0D0D"/>
                </a:solidFill>
                <a:effectLst/>
                <a:latin typeface="Söhne"/>
              </a:rPr>
              <a:t>. Each class will have attributes and methods that demonstrate the concepts of inheritance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5BBFAF1-160F-F7D3-41D7-03320A49C819}"/>
              </a:ext>
            </a:extLst>
          </p:cNvPr>
          <p:cNvSpPr txBox="1"/>
          <p:nvPr/>
        </p:nvSpPr>
        <p:spPr>
          <a:xfrm>
            <a:off x="660400" y="422414"/>
            <a:ext cx="921294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kern="100" dirty="0">
                <a:solidFill>
                  <a:srgbClr val="008000"/>
                </a:solidFill>
                <a:ea typeface="+mj-ea"/>
                <a:cs typeface="+mj-cs"/>
              </a:rPr>
              <a:t>Practice (submit)</a:t>
            </a:r>
            <a:endParaRPr lang="en-US" altLang="zh-CN" sz="4400" b="1" dirty="0">
              <a:solidFill>
                <a:srgbClr val="008000"/>
              </a:solidFill>
              <a:ea typeface="+mj-ea"/>
              <a:cs typeface="+mj-cs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C5C584C-43B5-4D86-7826-B59A2F10942C}"/>
              </a:ext>
            </a:extLst>
          </p:cNvPr>
          <p:cNvSpPr txBox="1"/>
          <p:nvPr/>
        </p:nvSpPr>
        <p:spPr>
          <a:xfrm>
            <a:off x="431800" y="2997207"/>
            <a:ext cx="4908826" cy="1983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Base Class - Animal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1" i="0" u="none" strike="noStrike" dirty="0">
                <a:solidFill>
                  <a:srgbClr val="0D0D0D"/>
                </a:solidFill>
                <a:effectLst/>
              </a:rPr>
              <a:t>Attributes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: name (str), age (int)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1" i="0" u="none" strike="noStrike" dirty="0">
                <a:solidFill>
                  <a:srgbClr val="0D0D0D"/>
                </a:solidFill>
                <a:effectLst/>
              </a:rPr>
              <a:t>Methods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:</a:t>
            </a:r>
          </a:p>
          <a:p>
            <a:pPr marL="742950" lvl="1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__</a:t>
            </a: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init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__(self, name, age)</a:t>
            </a:r>
          </a:p>
          <a:p>
            <a:pPr marL="742950" lvl="1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make_sound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(self): Prints a generic sound.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EC4FE51-7508-D7CB-03B9-17367B2C3FAD}"/>
              </a:ext>
            </a:extLst>
          </p:cNvPr>
          <p:cNvSpPr txBox="1"/>
          <p:nvPr/>
        </p:nvSpPr>
        <p:spPr>
          <a:xfrm>
            <a:off x="5664200" y="2305582"/>
            <a:ext cx="6096000" cy="4144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en" altLang="zh-CN" sz="2400" b="0" i="0" u="none" strike="noStrike" dirty="0">
                <a:solidFill>
                  <a:srgbClr val="0D0D0D"/>
                </a:solidFill>
                <a:effectLst/>
              </a:rPr>
              <a:t>Derived Classes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1" i="0" u="none" strike="noStrike" dirty="0">
                <a:solidFill>
                  <a:srgbClr val="0D0D0D"/>
                </a:solidFill>
                <a:effectLst/>
              </a:rPr>
              <a:t>Bird</a:t>
            </a:r>
            <a:endParaRPr lang="en" altLang="zh-CN" b="0" i="0" u="none" strike="noStrike" dirty="0">
              <a:solidFill>
                <a:srgbClr val="0D0D0D"/>
              </a:solidFill>
              <a:effectLst/>
            </a:endParaRPr>
          </a:p>
          <a:p>
            <a:pPr marL="742950" lvl="1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1" i="0" u="none" strike="noStrike" dirty="0">
                <a:solidFill>
                  <a:srgbClr val="0D0D0D"/>
                </a:solidFill>
                <a:effectLst/>
              </a:rPr>
              <a:t>Unique Attribute</a:t>
            </a:r>
            <a:r>
              <a:rPr lang="en" altLang="zh-CN" i="0" u="none" strike="noStrike" dirty="0">
                <a:solidFill>
                  <a:srgbClr val="0D0D0D"/>
                </a:solidFill>
                <a:effectLst/>
              </a:rPr>
              <a:t>: </a:t>
            </a:r>
            <a:r>
              <a:rPr lang="en" altLang="zh-CN" dirty="0" err="1"/>
              <a:t>wing_span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 - the wing span in meters.</a:t>
            </a:r>
            <a:endParaRPr lang="en" altLang="zh-CN" i="0" u="none" strike="noStrike" dirty="0">
              <a:solidFill>
                <a:srgbClr val="0D0D0D"/>
              </a:solidFill>
              <a:effectLst/>
            </a:endParaRPr>
          </a:p>
          <a:p>
            <a:pPr marL="742950" lvl="1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1" i="0" u="none" strike="noStrike" dirty="0">
                <a:solidFill>
                  <a:srgbClr val="0D0D0D"/>
                </a:solidFill>
                <a:effectLst/>
              </a:rPr>
              <a:t>Method Override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: 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__</a:t>
            </a: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init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__(self, name, age</a:t>
            </a:r>
            <a:r>
              <a:rPr lang="en-US" altLang="zh-CN" dirty="0">
                <a:solidFill>
                  <a:srgbClr val="0D0D0D"/>
                </a:solidFill>
              </a:rPr>
              <a:t>, </a:t>
            </a:r>
            <a:r>
              <a:rPr lang="en-US" altLang="zh-CN" dirty="0" err="1">
                <a:solidFill>
                  <a:srgbClr val="0D0D0D"/>
                </a:solidFill>
              </a:rPr>
              <a:t>wing_span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)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make_sound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(self): print "Chirp".</a:t>
            </a:r>
          </a:p>
          <a:p>
            <a:pPr marL="285750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1" i="0" u="none" strike="noStrike" dirty="0">
                <a:solidFill>
                  <a:srgbClr val="0D0D0D"/>
                </a:solidFill>
                <a:effectLst/>
              </a:rPr>
              <a:t>Mammal</a:t>
            </a:r>
            <a:endParaRPr lang="en" altLang="zh-CN" b="0" i="0" u="none" strike="noStrike" dirty="0">
              <a:solidFill>
                <a:srgbClr val="0D0D0D"/>
              </a:solidFill>
              <a:effectLst/>
            </a:endParaRP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1" i="0" u="none" strike="noStrike" dirty="0">
                <a:solidFill>
                  <a:srgbClr val="0D0D0D"/>
                </a:solidFill>
                <a:effectLst/>
              </a:rPr>
              <a:t>Unique Attribute</a:t>
            </a:r>
            <a:r>
              <a:rPr lang="en" altLang="zh-CN" i="0" u="none" strike="noStrike" dirty="0">
                <a:solidFill>
                  <a:srgbClr val="0D0D0D"/>
                </a:solidFill>
                <a:effectLst/>
              </a:rPr>
              <a:t>: </a:t>
            </a:r>
            <a:r>
              <a:rPr lang="en" altLang="zh-CN" dirty="0" err="1"/>
              <a:t>fur_color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 (str) - the color of the fur.</a:t>
            </a:r>
            <a:endParaRPr lang="en" altLang="zh-CN" b="1" i="0" u="none" strike="noStrike" dirty="0">
              <a:solidFill>
                <a:srgbClr val="0D0D0D"/>
              </a:solidFill>
              <a:effectLst/>
            </a:endParaRPr>
          </a:p>
          <a:p>
            <a:pPr marL="742950" lvl="1" indent="-285750" algn="l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1" i="0" u="none" strike="noStrike" dirty="0">
                <a:solidFill>
                  <a:srgbClr val="0D0D0D"/>
                </a:solidFill>
                <a:effectLst/>
              </a:rPr>
              <a:t>Method Override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: 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__</a:t>
            </a: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init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__(self, name, age</a:t>
            </a:r>
            <a:r>
              <a:rPr lang="en-US" altLang="zh-CN" dirty="0">
                <a:solidFill>
                  <a:srgbClr val="0D0D0D"/>
                </a:solidFill>
              </a:rPr>
              <a:t>, </a:t>
            </a:r>
            <a:r>
              <a:rPr lang="en-US" altLang="zh-CN" dirty="0" err="1">
                <a:solidFill>
                  <a:srgbClr val="0D0D0D"/>
                </a:solidFill>
              </a:rPr>
              <a:t>fur_color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)</a:t>
            </a:r>
            <a:endParaRPr lang="en" altLang="zh-CN" dirty="0">
              <a:solidFill>
                <a:srgbClr val="0D0D0D"/>
              </a:solidFill>
            </a:endParaRP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D0D0D"/>
                </a:solidFill>
                <a:effectLst/>
              </a:rPr>
              <a:t>make_sound</a:t>
            </a:r>
            <a:r>
              <a:rPr lang="en" altLang="zh-CN" b="0" i="0" u="none" strike="noStrike" dirty="0">
                <a:solidFill>
                  <a:srgbClr val="0D0D0D"/>
                </a:solidFill>
                <a:effectLst/>
              </a:rPr>
              <a:t>(self): print "Roar".</a:t>
            </a:r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03A7863B-A023-B0D1-E362-C87A1421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25A99D5A-6275-1328-8864-C9ED558FF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316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0400" y="1208361"/>
            <a:ext cx="10515600" cy="502517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</a:rPr>
              <a:t>Exceptions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</a:rPr>
              <a:t>Introduction to OOP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</a:rPr>
              <a:t>Classes and Objects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008000"/>
                </a:solidFill>
              </a:rPr>
              <a:t>Inheritance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60400" y="422414"/>
            <a:ext cx="88001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8000"/>
                </a:solidFill>
                <a:ea typeface="+mj-ea"/>
                <a:cs typeface="+mj-cs"/>
                <a:sym typeface="+mn-lt"/>
              </a:rPr>
              <a:t>Outline</a:t>
            </a:r>
            <a:endParaRPr lang="en-GB" altLang="zh-CN" sz="4400" b="1" dirty="0">
              <a:solidFill>
                <a:srgbClr val="008000"/>
              </a:solidFill>
              <a:ea typeface="+mj-ea"/>
              <a:cs typeface="+mj-cs"/>
            </a:endParaRP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D907200-AF6B-F9B6-8C91-57E55926C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83DF6B-961D-E7F8-1D18-1BA6B25BF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7293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3E00"/>
                </a:solidFill>
              </a:rPr>
              <a:t>Thank you!</a:t>
            </a:r>
            <a:endParaRPr lang="zh-CN" altLang="en-US" dirty="0">
              <a:solidFill>
                <a:srgbClr val="003E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AIAA 5031  Introduction to Computing Using Python</a:t>
            </a:r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C33C06-3FD0-ADD4-CC0A-209FC64AC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780183-27B7-6E77-72BE-C314B7D9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72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83031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Exceptions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BC166AC-4A35-ADD6-CF55-FF93F5E2962D}"/>
              </a:ext>
            </a:extLst>
          </p:cNvPr>
          <p:cNvSpPr txBox="1"/>
          <p:nvPr/>
        </p:nvSpPr>
        <p:spPr>
          <a:xfrm>
            <a:off x="658813" y="1196975"/>
            <a:ext cx="3149512" cy="495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ArithmeticError 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FloatingPointError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OverflowError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ZeroDivisionError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AssertionError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AttributeError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BufferError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EOFError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ImportError</a:t>
            </a:r>
            <a:r>
              <a:rPr lang="en" altLang="zh-CN" b="0" i="0" u="none" strike="noStrike" dirty="0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ModuleNotFoundError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LookupError</a:t>
            </a:r>
            <a:r>
              <a:rPr lang="en" altLang="zh-CN" b="0" i="0" u="none" strike="noStrike" dirty="0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IndexError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MemoryError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NameError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UnboundLocalError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C08374-A3E7-351B-2A90-656FC91F3F84}"/>
              </a:ext>
            </a:extLst>
          </p:cNvPr>
          <p:cNvSpPr txBox="1"/>
          <p:nvPr/>
        </p:nvSpPr>
        <p:spPr>
          <a:xfrm>
            <a:off x="4133422" y="1209466"/>
            <a:ext cx="3754534" cy="495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OSError 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BlockingIOError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ChildProcessError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ConnectionError</a:t>
            </a:r>
            <a:r>
              <a:rPr lang="en" altLang="zh-CN" b="0" i="0" u="none" strike="noStrike" dirty="0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marL="114300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BrokenPipeError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ConnectionAbortedError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ConnectionRefusedError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ConnectionResetError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FileExistsError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FileNotFoundError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InterruptedError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IsADirectoryError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NotADirectoryError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PermissionError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ProcessLookupError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TimeoutError</a:t>
            </a:r>
            <a:endParaRPr lang="en" altLang="zh-CN" b="0" i="0" u="none" strike="noStrike" dirty="0">
              <a:solidFill>
                <a:srgbClr val="07033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16B0B62-22F8-FD92-AC8C-818610BDDBC3}"/>
              </a:ext>
            </a:extLst>
          </p:cNvPr>
          <p:cNvSpPr txBox="1"/>
          <p:nvPr/>
        </p:nvSpPr>
        <p:spPr>
          <a:xfrm>
            <a:off x="8201295" y="1210688"/>
            <a:ext cx="3545228" cy="5256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solidFill>
                  <a:srgbClr val="070336"/>
                </a:solidFill>
                <a:effectLst/>
              </a:rPr>
              <a:t>ReferenceError</a:t>
            </a: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RuntimeError</a:t>
            </a:r>
            <a:r>
              <a:rPr lang="en" altLang="zh-CN" b="0" i="0" u="none" strike="noStrike" dirty="0">
                <a:solidFill>
                  <a:srgbClr val="070336"/>
                </a:solidFill>
                <a:effectLst/>
              </a:rPr>
              <a:t> 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NotImplementedError</a:t>
            </a:r>
            <a:endParaRPr lang="en" altLang="zh-CN" b="0" i="0" u="none" strike="noStrike" dirty="0">
              <a:solidFill>
                <a:srgbClr val="070336"/>
              </a:solidFill>
              <a:effectLst/>
            </a:endParaRP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RecursionError</a:t>
            </a:r>
            <a:endParaRPr lang="en" altLang="zh-CN" b="0" i="0" u="none" strike="noStrike" dirty="0">
              <a:solidFill>
                <a:srgbClr val="070336"/>
              </a:solidFill>
              <a:effectLst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StopIteration</a:t>
            </a:r>
            <a:endParaRPr lang="en" altLang="zh-CN" b="0" i="0" u="none" strike="noStrike" dirty="0">
              <a:solidFill>
                <a:srgbClr val="070336"/>
              </a:solidFill>
              <a:effectLst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StopAsyncIteration</a:t>
            </a:r>
            <a:endParaRPr lang="en" altLang="zh-CN" b="0" i="0" u="none" strike="noStrike" dirty="0">
              <a:solidFill>
                <a:srgbClr val="070336"/>
              </a:solidFill>
              <a:effectLst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solidFill>
                  <a:srgbClr val="070336"/>
                </a:solidFill>
                <a:effectLst/>
              </a:rPr>
              <a:t>SyntaxError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IndentationError</a:t>
            </a:r>
            <a:r>
              <a:rPr lang="en" altLang="zh-CN" b="0" i="0" u="none" strike="noStrike" dirty="0">
                <a:solidFill>
                  <a:srgbClr val="070336"/>
                </a:solidFill>
                <a:effectLst/>
              </a:rPr>
              <a:t> </a:t>
            </a:r>
          </a:p>
          <a:p>
            <a:pPr marL="114300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TabError</a:t>
            </a:r>
            <a:endParaRPr lang="en" altLang="zh-CN" b="0" i="0" u="none" strike="noStrike" dirty="0">
              <a:solidFill>
                <a:srgbClr val="070336"/>
              </a:solidFill>
              <a:effectLst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SystemError</a:t>
            </a:r>
            <a:endParaRPr lang="en" altLang="zh-CN" b="0" i="0" u="none" strike="noStrike" dirty="0">
              <a:solidFill>
                <a:srgbClr val="070336"/>
              </a:solidFill>
              <a:effectLst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TypeError</a:t>
            </a:r>
            <a:endParaRPr lang="en" altLang="zh-CN" b="0" i="0" u="none" strike="noStrike" dirty="0">
              <a:solidFill>
                <a:srgbClr val="070336"/>
              </a:solidFill>
              <a:effectLst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solidFill>
                  <a:srgbClr val="070336"/>
                </a:solidFill>
                <a:effectLst/>
              </a:rPr>
              <a:t>ValueError</a:t>
            </a:r>
          </a:p>
          <a:p>
            <a:pPr marL="68580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UnicodeError</a:t>
            </a:r>
            <a:r>
              <a:rPr lang="en" altLang="zh-CN" b="0" i="0" u="none" strike="noStrike" dirty="0">
                <a:solidFill>
                  <a:srgbClr val="070336"/>
                </a:solidFill>
                <a:effectLst/>
              </a:rPr>
              <a:t> </a:t>
            </a:r>
          </a:p>
          <a:p>
            <a:pPr marL="114300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UnicodeDecodeError</a:t>
            </a:r>
            <a:endParaRPr lang="en" altLang="zh-CN" b="0" i="0" u="none" strike="noStrike" dirty="0">
              <a:solidFill>
                <a:srgbClr val="070336"/>
              </a:solidFill>
              <a:effectLst/>
            </a:endParaRPr>
          </a:p>
          <a:p>
            <a:pPr marL="114300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UnicodeEncodeError</a:t>
            </a:r>
            <a:endParaRPr lang="en" altLang="zh-CN" b="0" i="0" u="none" strike="noStrike" dirty="0">
              <a:solidFill>
                <a:srgbClr val="070336"/>
              </a:solidFill>
              <a:effectLst/>
            </a:endParaRPr>
          </a:p>
          <a:p>
            <a:pPr marL="114300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 err="1">
                <a:solidFill>
                  <a:srgbClr val="070336"/>
                </a:solidFill>
                <a:effectLst/>
              </a:rPr>
              <a:t>UnicodeTranslateError</a:t>
            </a:r>
            <a:endParaRPr lang="en" altLang="zh-CN" b="0" i="0" u="none" strike="noStrike" dirty="0">
              <a:solidFill>
                <a:srgbClr val="070336"/>
              </a:solidFill>
              <a:effectLst/>
            </a:endParaRPr>
          </a:p>
          <a:p>
            <a:pPr marL="22860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altLang="zh-CN" b="0" i="0" u="none" strike="noStrike" dirty="0">
                <a:solidFill>
                  <a:srgbClr val="070336"/>
                </a:solidFill>
                <a:effectLst/>
              </a:rPr>
              <a:t>Warning </a:t>
            </a:r>
          </a:p>
        </p:txBody>
      </p:sp>
      <p:cxnSp>
        <p:nvCxnSpPr>
          <p:cNvPr id="3" name="直线连接符 2">
            <a:extLst>
              <a:ext uri="{FF2B5EF4-FFF2-40B4-BE49-F238E27FC236}">
                <a16:creationId xmlns:a16="http://schemas.microsoft.com/office/drawing/2014/main" id="{BA9C81DA-E092-15D6-AC8E-4210904B1436}"/>
              </a:ext>
            </a:extLst>
          </p:cNvPr>
          <p:cNvCxnSpPr/>
          <p:nvPr/>
        </p:nvCxnSpPr>
        <p:spPr>
          <a:xfrm>
            <a:off x="3924152" y="1196975"/>
            <a:ext cx="0" cy="523861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线连接符 4">
            <a:extLst>
              <a:ext uri="{FF2B5EF4-FFF2-40B4-BE49-F238E27FC236}">
                <a16:creationId xmlns:a16="http://schemas.microsoft.com/office/drawing/2014/main" id="{8C38B32F-197E-F4EA-4216-820D29D08075}"/>
              </a:ext>
            </a:extLst>
          </p:cNvPr>
          <p:cNvCxnSpPr/>
          <p:nvPr/>
        </p:nvCxnSpPr>
        <p:spPr>
          <a:xfrm>
            <a:off x="7925071" y="1209466"/>
            <a:ext cx="0" cy="523861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5E062E5-1444-AF96-3892-A1267351B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6E5556CA-1E24-E144-4BCF-662674F1C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184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9E3758AA-510A-6916-6899-E202DBAB8A50}"/>
              </a:ext>
            </a:extLst>
          </p:cNvPr>
          <p:cNvSpPr txBox="1"/>
          <p:nvPr/>
        </p:nvSpPr>
        <p:spPr>
          <a:xfrm>
            <a:off x="660400" y="422414"/>
            <a:ext cx="8303126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400" b="1" dirty="0">
                <a:solidFill>
                  <a:srgbClr val="008000"/>
                </a:solidFill>
                <a:latin typeface="Calibri"/>
                <a:cs typeface="+mj-cs"/>
                <a:sym typeface="+mn-lt"/>
              </a:rPr>
              <a:t>Exception Handling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1F97467-5712-8EFA-9CF7-6B4AAA943C72}"/>
              </a:ext>
            </a:extLst>
          </p:cNvPr>
          <p:cNvSpPr txBox="1"/>
          <p:nvPr/>
        </p:nvSpPr>
        <p:spPr>
          <a:xfrm>
            <a:off x="660399" y="1196734"/>
            <a:ext cx="11226801" cy="2721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Python raises exceptions when something unexpected happens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Causes program corrupt by default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Also provide mechanism to handle exceptions in the program (not automatic)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CN" sz="2400" dirty="0">
                <a:solidFill>
                  <a:srgbClr val="0014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Allow actions to preventing the program from corrupting when detecting an error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Keywords to handle exception</a:t>
            </a:r>
          </a:p>
          <a:p>
            <a:pPr marL="914400" lvl="1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400" dirty="0">
                <a:solidFill>
                  <a:srgbClr val="001400"/>
                </a:solidFill>
                <a:cs typeface="+mn-ea"/>
                <a:sym typeface="+mn-lt"/>
              </a:rPr>
              <a:t>try, except, finally, else, raise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E1EE91-0019-E7E3-1FB7-F6B1FAE3CB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06"/>
          <a:stretch/>
        </p:blipFill>
        <p:spPr>
          <a:xfrm>
            <a:off x="1169685" y="3918698"/>
            <a:ext cx="9166889" cy="2460502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F82DEEDC-A535-5D50-1CD8-32B78358F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AIAA 5031  Introduction to Computing Using Python</a:t>
            </a:r>
            <a:endParaRPr lang="zh-CN" altLang="en-US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A08D3EA7-E810-E21E-C9B7-31817AD4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65981-7945-426D-A8BE-AA5CDE81BF2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41716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c5NzllNDRiNDY4YWZlMTY3YTIwOTU1ODZiMDc3ZT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6776</TotalTime>
  <Words>3396</Words>
  <Application>Microsoft Macintosh PowerPoint</Application>
  <PresentationFormat>宽屏</PresentationFormat>
  <Paragraphs>659</Paragraphs>
  <Slides>72</Slides>
  <Notes>43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72</vt:i4>
      </vt:variant>
    </vt:vector>
  </HeadingPairs>
  <TitlesOfParts>
    <vt:vector size="79" baseType="lpstr">
      <vt:lpstr>-apple-system</vt:lpstr>
      <vt:lpstr>等线</vt:lpstr>
      <vt:lpstr>Söhne</vt:lpstr>
      <vt:lpstr>Arial</vt:lpstr>
      <vt:lpstr>Calibri</vt:lpstr>
      <vt:lpstr>Wingdings</vt:lpstr>
      <vt:lpstr>Office 主题​​</vt:lpstr>
      <vt:lpstr>Week5 – Python Fundamentals IV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Shirley deng</dc:creator>
  <cp:lastModifiedBy>SUN Ying</cp:lastModifiedBy>
  <cp:revision>2409</cp:revision>
  <dcterms:created xsi:type="dcterms:W3CDTF">2022-11-06T11:57:00Z</dcterms:created>
  <dcterms:modified xsi:type="dcterms:W3CDTF">2024-03-05T03:17:26Z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293347973103458E8A748E68F13EF1B4_12</vt:lpwstr>
  </property>
  <property fmtid="{D5CDD505-2E9C-101B-9397-08002B2CF9AE}" pid="3" name="KSOProductBuildVer">
    <vt:lpwstr>2052-12.1.0.16120</vt:lpwstr>
  </property>
</Properties>
</file>