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5" r:id="rId1"/>
  </p:sldMasterIdLst>
  <p:notesMasterIdLst>
    <p:notesMasterId r:id="rId68"/>
  </p:notesMasterIdLst>
  <p:sldIdLst>
    <p:sldId id="256" r:id="rId2"/>
    <p:sldId id="329" r:id="rId3"/>
    <p:sldId id="318" r:id="rId4"/>
    <p:sldId id="257" r:id="rId5"/>
    <p:sldId id="344" r:id="rId6"/>
    <p:sldId id="313" r:id="rId7"/>
    <p:sldId id="345" r:id="rId8"/>
    <p:sldId id="350" r:id="rId9"/>
    <p:sldId id="258" r:id="rId10"/>
    <p:sldId id="346" r:id="rId11"/>
    <p:sldId id="347" r:id="rId12"/>
    <p:sldId id="326" r:id="rId13"/>
    <p:sldId id="327" r:id="rId14"/>
    <p:sldId id="266" r:id="rId15"/>
    <p:sldId id="262" r:id="rId16"/>
    <p:sldId id="348" r:id="rId17"/>
    <p:sldId id="276" r:id="rId18"/>
    <p:sldId id="328" r:id="rId19"/>
    <p:sldId id="279" r:id="rId20"/>
    <p:sldId id="351" r:id="rId21"/>
    <p:sldId id="287" r:id="rId22"/>
    <p:sldId id="298" r:id="rId23"/>
    <p:sldId id="277" r:id="rId24"/>
    <p:sldId id="278" r:id="rId25"/>
    <p:sldId id="332" r:id="rId26"/>
    <p:sldId id="338" r:id="rId27"/>
    <p:sldId id="290" r:id="rId28"/>
    <p:sldId id="333" r:id="rId29"/>
    <p:sldId id="334" r:id="rId30"/>
    <p:sldId id="335" r:id="rId31"/>
    <p:sldId id="352" r:id="rId32"/>
    <p:sldId id="324" r:id="rId33"/>
    <p:sldId id="280" r:id="rId34"/>
    <p:sldId id="323" r:id="rId35"/>
    <p:sldId id="339" r:id="rId36"/>
    <p:sldId id="336" r:id="rId37"/>
    <p:sldId id="337" r:id="rId38"/>
    <p:sldId id="294" r:id="rId39"/>
    <p:sldId id="295" r:id="rId40"/>
    <p:sldId id="354" r:id="rId41"/>
    <p:sldId id="320" r:id="rId42"/>
    <p:sldId id="321" r:id="rId43"/>
    <p:sldId id="268" r:id="rId44"/>
    <p:sldId id="272" r:id="rId45"/>
    <p:sldId id="273" r:id="rId46"/>
    <p:sldId id="274" r:id="rId47"/>
    <p:sldId id="340" r:id="rId48"/>
    <p:sldId id="341" r:id="rId49"/>
    <p:sldId id="342" r:id="rId50"/>
    <p:sldId id="349" r:id="rId51"/>
    <p:sldId id="331" r:id="rId52"/>
    <p:sldId id="355" r:id="rId53"/>
    <p:sldId id="353" r:id="rId54"/>
    <p:sldId id="299" r:id="rId55"/>
    <p:sldId id="301" r:id="rId56"/>
    <p:sldId id="302" r:id="rId57"/>
    <p:sldId id="303" r:id="rId58"/>
    <p:sldId id="304" r:id="rId59"/>
    <p:sldId id="305" r:id="rId60"/>
    <p:sldId id="306" r:id="rId61"/>
    <p:sldId id="300" r:id="rId62"/>
    <p:sldId id="309" r:id="rId63"/>
    <p:sldId id="310" r:id="rId64"/>
    <p:sldId id="311" r:id="rId65"/>
    <p:sldId id="312" r:id="rId66"/>
    <p:sldId id="308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EFB7912-FD78-014A-B822-BA43F6AB9625}">
          <p14:sldIdLst>
            <p14:sldId id="256"/>
            <p14:sldId id="329"/>
          </p14:sldIdLst>
        </p14:section>
        <p14:section name="introduction" id="{3EBB5EF8-225D-2F45-8B8D-DF7A56A18D09}">
          <p14:sldIdLst>
            <p14:sldId id="318"/>
            <p14:sldId id="257"/>
            <p14:sldId id="344"/>
            <p14:sldId id="313"/>
            <p14:sldId id="345"/>
            <p14:sldId id="350"/>
            <p14:sldId id="258"/>
            <p14:sldId id="346"/>
            <p14:sldId id="347"/>
            <p14:sldId id="326"/>
            <p14:sldId id="327"/>
            <p14:sldId id="266"/>
            <p14:sldId id="262"/>
            <p14:sldId id="348"/>
            <p14:sldId id="276"/>
            <p14:sldId id="328"/>
            <p14:sldId id="279"/>
            <p14:sldId id="351"/>
            <p14:sldId id="287"/>
            <p14:sldId id="298"/>
            <p14:sldId id="277"/>
            <p14:sldId id="278"/>
            <p14:sldId id="332"/>
            <p14:sldId id="338"/>
            <p14:sldId id="290"/>
            <p14:sldId id="333"/>
            <p14:sldId id="334"/>
            <p14:sldId id="335"/>
            <p14:sldId id="352"/>
          </p14:sldIdLst>
        </p14:section>
        <p14:section name="model" id="{298CFD7A-431E-2649-AA06-1E2734676A40}">
          <p14:sldIdLst>
            <p14:sldId id="324"/>
            <p14:sldId id="280"/>
            <p14:sldId id="323"/>
            <p14:sldId id="339"/>
            <p14:sldId id="336"/>
            <p14:sldId id="337"/>
            <p14:sldId id="294"/>
            <p14:sldId id="295"/>
            <p14:sldId id="354"/>
          </p14:sldIdLst>
        </p14:section>
        <p14:section name="dataset" id="{638F3EBD-8B9C-644B-913E-E478FBCC9F7A}">
          <p14:sldIdLst>
            <p14:sldId id="320"/>
            <p14:sldId id="321"/>
            <p14:sldId id="268"/>
            <p14:sldId id="272"/>
            <p14:sldId id="273"/>
            <p14:sldId id="274"/>
            <p14:sldId id="340"/>
            <p14:sldId id="341"/>
            <p14:sldId id="342"/>
            <p14:sldId id="349"/>
            <p14:sldId id="331"/>
            <p14:sldId id="355"/>
          </p14:sldIdLst>
        </p14:section>
        <p14:section name="Examples" id="{C756A01C-C04F-9C4A-9B4C-09EAF620022A}">
          <p14:sldIdLst>
            <p14:sldId id="353"/>
            <p14:sldId id="299"/>
            <p14:sldId id="301"/>
            <p14:sldId id="302"/>
            <p14:sldId id="303"/>
            <p14:sldId id="304"/>
            <p14:sldId id="305"/>
            <p14:sldId id="306"/>
            <p14:sldId id="300"/>
            <p14:sldId id="309"/>
            <p14:sldId id="310"/>
            <p14:sldId id="311"/>
            <p14:sldId id="312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4D4C68-C269-D456-15BA-B7B5CF8D2174}" name="SUN Ying" initials="SY" userId="S::yings@ust.hk::9398a671-6a31-4d6e-af59-3cf35dadce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BE94"/>
    <a:srgbClr val="7B7371"/>
    <a:srgbClr val="FDEDE9"/>
    <a:srgbClr val="F8F8F8"/>
    <a:srgbClr val="001400"/>
    <a:srgbClr val="DCF2EA"/>
    <a:srgbClr val="42B395"/>
    <a:srgbClr val="003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7" autoAdjust="0"/>
    <p:restoredTop sz="77338"/>
  </p:normalViewPr>
  <p:slideViewPr>
    <p:cSldViewPr snapToGrid="0">
      <p:cViewPr varScale="1">
        <p:scale>
          <a:sx n="122" d="100"/>
          <a:sy n="122" d="100"/>
        </p:scale>
        <p:origin x="2120" y="200"/>
      </p:cViewPr>
      <p:guideLst>
        <p:guide orient="horz" pos="799"/>
        <p:guide pos="438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5B11E-A1A4-41C6-AA76-9C92C3B6748C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2F99B-DDB2-43EF-86CE-7A7FF32782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08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93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35min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40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7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2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42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542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11min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60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511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14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827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363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635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105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350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48min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483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48min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808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78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423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058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911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81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32min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45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00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843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8min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7658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616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6761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243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29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87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91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61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181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294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1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35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560B88-62A2-237F-B54A-E080BFBD7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507D87-FB2D-9E36-D4D3-C5B3CC3C9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C9F8EB-401B-AEEB-9C50-1CCA0BA4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73AD-B5E9-9845-A0E5-DBB24EA10F64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1791E-E58A-6426-3ED9-998FC9A0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7E5F75-EF7D-ED37-687C-D7F91BF1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7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F9E45-7FA0-00CD-B6D1-A3C953E2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722047F-E004-D807-0650-E7342F087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F5BF91-378B-E72B-0343-5214DD9E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6F53-E955-7848-A16D-8DA7961D0D15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00CCC1-39DA-2881-E09C-74E438D2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46E64C-6009-3C39-892C-162831A6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28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80DC31-F72A-D27D-33B5-00B8810EE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78BD7AE-B39B-6B1A-49B3-59B3704F6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2F56A5-7E1C-0DB3-05B2-96312F471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CD478-4C21-8E49-90A6-68EB1C2CE0D7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A64C0-F3B2-1481-2D73-5FE0FBF9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15D429-146A-8C3C-0CC0-0F79121F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3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258632-91E7-2DC4-CFC8-1A670A80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060A53-97C3-2292-8D02-4F17BC96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43E2B-9A04-BFF4-FD5D-EEE2F351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FC2-12D5-4741-A6F8-530C7F443EFA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4AFB2E-17A3-5A30-AEC1-FD03DEBF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EFA6EF-ABE2-220B-89DD-1A371FC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51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E25786-9202-67CF-DDB1-B0E92FE4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D05F20-C2DB-0F43-10DE-60A4DFDED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B67842-F08F-F2C9-6B8F-B8AFE6CA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7A5-68E7-9142-8330-F93A30E8BD5B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AE48F9-DC59-A7D6-576B-44A213EA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5C7B8-FA57-3D12-50AC-33DC7B56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30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E888F-2237-C3C2-07BE-9CD91154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87BD-8B54-1F41-C583-A79C645FF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D6401-7D4B-F44F-260B-57C4D4B21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E56FCF-0C49-208B-C288-E493900A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5840-E887-754E-BFAD-0D4915E7DBE2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07D4DD-EDC5-943C-0825-D8AFD11B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08BBD3-4137-42E2-984F-C86D7A12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24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D9891-22F8-AB6C-D2FD-08629171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5DBB21-498D-7DBA-4E91-84B8920C8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D3C2D0-8AE3-20E0-8117-72239DEB5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A1D087-2F1D-2DA8-77E5-A1441A00A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0ADC405-CFFD-2784-20E6-5A3FA3160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516B1-F424-C3FD-56F0-05E9B555F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BFBF-B1CB-394F-8D1A-8DFEE3701A20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EFB4B3A-D215-06A4-7C05-632798BB3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FCDD67-3CD1-692C-5E5A-4CB60320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51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268E9E-5AFD-CADB-EAA0-5637522C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891E36-D490-5901-EF59-8AA7B1D1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68D7-A3C5-2B48-9404-02C5E4251C7D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9C1818-7E66-6E12-EE0B-1AB447DE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AAC37A-C1EC-0F43-6E20-8F2B44A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51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ED9616-D961-4693-D45B-69AB3A3F2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1EDE-3DB7-224E-BA89-93C51711AC4E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A5D274-F343-7B30-51C0-934745A9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B7181A-366D-8327-BA8C-AEF59596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9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64B256-1590-25B4-3470-D1C7196F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1EE206-C112-E899-18B2-7C2662BD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B4EDDB-7CB5-7745-63A9-3FF4742A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62644-9A77-EB0D-F417-411D006F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C625-4E22-1C4F-BC50-CD1FF989FBE8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B94BC6-8DFB-12FA-9DE4-6E530879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0C3075-1D73-930E-BB44-9D1B8D9C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07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55973A-BE0C-CB8D-266A-756DF187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1D0C14-E26B-D9F4-DA0A-6595919FD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FE4EE3-F89E-F987-5E6F-879CF589A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CCA72-C594-9FA0-B8B1-40FE2AD54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B99F4-24AF-7745-BB5E-ED172D85B12B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F45113-EA3D-0AA9-BBC4-444263B0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88129D-C38D-A649-DD4A-32621306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57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99C1CF8-FE8B-F526-8B91-AB408E90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4B1781-5C7B-639E-6C0B-E881AB744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DD66D-D482-6C8F-9A09-7B928A710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90FC2-FC0D-8147-BBB1-B97807B485F9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C617D-63F2-B6A6-92A8-F8F94995C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70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FFFF00"/>
                </a:solidFill>
              </a:defRPr>
            </a:lvl1pPr>
          </a:lstStyle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688BC-35C2-9C28-610C-390FED4D0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0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00"/>
                </a:solidFill>
              </a:defRPr>
            </a:lvl1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94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ytorch.org/docs/stable/generated/torch.nn.MultiLabelMarginLoss.html#torch.nn.MultiLabelMarginLoss" TargetMode="External"/><Relationship Id="rId13" Type="http://schemas.openxmlformats.org/officeDocument/2006/relationships/hyperlink" Target="https://pytorch.org/docs/stable/generated/torch.nn.MultiMarginLoss.html#torch.nn.MultiMarginLoss" TargetMode="External"/><Relationship Id="rId18" Type="http://schemas.openxmlformats.org/officeDocument/2006/relationships/hyperlink" Target="https://pytorch.org/docs/stable/generated/torch.nn.NLLLoss.html#torch.nn.NLLLoss" TargetMode="External"/><Relationship Id="rId3" Type="http://schemas.openxmlformats.org/officeDocument/2006/relationships/hyperlink" Target="https://pytorch.org/docs/stable/generated/torch.nn.GaussianNLLLoss.html#torch.nn.GaussianNLLLoss" TargetMode="External"/><Relationship Id="rId21" Type="http://schemas.openxmlformats.org/officeDocument/2006/relationships/hyperlink" Target="https://pytorch.org/docs/stable/generated/torch.nn.TripletMarginWithDistanceLoss.html#torch.nn.TripletMarginWithDistanceLoss" TargetMode="External"/><Relationship Id="rId7" Type="http://schemas.openxmlformats.org/officeDocument/2006/relationships/hyperlink" Target="https://pytorch.org/docs/stable/generated/torch.nn.KLDivLoss.html#torch.nn.KLDivLoss" TargetMode="External"/><Relationship Id="rId12" Type="http://schemas.openxmlformats.org/officeDocument/2006/relationships/hyperlink" Target="https://pytorch.org/docs/stable/generated/torch.nn.HuberLoss.html#torch.nn.HuberLoss" TargetMode="External"/><Relationship Id="rId17" Type="http://schemas.openxmlformats.org/officeDocument/2006/relationships/hyperlink" Target="https://pytorch.org/docs/stable/generated/torch.nn.TripletMarginLoss.html#torch.nn.TripletMarginLoss" TargetMode="External"/><Relationship Id="rId2" Type="http://schemas.openxmlformats.org/officeDocument/2006/relationships/hyperlink" Target="https://pytorch.org/docs/stable/generated/torch.nn.L1Loss.html#torch.nn.L1Loss" TargetMode="External"/><Relationship Id="rId16" Type="http://schemas.openxmlformats.org/officeDocument/2006/relationships/hyperlink" Target="https://pytorch.org/docs/stable/generated/torch.nn.SmoothL1Loss.html#torch.nn.SmoothL1Loss" TargetMode="External"/><Relationship Id="rId20" Type="http://schemas.openxmlformats.org/officeDocument/2006/relationships/hyperlink" Target="https://pytorch.org/docs/stable/generated/torch.nn.SoftMarginLoss.html#torch.nn.SoftMarginLos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ytorch.org/docs/stable/generated/torch.nn.MSELoss.html#torch.nn.MSELoss" TargetMode="External"/><Relationship Id="rId11" Type="http://schemas.openxmlformats.org/officeDocument/2006/relationships/hyperlink" Target="https://pytorch.org/docs/stable/generated/torch.nn.BCELoss.html#torch.nn.BCELoss" TargetMode="External"/><Relationship Id="rId5" Type="http://schemas.openxmlformats.org/officeDocument/2006/relationships/hyperlink" Target="https://pytorch.org/docs/stable/generated/torch.nn.MultiLabelSoftMarginLoss.html#torch.nn.MultiLabelSoftMarginLoss" TargetMode="External"/><Relationship Id="rId15" Type="http://schemas.openxmlformats.org/officeDocument/2006/relationships/hyperlink" Target="https://pytorch.org/docs/stable/generated/torch.nn.BCEWithLogitsLoss.html#torch.nn.BCEWithLogitsLoss" TargetMode="External"/><Relationship Id="rId23" Type="http://schemas.openxmlformats.org/officeDocument/2006/relationships/image" Target="../media/image42.png"/><Relationship Id="rId10" Type="http://schemas.openxmlformats.org/officeDocument/2006/relationships/hyperlink" Target="https://pytorch.org/docs/stable/generated/torch.nn.CrossEntropyLoss.html#torch.nn.CrossEntropyLoss" TargetMode="External"/><Relationship Id="rId19" Type="http://schemas.openxmlformats.org/officeDocument/2006/relationships/hyperlink" Target="https://pytorch.org/docs/stable/generated/torch.nn.MarginRankingLoss.html#torch.nn.MarginRankingLoss" TargetMode="External"/><Relationship Id="rId4" Type="http://schemas.openxmlformats.org/officeDocument/2006/relationships/hyperlink" Target="https://pytorch.org/docs/stable/generated/torch.nn.HingeEmbeddingLoss.html#torch.nn.HingeEmbeddingLoss" TargetMode="External"/><Relationship Id="rId9" Type="http://schemas.openxmlformats.org/officeDocument/2006/relationships/hyperlink" Target="https://pytorch.org/docs/stable/generated/torch.nn.CosineEmbeddingLoss.html#torch.nn.CosineEmbeddingLoss" TargetMode="External"/><Relationship Id="rId14" Type="http://schemas.openxmlformats.org/officeDocument/2006/relationships/hyperlink" Target="https://pytorch.org/docs/stable/generated/torch.nn.CTCLoss.html#torch.nn.CTCLoss" TargetMode="External"/><Relationship Id="rId2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ytorch.org/docs/stable/generated/torch.optim.NAdam.html#torch.optim.NAdam" TargetMode="External"/><Relationship Id="rId13" Type="http://schemas.openxmlformats.org/officeDocument/2006/relationships/hyperlink" Target="https://pytorch.org/docs/stable/generated/torch.optim.SGD.html#torch.optim.SGD" TargetMode="External"/><Relationship Id="rId3" Type="http://schemas.openxmlformats.org/officeDocument/2006/relationships/hyperlink" Target="https://pytorch.org/docs/stable/generated/torch.optim.SparseAdam.html#torch.optim.SparseAdam" TargetMode="External"/><Relationship Id="rId7" Type="http://schemas.openxmlformats.org/officeDocument/2006/relationships/hyperlink" Target="https://pytorch.org/docs/stable/generated/torch.optim.Adamax.html#torch.optim.Adamax" TargetMode="External"/><Relationship Id="rId12" Type="http://schemas.openxmlformats.org/officeDocument/2006/relationships/hyperlink" Target="https://pytorch.org/docs/stable/generated/torch.optim.RAdam.html#torch.optim.RAdam" TargetMode="External"/><Relationship Id="rId2" Type="http://schemas.openxmlformats.org/officeDocument/2006/relationships/hyperlink" Target="https://pytorch.org/docs/stable/generated/torch.optim.Adadelta.html#torch.optim.Adadelt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ytorch.org/docs/stable/generated/torch.optim.Adagrad.html#torch.optim.Adagrad" TargetMode="External"/><Relationship Id="rId11" Type="http://schemas.openxmlformats.org/officeDocument/2006/relationships/hyperlink" Target="https://pytorch.org/docs/stable/generated/torch.optim.ASGD.html#torch.optim.ASGD" TargetMode="External"/><Relationship Id="rId5" Type="http://schemas.openxmlformats.org/officeDocument/2006/relationships/hyperlink" Target="https://pytorch.org/docs/stable/generated/torch.optim.RMSprop.html#torch.optim.RMSprop" TargetMode="External"/><Relationship Id="rId10" Type="http://schemas.openxmlformats.org/officeDocument/2006/relationships/hyperlink" Target="https://pytorch.org/docs/stable/generated/torch.optim.Adam.html#torch.optim.Adam" TargetMode="External"/><Relationship Id="rId4" Type="http://schemas.openxmlformats.org/officeDocument/2006/relationships/hyperlink" Target="https://pytorch.org/docs/stable/generated/torch.optim.LBFGS.html#torch.optim.LBFGS" TargetMode="External"/><Relationship Id="rId9" Type="http://schemas.openxmlformats.org/officeDocument/2006/relationships/hyperlink" Target="https://pytorch.org/docs/stable/generated/torch.optim.Rprop.html#torch.optim.Rpro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4BB502-4D00-5B37-7664-A33CF59CB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latin typeface="+mn-lt"/>
              </a:rPr>
              <a:t>Week12 Deep Learning</a:t>
            </a:r>
            <a:endParaRPr lang="zh-CN" altLang="en-US" sz="44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DE5EB8-C324-A27C-499B-7D8407E9B3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zh-CN" dirty="0"/>
              <a:t>AIAA 5031  Introduction to Computing Using Python</a:t>
            </a:r>
          </a:p>
          <a:p>
            <a:r>
              <a:rPr lang="en-US" altLang="zh-CN" dirty="0"/>
              <a:t>Ying Sun, AI Thrust</a:t>
            </a:r>
            <a:endParaRPr lang="zh-CN" altLang="en-US" dirty="0"/>
          </a:p>
        </p:txBody>
      </p:sp>
      <p:sp>
        <p:nvSpPr>
          <p:cNvPr id="5" name="页脚占位符 1">
            <a:extLst>
              <a:ext uri="{FF2B5EF4-FFF2-40B4-BE49-F238E27FC236}">
                <a16:creationId xmlns:a16="http://schemas.microsoft.com/office/drawing/2014/main" id="{3EFD5E4A-4B8E-D894-9365-42702A50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DC3E8D01-2052-F5B5-C4B0-01AAD6A5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0650"/>
            <a:ext cx="2743200" cy="365125"/>
          </a:xfrm>
        </p:spPr>
        <p:txBody>
          <a:bodyPr/>
          <a:lstStyle/>
          <a:p>
            <a:fld id="{88965981-7945-426D-A8BE-AA5CDE81BF2F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1204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77F3F-27CB-D2A5-23A3-77167FE00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68413"/>
            <a:ext cx="1149667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400" b="1" dirty="0">
                <a:solidFill>
                  <a:srgbClr val="51BE94"/>
                </a:solidFill>
              </a:rPr>
              <a:t>The most popular</a:t>
            </a:r>
            <a:r>
              <a:rPr lang="en-US" sz="2400" dirty="0">
                <a:solidFill>
                  <a:srgbClr val="51BE94"/>
                </a:solidFill>
              </a:rPr>
              <a:t> </a:t>
            </a:r>
            <a:r>
              <a:rPr lang="en-US" sz="2400" dirty="0"/>
              <a:t>deep learning framework</a:t>
            </a:r>
            <a:r>
              <a:rPr lang="zh-CN" altLang="en-US" sz="2400" dirty="0"/>
              <a:t> </a:t>
            </a:r>
            <a:r>
              <a:rPr lang="en-US" altLang="zh-CN" sz="2400" dirty="0"/>
              <a:t>(for academic study)</a:t>
            </a:r>
          </a:p>
          <a:p>
            <a:r>
              <a:rPr lang="en-US" altLang="zh-CN" sz="2400" dirty="0"/>
              <a:t>Fast GPU support</a:t>
            </a:r>
          </a:p>
          <a:p>
            <a:r>
              <a:rPr lang="en-US" altLang="zh-CN" sz="2400" dirty="0"/>
              <a:t>Interface similar to NumPy</a:t>
            </a:r>
          </a:p>
          <a:p>
            <a:r>
              <a:rPr lang="en-US" altLang="zh-CN" sz="2400" dirty="0"/>
              <a:t>Various built-in algorithms/models/datasets</a:t>
            </a:r>
          </a:p>
          <a:p>
            <a:r>
              <a:rPr lang="en-US" altLang="zh-CN" sz="2400" dirty="0"/>
              <a:t>Flexible encapsulation of network modules</a:t>
            </a:r>
          </a:p>
          <a:p>
            <a:r>
              <a:rPr lang="en-US" altLang="zh-CN" sz="2400" dirty="0"/>
              <a:t>Large community and rich third-party extension libraries (e.g., hugging face)</a:t>
            </a:r>
          </a:p>
          <a:p>
            <a:r>
              <a:rPr lang="en-US" altLang="zh-CN" sz="2400" dirty="0"/>
              <a:t>Easy to code/debug with Dynamic Computation Graph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01D6E-1B1B-E7E3-EDBC-1DA2E36F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91ABB-55AA-3D4C-FF9C-BAB3F477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672F7E1-444A-0367-BD17-8FDD31C8925B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 err="1">
                <a:sym typeface="+mn-lt"/>
              </a:rPr>
              <a:t>PyTorch</a:t>
            </a:r>
            <a:endParaRPr lang="en-US" altLang="zh-CN" dirty="0"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CE4E4D-F5F5-732B-B04D-67E52B31F16E}"/>
              </a:ext>
            </a:extLst>
          </p:cNvPr>
          <p:cNvSpPr txBox="1"/>
          <p:nvPr/>
        </p:nvSpPr>
        <p:spPr>
          <a:xfrm>
            <a:off x="681254" y="6035229"/>
            <a:ext cx="11462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+mj-lt"/>
              </a:rPr>
              <a:t>Installation instructions (GPU/CPU, Linux/Mac/Windows, …) - </a:t>
            </a:r>
            <a:r>
              <a:rPr lang="zh-CN" altLang="en-US" sz="2000" dirty="0">
                <a:latin typeface="+mj-lt"/>
              </a:rPr>
              <a:t>https://pytorch.org/get-started/locally/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234145-FB13-94D3-B0B9-6BB6587880A4}"/>
              </a:ext>
            </a:extLst>
          </p:cNvPr>
          <p:cNvSpPr txBox="1"/>
          <p:nvPr/>
        </p:nvSpPr>
        <p:spPr>
          <a:xfrm>
            <a:off x="6227805" y="1618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796635F-FEB0-34F4-818C-D34CB6388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686" y="4203227"/>
            <a:ext cx="4522884" cy="17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6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Tensors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BAA4D97-4E14-B4F6-8E4C-A6B02A15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7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F809-0F84-303D-28FF-1D092AD6D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1283422"/>
            <a:ext cx="5401490" cy="1149344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Torch.Tensor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Basic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operands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Pytorch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Creation:</a:t>
            </a:r>
            <a:r>
              <a:rPr lang="en-US" altLang="zh-CN" sz="2400" dirty="0"/>
              <a:t> similar to </a:t>
            </a:r>
            <a:r>
              <a:rPr lang="en-US" altLang="zh-CN" sz="2400" dirty="0" err="1"/>
              <a:t>Numpy</a:t>
            </a:r>
            <a:endParaRPr lang="en-C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7272E-A6B7-17BB-2F35-6F5A015E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53F83-6F9F-14AF-0C99-125EC907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D063E9-A9A7-C3C5-A428-FAF652698591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Tensor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D3BD486E-AC59-6C95-2973-28F268C04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3" y="2432766"/>
            <a:ext cx="9368344" cy="39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39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7272E-A6B7-17BB-2F35-6F5A015E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53F83-6F9F-14AF-0C99-125EC907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D063E9-A9A7-C3C5-A428-FAF652698591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Tensor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D841B2-54CB-B30F-FA99-731156FD013C}"/>
              </a:ext>
            </a:extLst>
          </p:cNvPr>
          <p:cNvSpPr txBox="1">
            <a:spLocks/>
          </p:cNvSpPr>
          <p:nvPr/>
        </p:nvSpPr>
        <p:spPr>
          <a:xfrm>
            <a:off x="660400" y="1268413"/>
            <a:ext cx="5401490" cy="200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/>
              <a:t>Main a</a:t>
            </a:r>
            <a:r>
              <a:rPr lang="en-CN" sz="2400"/>
              <a:t>ttributes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s</a:t>
            </a:r>
            <a:r>
              <a:rPr lang="en-CN" sz="2400"/>
              <a:t>hape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d</a:t>
            </a:r>
            <a:r>
              <a:rPr lang="en-CN" sz="2400"/>
              <a:t>atatype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51F3044E-AD63-0FAA-E474-999ED12F2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04"/>
          <a:stretch/>
        </p:blipFill>
        <p:spPr>
          <a:xfrm>
            <a:off x="694510" y="3052549"/>
            <a:ext cx="5401490" cy="1701304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8F18A30-ABC8-A65E-488B-21FA1582C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10" y="4755304"/>
            <a:ext cx="5219700" cy="11938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554FA2A-137A-1E37-5896-F1CC8FD6B926}"/>
              </a:ext>
            </a:extLst>
          </p:cNvPr>
          <p:cNvSpPr txBox="1"/>
          <p:nvPr/>
        </p:nvSpPr>
        <p:spPr>
          <a:xfrm>
            <a:off x="2529999" y="1765229"/>
            <a:ext cx="3017201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d</a:t>
            </a:r>
            <a:r>
              <a:rPr lang="en-CN" altLang="zh-CN" sz="2400">
                <a:solidFill>
                  <a:srgbClr val="FF0000"/>
                </a:solidFill>
              </a:rPr>
              <a:t>evice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rgbClr val="FF0000"/>
                </a:solidFill>
              </a:rPr>
              <a:t>requires_grad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41E117B-C3F4-3F03-74BF-72243396755F}"/>
              </a:ext>
            </a:extLst>
          </p:cNvPr>
          <p:cNvSpPr txBox="1"/>
          <p:nvPr/>
        </p:nvSpPr>
        <p:spPr>
          <a:xfrm>
            <a:off x="5190904" y="1765229"/>
            <a:ext cx="3017201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grad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73986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F809-0F84-303D-28FF-1D092AD6D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486" y="1268412"/>
            <a:ext cx="5676634" cy="78642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CN" sz="2400"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operations: </a:t>
            </a:r>
            <a:r>
              <a:rPr lang="en-US" altLang="zh-CN" sz="2400" dirty="0"/>
              <a:t>highly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similar to </a:t>
            </a: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7272E-A6B7-17BB-2F35-6F5A015E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53F83-6F9F-14AF-0C99-125EC907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8E636A1-1D18-BBAA-E4D3-1221F88EF9A8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Tensor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E2953C9-FCED-FD85-E2AB-F38801089210}"/>
              </a:ext>
            </a:extLst>
          </p:cNvPr>
          <p:cNvSpPr txBox="1"/>
          <p:nvPr/>
        </p:nvSpPr>
        <p:spPr>
          <a:xfrm>
            <a:off x="658813" y="1789848"/>
            <a:ext cx="3584119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Indexing &amp; Slicing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351915-80F7-CD86-CC07-B757ECBE91D1}"/>
              </a:ext>
            </a:extLst>
          </p:cNvPr>
          <p:cNvSpPr txBox="1"/>
          <p:nvPr/>
        </p:nvSpPr>
        <p:spPr>
          <a:xfrm>
            <a:off x="4203700" y="1789848"/>
            <a:ext cx="2823631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stack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283CEAD-B42D-55A9-DC8B-01ACA3E69A54}"/>
              </a:ext>
            </a:extLst>
          </p:cNvPr>
          <p:cNvSpPr txBox="1"/>
          <p:nvPr/>
        </p:nvSpPr>
        <p:spPr>
          <a:xfrm>
            <a:off x="7732942" y="1783341"/>
            <a:ext cx="3584119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aggregations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8EA99C1-100A-F46B-44EF-592CB6B38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82" r="12582"/>
          <a:stretch/>
        </p:blipFill>
        <p:spPr>
          <a:xfrm>
            <a:off x="4203699" y="2287676"/>
            <a:ext cx="2823633" cy="1033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4A8DAC3-3D82-ECA8-BEA8-F88F9322C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74" r="36417"/>
          <a:stretch/>
        </p:blipFill>
        <p:spPr>
          <a:xfrm>
            <a:off x="4203697" y="3728136"/>
            <a:ext cx="2823633" cy="10514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C459110-8391-8C3C-E1B8-CDCF169981AB}"/>
              </a:ext>
            </a:extLst>
          </p:cNvPr>
          <p:cNvSpPr txBox="1"/>
          <p:nvPr/>
        </p:nvSpPr>
        <p:spPr>
          <a:xfrm>
            <a:off x="4203696" y="3233272"/>
            <a:ext cx="2823633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concatenate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E04833-77BF-FA6F-B6B1-B13F3A8DE6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044"/>
          <a:stretch/>
        </p:blipFill>
        <p:spPr>
          <a:xfrm>
            <a:off x="4203698" y="5236850"/>
            <a:ext cx="2823633" cy="119873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F18657D-EFC0-474A-5390-D63992A02A71}"/>
              </a:ext>
            </a:extLst>
          </p:cNvPr>
          <p:cNvSpPr txBox="1"/>
          <p:nvPr/>
        </p:nvSpPr>
        <p:spPr>
          <a:xfrm>
            <a:off x="4203697" y="4741986"/>
            <a:ext cx="2823633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split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2BA6782-077D-2F65-DF9B-9FDA25F334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691"/>
          <a:stretch/>
        </p:blipFill>
        <p:spPr>
          <a:xfrm>
            <a:off x="7283174" y="5236850"/>
            <a:ext cx="2269066" cy="99558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87236BF-83B6-6611-BFE4-5BE57689674B}"/>
              </a:ext>
            </a:extLst>
          </p:cNvPr>
          <p:cNvSpPr txBox="1"/>
          <p:nvPr/>
        </p:nvSpPr>
        <p:spPr>
          <a:xfrm>
            <a:off x="7283175" y="4761852"/>
            <a:ext cx="2269066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transpose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2AA9BBC-E03B-8586-2545-694382025C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442" r="28635"/>
          <a:stretch/>
        </p:blipFill>
        <p:spPr>
          <a:xfrm>
            <a:off x="7732941" y="2287676"/>
            <a:ext cx="3584120" cy="9104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68709F1-F883-7B70-B230-8761FA7EB7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103" r="13830"/>
          <a:stretch/>
        </p:blipFill>
        <p:spPr>
          <a:xfrm>
            <a:off x="7732941" y="3285587"/>
            <a:ext cx="3584120" cy="8750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8E1FA2E-DEB8-4DBE-0AF1-943BF88CE4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559" r="28873"/>
          <a:stretch/>
        </p:blipFill>
        <p:spPr>
          <a:xfrm>
            <a:off x="658813" y="2287676"/>
            <a:ext cx="3129047" cy="13853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7BDA559-5F6B-93E5-6EFC-E79E89DB8C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r="42305"/>
          <a:stretch/>
        </p:blipFill>
        <p:spPr>
          <a:xfrm>
            <a:off x="658813" y="3771966"/>
            <a:ext cx="3129047" cy="7900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ED4D768-07C2-2BEA-A5F5-9495EE60EDE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2697"/>
          <a:stretch/>
        </p:blipFill>
        <p:spPr>
          <a:xfrm>
            <a:off x="658813" y="4653899"/>
            <a:ext cx="3129047" cy="78701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88C6B58-8B52-BD20-746A-3FCDC8C3639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r="11730"/>
          <a:stretch/>
        </p:blipFill>
        <p:spPr>
          <a:xfrm>
            <a:off x="658813" y="5532810"/>
            <a:ext cx="3129047" cy="89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97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AA8F-B944-37EF-D24C-17299B6A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F48F2-2584-6590-F462-9540D845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A23CD3-625F-954A-F6AB-365813F7E6BF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Tensor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FF1557-38BA-7BD4-9EE8-16EB73972DAB}"/>
              </a:ext>
            </a:extLst>
          </p:cNvPr>
          <p:cNvSpPr txBox="1"/>
          <p:nvPr/>
        </p:nvSpPr>
        <p:spPr>
          <a:xfrm>
            <a:off x="658813" y="1268413"/>
            <a:ext cx="6099716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2400" dirty="0"/>
              <a:t>Basic math operations: highly similar to NumPy</a:t>
            </a:r>
            <a:endParaRPr lang="en-CN" altLang="zh-CN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1F4730-3D96-0E62-5E72-141059919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72"/>
          <a:stretch/>
        </p:blipFill>
        <p:spPr>
          <a:xfrm>
            <a:off x="4284862" y="1883967"/>
            <a:ext cx="3224213" cy="15125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2E0F50-CA62-5E72-BA2E-CD095315A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12" b="1299"/>
          <a:stretch/>
        </p:blipFill>
        <p:spPr>
          <a:xfrm>
            <a:off x="658813" y="1878643"/>
            <a:ext cx="3298432" cy="15125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DE9199-0001-2424-7121-1A3058431E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274" b="1123"/>
          <a:stretch/>
        </p:blipFill>
        <p:spPr>
          <a:xfrm>
            <a:off x="658813" y="3466764"/>
            <a:ext cx="3298432" cy="8757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9A25980-E3A2-12A7-CA86-841A40C27D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565"/>
          <a:stretch/>
        </p:blipFill>
        <p:spPr>
          <a:xfrm>
            <a:off x="4284862" y="3472088"/>
            <a:ext cx="3224213" cy="8757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0079CB-CAFB-1A6F-EFF5-8FEADE1DEB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548" b="1087"/>
          <a:stretch/>
        </p:blipFill>
        <p:spPr>
          <a:xfrm>
            <a:off x="658813" y="4418003"/>
            <a:ext cx="3298432" cy="905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A7D403-99BB-A2D9-2640-F3F331B3A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739"/>
          <a:stretch/>
        </p:blipFill>
        <p:spPr>
          <a:xfrm>
            <a:off x="4284862" y="4423327"/>
            <a:ext cx="3224213" cy="9055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01B2F8A-F4BD-7522-5A68-6D9B84F82A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481"/>
          <a:stretch/>
        </p:blipFill>
        <p:spPr>
          <a:xfrm>
            <a:off x="658813" y="5399096"/>
            <a:ext cx="3298432" cy="87681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E3509E6-3142-DD3F-8D2F-79F2524047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6994"/>
          <a:stretch/>
        </p:blipFill>
        <p:spPr>
          <a:xfrm>
            <a:off x="4289625" y="5399096"/>
            <a:ext cx="3219450" cy="8768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7B4F620-5809-F3AC-8D28-32A1F5B551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5221"/>
          <a:stretch/>
        </p:blipFill>
        <p:spPr>
          <a:xfrm>
            <a:off x="7836692" y="1878643"/>
            <a:ext cx="3224213" cy="11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30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Model Building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BAA4D97-4E14-B4F6-8E4C-A6B02A15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91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1AFB6A-6585-8C9F-79A9-17575AA8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5DF3F-AE34-DC7E-64C5-B38AA952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85927D-A2AA-6CD2-8746-1B60FA7317A6}"/>
              </a:ext>
            </a:extLst>
          </p:cNvPr>
          <p:cNvSpPr txBox="1"/>
          <p:nvPr/>
        </p:nvSpPr>
        <p:spPr>
          <a:xfrm>
            <a:off x="658813" y="1273080"/>
            <a:ext cx="11533187" cy="197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b="0" i="0" dirty="0">
                <a:effectLst/>
              </a:rPr>
              <a:t>Tensor operations create a </a:t>
            </a:r>
            <a:r>
              <a:rPr lang="en" altLang="zh-CN" sz="2400" b="0" i="1" dirty="0">
                <a:solidFill>
                  <a:srgbClr val="51BE94"/>
                </a:solidFill>
                <a:effectLst/>
              </a:rPr>
              <a:t>computation graph</a:t>
            </a:r>
            <a:endParaRPr lang="en-US" sz="2400" b="1" i="1" dirty="0">
              <a:solidFill>
                <a:srgbClr val="51BE94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Forward Pass</a:t>
            </a:r>
            <a:r>
              <a:rPr lang="en-US" sz="2400" dirty="0"/>
              <a:t>: </a:t>
            </a:r>
            <a:r>
              <a:rPr lang="en" altLang="zh-CN" sz="2400" b="0" i="0" dirty="0">
                <a:effectLst/>
              </a:rPr>
              <a:t>Input data moves forward through hidden layers until reaching the output.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0" i="0" dirty="0" err="1">
                <a:effectLst/>
                <a:ea typeface="PingFangSC-Regular" panose="020B0400000000000000" pitchFamily="34" charset="-122"/>
              </a:rPr>
              <a:t>PyTorch</a:t>
            </a: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 keeps track of all operations performed on tensors and their inputs, storing them in a </a:t>
            </a:r>
            <a:r>
              <a:rPr lang="en" altLang="zh-CN" sz="2400" b="0" i="1" dirty="0">
                <a:solidFill>
                  <a:srgbClr val="51BE94"/>
                </a:solidFill>
                <a:effectLst/>
                <a:ea typeface="PingFangSC-Regular" panose="020B0400000000000000" pitchFamily="34" charset="-122"/>
              </a:rPr>
              <a:t>computation graph</a:t>
            </a:r>
            <a:endParaRPr lang="en" altLang="zh-CN" sz="2400" b="0" i="1" dirty="0">
              <a:solidFill>
                <a:srgbClr val="51BE94"/>
              </a:solidFill>
              <a:effectLst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648634-2D05-CC5C-2F71-24E29382DE12}"/>
              </a:ext>
            </a:extLst>
          </p:cNvPr>
          <p:cNvSpPr txBox="1"/>
          <p:nvPr/>
        </p:nvSpPr>
        <p:spPr>
          <a:xfrm>
            <a:off x="660400" y="422414"/>
            <a:ext cx="9966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Computation graph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361DF793-ADF4-DF4A-4DAD-DE212383DE73}"/>
              </a:ext>
            </a:extLst>
          </p:cNvPr>
          <p:cNvSpPr txBox="1"/>
          <p:nvPr/>
        </p:nvSpPr>
        <p:spPr>
          <a:xfrm>
            <a:off x="1982445" y="3372398"/>
            <a:ext cx="2602831" cy="307777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MS Reference Sans Serif" panose="020B0604030504040204" pitchFamily="34" charset="0"/>
              </a:rPr>
              <a:t>q = x + y, </a:t>
            </a:r>
            <a:r>
              <a:rPr lang="en-US" sz="1400" dirty="0">
                <a:latin typeface="MS Reference Sans Serif" panose="020B0604030504040204" pitchFamily="34" charset="0"/>
              </a:rPr>
              <a:t>f = q * z</a:t>
            </a:r>
            <a:endParaRPr lang="en-CN" sz="1400" dirty="0">
              <a:latin typeface="MS Reference Sans Serif" panose="020B060403050404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BAFA85F-92D0-7DE8-1672-F671520EAACD}"/>
              </a:ext>
            </a:extLst>
          </p:cNvPr>
          <p:cNvSpPr txBox="1"/>
          <p:nvPr/>
        </p:nvSpPr>
        <p:spPr>
          <a:xfrm>
            <a:off x="658813" y="3225562"/>
            <a:ext cx="1323632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Example:</a:t>
            </a:r>
            <a:endParaRPr lang="en" altLang="zh-CN" sz="2400" b="0" i="0" dirty="0">
              <a:solidFill>
                <a:srgbClr val="37352F"/>
              </a:solidFill>
              <a:effectLst/>
              <a:latin typeface="ui-sans-serif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1A027DE-1709-7A19-26A8-449F5F112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" t="12184" r="4366" b="19006"/>
          <a:stretch/>
        </p:blipFill>
        <p:spPr>
          <a:xfrm>
            <a:off x="690426" y="3832523"/>
            <a:ext cx="6272579" cy="2125933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FE501F0F-566C-62CF-4F9F-71E49112E556}"/>
              </a:ext>
            </a:extLst>
          </p:cNvPr>
          <p:cNvSpPr txBox="1"/>
          <p:nvPr/>
        </p:nvSpPr>
        <p:spPr>
          <a:xfrm>
            <a:off x="695325" y="5901914"/>
            <a:ext cx="7746351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variables, </a:t>
            </a:r>
            <a:r>
              <a:rPr lang="en" altLang="zh-CN" sz="2400" dirty="0">
                <a:latin typeface="ui-sans-serif"/>
              </a:rPr>
              <a:t>operations</a:t>
            </a:r>
            <a:r>
              <a:rPr lang="en-US" altLang="zh-CN" sz="2400" dirty="0">
                <a:latin typeface="ui-sans-serif"/>
              </a:rPr>
              <a:t>, </a:t>
            </a:r>
            <a:r>
              <a:rPr lang="en-US" sz="2400" dirty="0"/>
              <a:t>values, gradients, in a neural network</a:t>
            </a:r>
            <a:endParaRPr lang="en" sz="2400" dirty="0">
              <a:solidFill>
                <a:srgbClr val="37352F"/>
              </a:solidFill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2451872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1F795-17B1-EC8C-9546-B2BFFC8A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BA5E4-1133-B744-4072-50F07484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AEF63A-AC55-6BD2-C3D6-E1E758759CBD}"/>
              </a:ext>
            </a:extLst>
          </p:cNvPr>
          <p:cNvSpPr txBox="1"/>
          <p:nvPr/>
        </p:nvSpPr>
        <p:spPr>
          <a:xfrm>
            <a:off x="660400" y="422414"/>
            <a:ext cx="8511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Neural Network with Tensor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4962FA5-1032-B9B5-1E4B-CA2673447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79"/>
          <a:stretch/>
        </p:blipFill>
        <p:spPr>
          <a:xfrm>
            <a:off x="4779435" y="3688639"/>
            <a:ext cx="4025844" cy="2746947"/>
          </a:xfrm>
          <a:prstGeom prst="rect">
            <a:avLst/>
          </a:prstGeom>
        </p:spPr>
      </p:pic>
      <p:cxnSp>
        <p:nvCxnSpPr>
          <p:cNvPr id="6" name="Straight Arrow Connector 9">
            <a:extLst>
              <a:ext uri="{FF2B5EF4-FFF2-40B4-BE49-F238E27FC236}">
                <a16:creationId xmlns:a16="http://schemas.microsoft.com/office/drawing/2014/main" id="{BE01A2EB-3661-B407-EED5-9B5B97B55320}"/>
              </a:ext>
            </a:extLst>
          </p:cNvPr>
          <p:cNvCxnSpPr>
            <a:cxnSpLocks/>
          </p:cNvCxnSpPr>
          <p:nvPr/>
        </p:nvCxnSpPr>
        <p:spPr>
          <a:xfrm>
            <a:off x="4276638" y="5062112"/>
            <a:ext cx="58184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3">
            <a:extLst>
              <a:ext uri="{FF2B5EF4-FFF2-40B4-BE49-F238E27FC236}">
                <a16:creationId xmlns:a16="http://schemas.microsoft.com/office/drawing/2014/main" id="{D5E65F95-CF80-7022-0CC6-D5B3E749854D}"/>
              </a:ext>
            </a:extLst>
          </p:cNvPr>
          <p:cNvSpPr txBox="1"/>
          <p:nvPr/>
        </p:nvSpPr>
        <p:spPr>
          <a:xfrm>
            <a:off x="2956401" y="393951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CN"/>
              <a:t>nput</a:t>
            </a:r>
            <a:endParaRPr lang="en-CN" dirty="0"/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13EBD7E1-3713-415F-93FE-8272C8A06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320" y="4325034"/>
            <a:ext cx="1474157" cy="1474157"/>
          </a:xfrm>
          <a:prstGeom prst="rect">
            <a:avLst/>
          </a:prstGeom>
        </p:spPr>
      </p:pic>
      <p:sp>
        <p:nvSpPr>
          <p:cNvPr id="9" name="TextBox 26">
            <a:extLst>
              <a:ext uri="{FF2B5EF4-FFF2-40B4-BE49-F238E27FC236}">
                <a16:creationId xmlns:a16="http://schemas.microsoft.com/office/drawing/2014/main" id="{193BD709-5C68-0C16-B71F-98EF24C5B08C}"/>
              </a:ext>
            </a:extLst>
          </p:cNvPr>
          <p:cNvSpPr txBox="1"/>
          <p:nvPr/>
        </p:nvSpPr>
        <p:spPr>
          <a:xfrm>
            <a:off x="7078687" y="3967434"/>
            <a:ext cx="578015" cy="4998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2CE3373-4221-BDE6-E6A1-10CD0BD86961}"/>
              </a:ext>
            </a:extLst>
          </p:cNvPr>
          <p:cNvSpPr/>
          <p:nvPr/>
        </p:nvSpPr>
        <p:spPr>
          <a:xfrm>
            <a:off x="7141339" y="6109345"/>
            <a:ext cx="468351" cy="326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22855E4-25EE-A010-3D08-C8FED2AFD73D}"/>
              </a:ext>
            </a:extLst>
          </p:cNvPr>
          <p:cNvSpPr/>
          <p:nvPr/>
        </p:nvSpPr>
        <p:spPr>
          <a:xfrm>
            <a:off x="6403494" y="5822221"/>
            <a:ext cx="468351" cy="389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F235C15-4F26-1134-BD7E-67164FA0F451}"/>
              </a:ext>
            </a:extLst>
          </p:cNvPr>
          <p:cNvSpPr/>
          <p:nvPr/>
        </p:nvSpPr>
        <p:spPr>
          <a:xfrm>
            <a:off x="9506968" y="6046163"/>
            <a:ext cx="468351" cy="389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4" name="Straight Arrow Connector 12">
            <a:extLst>
              <a:ext uri="{FF2B5EF4-FFF2-40B4-BE49-F238E27FC236}">
                <a16:creationId xmlns:a16="http://schemas.microsoft.com/office/drawing/2014/main" id="{D1BDBEC6-8FB4-2A6A-D02F-876BEFFD9FFE}"/>
              </a:ext>
            </a:extLst>
          </p:cNvPr>
          <p:cNvCxnSpPr>
            <a:cxnSpLocks/>
          </p:cNvCxnSpPr>
          <p:nvPr/>
        </p:nvCxnSpPr>
        <p:spPr>
          <a:xfrm>
            <a:off x="8764305" y="5062112"/>
            <a:ext cx="54377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96CB83-B465-5AF6-8898-C8144E7CAAAB}"/>
              </a:ext>
            </a:extLst>
          </p:cNvPr>
          <p:cNvSpPr txBox="1"/>
          <p:nvPr/>
        </p:nvSpPr>
        <p:spPr>
          <a:xfrm>
            <a:off x="9531585" y="4877446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CN"/>
              <a:t>utput</a:t>
            </a:r>
            <a:endParaRPr lang="en-CN" dirty="0"/>
          </a:p>
        </p:txBody>
      </p:sp>
      <p:pic>
        <p:nvPicPr>
          <p:cNvPr id="16" name="Picture 2" descr="Activation Functions in Neural Networks [12 Types &amp; Use Cases]">
            <a:extLst>
              <a:ext uri="{FF2B5EF4-FFF2-40B4-BE49-F238E27FC236}">
                <a16:creationId xmlns:a16="http://schemas.microsoft.com/office/drawing/2014/main" id="{8115A6FD-A226-0D0A-67D6-73213527B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t="8689" r="7613" b="12944"/>
          <a:stretch/>
        </p:blipFill>
        <p:spPr bwMode="auto">
          <a:xfrm>
            <a:off x="6205346" y="2165003"/>
            <a:ext cx="2324696" cy="1578489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27">
            <a:extLst>
              <a:ext uri="{FF2B5EF4-FFF2-40B4-BE49-F238E27FC236}">
                <a16:creationId xmlns:a16="http://schemas.microsoft.com/office/drawing/2014/main" id="{730D2D38-6D6A-4050-342D-9B94AFD65363}"/>
              </a:ext>
            </a:extLst>
          </p:cNvPr>
          <p:cNvCxnSpPr>
            <a:cxnSpLocks/>
            <a:stCxn id="9" idx="0"/>
            <a:endCxn id="16" idx="2"/>
          </p:cNvCxnSpPr>
          <p:nvPr/>
        </p:nvCxnSpPr>
        <p:spPr>
          <a:xfrm flipH="1" flipV="1">
            <a:off x="7367694" y="3743492"/>
            <a:ext cx="1" cy="22394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8">
            <a:extLst>
              <a:ext uri="{FF2B5EF4-FFF2-40B4-BE49-F238E27FC236}">
                <a16:creationId xmlns:a16="http://schemas.microsoft.com/office/drawing/2014/main" id="{4D5A0E4B-3087-1BE7-3D95-F82940C30773}"/>
              </a:ext>
            </a:extLst>
          </p:cNvPr>
          <p:cNvSpPr txBox="1"/>
          <p:nvPr/>
        </p:nvSpPr>
        <p:spPr>
          <a:xfrm>
            <a:off x="658813" y="1273080"/>
            <a:ext cx="8789987" cy="197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b="0" i="0" dirty="0">
                <a:effectLst/>
                <a:latin typeface="+mj-lt"/>
                <a:ea typeface="PingFangSC-Regular" panose="020B0400000000000000" pitchFamily="34" charset="-122"/>
              </a:rPr>
              <a:t>Interconnected nodes to process and transmit information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Receive inputs from other nodes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Processes with an activation function</a:t>
            </a:r>
            <a:endParaRPr lang="en" altLang="zh-CN" sz="2400" dirty="0">
              <a:ea typeface="PingFangSC-Regular" panose="020B0400000000000000" pitchFamily="34" charset="-122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Passes the output to other nodes</a:t>
            </a:r>
            <a:endParaRPr lang="en" altLang="zh-CN" sz="2400" i="0" dirty="0">
              <a:effectLst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2353B5-75D8-797A-A964-C4F0E68DA563}"/>
              </a:ext>
            </a:extLst>
          </p:cNvPr>
          <p:cNvSpPr txBox="1"/>
          <p:nvPr/>
        </p:nvSpPr>
        <p:spPr>
          <a:xfrm>
            <a:off x="6379881" y="1706618"/>
            <a:ext cx="6116444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1800" i="0" dirty="0">
                <a:effectLst/>
              </a:rPr>
              <a:t>Linear aggregation &amp; activation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A5D1E9E-FE32-6432-06B0-31073BE9EF6A}"/>
                  </a:ext>
                </a:extLst>
              </p:cNvPr>
              <p:cNvSpPr txBox="1"/>
              <p:nvPr/>
            </p:nvSpPr>
            <p:spPr>
              <a:xfrm>
                <a:off x="8977817" y="2040275"/>
                <a:ext cx="2733121" cy="217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kumimoji="1" lang="en-US" altLang="zh-CN" i="1" dirty="0" err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 dirty="0" err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i="1" dirty="0" err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Sup>
                              <m:sSubSupPr>
                                <m:ctrlPr>
                                  <a:rPr kumimoji="1" lang="en-US" altLang="zh-CN" i="1" dirty="0" err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i="1" dirty="0" err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1" lang="en-US" altLang="zh-CN" i="1" dirty="0" err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kumimoji="1" lang="en-US" altLang="zh-CN" i="1" dirty="0" err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1" lang="en-US" altLang="zh-CN" i="1" dirty="0" err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err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kumimoji="1" lang="en-US" altLang="zh-CN" i="1" dirty="0" err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>
                  <a:lnSpc>
                    <a:spcPct val="120000"/>
                  </a:lnSpc>
                </a:pPr>
                <a:endParaRPr kumimoji="1" lang="en-US" altLang="zh-CN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, … </m:t>
                        </m:r>
                        <m:sSup>
                          <m:sSupPr>
                            <m:ctrlPr>
                              <a:rPr kumimoji="1" lang="en-US" altLang="zh-CN" i="1" dirty="0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 dirty="0" err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kumimoji="1" lang="en-US" altLang="zh-CN" i="1" dirty="0" err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endParaRPr kumimoji="1" lang="en-US" altLang="zh-CN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p>
                              <m:sSupPr>
                                <m:ctrlP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kumimoji="1" lang="en-US" altLang="zh-CN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kumimoji="1" lang="en-US" altLang="zh-CN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1" lang="en-US" altLang="zh-CN" i="1" dirty="0" err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A5D1E9E-FE32-6432-06B0-31073BE9E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817" y="2040275"/>
                <a:ext cx="2733121" cy="2177071"/>
              </a:xfrm>
              <a:prstGeom prst="rect">
                <a:avLst/>
              </a:prstGeom>
              <a:blipFill>
                <a:blip r:embed="rId5"/>
                <a:stretch>
                  <a:fillRect l="-1852" b="-34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4721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C7277-1679-0076-3493-2B1085F4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E599F58-D2E5-24B6-DCCB-91124C475F21}"/>
              </a:ext>
            </a:extLst>
          </p:cNvPr>
          <p:cNvSpPr txBox="1">
            <a:spLocks/>
          </p:cNvSpPr>
          <p:nvPr/>
        </p:nvSpPr>
        <p:spPr>
          <a:xfrm>
            <a:off x="4038600" y="6470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DE9369-C4A0-CDA1-8673-D26AD4C2DA1A}"/>
              </a:ext>
            </a:extLst>
          </p:cNvPr>
          <p:cNvSpPr txBox="1"/>
          <p:nvPr/>
        </p:nvSpPr>
        <p:spPr>
          <a:xfrm>
            <a:off x="660400" y="422414"/>
            <a:ext cx="939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Neural Network with Tensor</a:t>
            </a:r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13543A25-567C-22D8-E21E-5EBBFABA3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79"/>
          <a:stretch/>
        </p:blipFill>
        <p:spPr>
          <a:xfrm>
            <a:off x="658813" y="2036536"/>
            <a:ext cx="5117116" cy="3536662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42E88106-FB16-72A1-34BE-780AB6AF8AE1}"/>
              </a:ext>
            </a:extLst>
          </p:cNvPr>
          <p:cNvSpPr txBox="1"/>
          <p:nvPr/>
        </p:nvSpPr>
        <p:spPr>
          <a:xfrm>
            <a:off x="846073" y="5608262"/>
            <a:ext cx="4079771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b="0" i="0" dirty="0">
                <a:effectLst/>
              </a:rPr>
              <a:t>Example: a </a:t>
            </a:r>
            <a:r>
              <a:rPr lang="en" altLang="zh-CN" dirty="0"/>
              <a:t>4</a:t>
            </a:r>
            <a:r>
              <a:rPr lang="en" altLang="zh-CN" b="0" i="0" dirty="0">
                <a:effectLst/>
              </a:rPr>
              <a:t>-layer network [10, 20, 20, 4]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50D900A2-25EF-5D6E-5288-6347601488C4}"/>
              </a:ext>
            </a:extLst>
          </p:cNvPr>
          <p:cNvSpPr txBox="1"/>
          <p:nvPr/>
        </p:nvSpPr>
        <p:spPr>
          <a:xfrm>
            <a:off x="695325" y="1273080"/>
            <a:ext cx="11496675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b="0" i="0" dirty="0">
                <a:effectLst/>
              </a:rPr>
              <a:t>Create a computation graph for neural network with tensor operations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8E1A76-579B-8938-B91E-0C385E8C4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46"/>
          <a:stretch/>
        </p:blipFill>
        <p:spPr>
          <a:xfrm>
            <a:off x="6096000" y="2437496"/>
            <a:ext cx="4114800" cy="2730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75F33A4-1823-2C5F-A5E1-54954AD00D3A}"/>
              </a:ext>
            </a:extLst>
          </p:cNvPr>
          <p:cNvSpPr txBox="1"/>
          <p:nvPr/>
        </p:nvSpPr>
        <p:spPr>
          <a:xfrm>
            <a:off x="6093942" y="5248163"/>
            <a:ext cx="6098058" cy="11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/>
              <a:t>With proper parameters, UAT suggests we get ground truth y for any x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Problem: how to find these parameters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344138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14357B-4646-F46B-BC12-2F07852C5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1531600" cy="51671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Tensors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Model Building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Modules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Dataset and </a:t>
            </a:r>
            <a:r>
              <a:rPr lang="en-US" altLang="zh-CN" sz="4400" b="1" dirty="0" err="1">
                <a:solidFill>
                  <a:srgbClr val="008000"/>
                </a:solidFill>
                <a:ea typeface="+mj-ea"/>
                <a:cs typeface="+mj-cs"/>
              </a:rPr>
              <a:t>Dataloader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</a:endParaRPr>
          </a:p>
        </p:txBody>
      </p:sp>
      <p:sp>
        <p:nvSpPr>
          <p:cNvPr id="5" name="页脚占位符 1">
            <a:extLst>
              <a:ext uri="{FF2B5EF4-FFF2-40B4-BE49-F238E27FC236}">
                <a16:creationId xmlns:a16="http://schemas.microsoft.com/office/drawing/2014/main" id="{83741599-F55F-071E-30DC-C3C87C80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E88E220-4DBE-E5CF-F166-060875502696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17405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41420-6D83-D7A9-3DF6-1BD4E746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4A08B-EDD1-9A23-AA30-2D7ED444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B53CAA-4E87-F646-AC1B-B3D6BCDF9C4C}"/>
              </a:ext>
            </a:extLst>
          </p:cNvPr>
          <p:cNvSpPr txBox="1"/>
          <p:nvPr/>
        </p:nvSpPr>
        <p:spPr>
          <a:xfrm>
            <a:off x="660400" y="422414"/>
            <a:ext cx="8394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sz="4400" dirty="0"/>
              <a:t>Loss Functions</a:t>
            </a:r>
            <a:endParaRPr lang="en-CN" altLang="zh-CN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F609E6B-1153-CFF7-49A8-DCFB83106BCE}"/>
                  </a:ext>
                </a:extLst>
              </p:cNvPr>
              <p:cNvSpPr txBox="1"/>
              <p:nvPr/>
            </p:nvSpPr>
            <p:spPr>
              <a:xfrm>
                <a:off x="671935" y="1275576"/>
                <a:ext cx="10148465" cy="5075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Measure how the prediction deviated from the target value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The value to be optimized during model training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Example: Mean Squared Error loss</a:t>
                </a:r>
                <a:endParaRPr kumimoji="1" lang="en-US" altLang="zh-CN" sz="24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1"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1"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1" lang="en-US" altLang="zh-CN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kumimoji="1" lang="en-US" altLang="zh-CN" sz="2400" dirty="0"/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Example: Cross Entropy loss</a:t>
                </a:r>
                <a:endParaRPr kumimoji="1" lang="en-US" altLang="zh-CN" sz="24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kumimoji="1" lang="en-US" altLang="zh-CN" sz="2400" dirty="0"/>
              </a:p>
              <a:p>
                <a:pPr>
                  <a:lnSpc>
                    <a:spcPct val="130000"/>
                  </a:lnSpc>
                </a:pPr>
                <a:endParaRPr kumimoji="1" lang="en-US" altLang="zh-CN" sz="2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F609E6B-1153-CFF7-49A8-DCFB83106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35" y="1275576"/>
                <a:ext cx="10148465" cy="5075557"/>
              </a:xfrm>
              <a:prstGeom prst="rect">
                <a:avLst/>
              </a:prstGeom>
              <a:blipFill>
                <a:blip r:embed="rId2"/>
                <a:stretch>
                  <a:fillRect l="-749" b="-259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453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41420-6D83-D7A9-3DF6-1BD4E746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4A08B-EDD1-9A23-AA30-2D7ED444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B53CAA-4E87-F646-AC1B-B3D6BCDF9C4C}"/>
              </a:ext>
            </a:extLst>
          </p:cNvPr>
          <p:cNvSpPr txBox="1"/>
          <p:nvPr/>
        </p:nvSpPr>
        <p:spPr>
          <a:xfrm>
            <a:off x="660400" y="422414"/>
            <a:ext cx="8394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sz="4400" dirty="0"/>
              <a:t>Loss Functions</a:t>
            </a:r>
            <a:endParaRPr lang="en-CN" altLang="zh-CN" sz="4400" dirty="0"/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F37BABAF-F928-3E91-1DB1-AA2DFA2E3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131508"/>
              </p:ext>
            </p:extLst>
          </p:nvPr>
        </p:nvGraphicFramePr>
        <p:xfrm>
          <a:off x="1384721" y="2042009"/>
          <a:ext cx="9422558" cy="1492415"/>
        </p:xfrm>
        <a:graphic>
          <a:graphicData uri="http://schemas.openxmlformats.org/drawingml/2006/table">
            <a:tbl>
              <a:tblPr/>
              <a:tblGrid>
                <a:gridCol w="1964040">
                  <a:extLst>
                    <a:ext uri="{9D8B030D-6E8A-4147-A177-3AD203B41FA5}">
                      <a16:colId xmlns:a16="http://schemas.microsoft.com/office/drawing/2014/main" val="3329214562"/>
                    </a:ext>
                  </a:extLst>
                </a:gridCol>
                <a:gridCol w="2162859">
                  <a:extLst>
                    <a:ext uri="{9D8B030D-6E8A-4147-A177-3AD203B41FA5}">
                      <a16:colId xmlns:a16="http://schemas.microsoft.com/office/drawing/2014/main" val="740189784"/>
                    </a:ext>
                  </a:extLst>
                </a:gridCol>
                <a:gridCol w="2263692">
                  <a:extLst>
                    <a:ext uri="{9D8B030D-6E8A-4147-A177-3AD203B41FA5}">
                      <a16:colId xmlns:a16="http://schemas.microsoft.com/office/drawing/2014/main" val="672129177"/>
                    </a:ext>
                  </a:extLst>
                </a:gridCol>
                <a:gridCol w="3031967">
                  <a:extLst>
                    <a:ext uri="{9D8B030D-6E8A-4147-A177-3AD203B41FA5}">
                      <a16:colId xmlns:a16="http://schemas.microsoft.com/office/drawing/2014/main" val="1726164942"/>
                    </a:ext>
                  </a:extLst>
                </a:gridCol>
              </a:tblGrid>
              <a:tr h="232075"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2" tooltip="torch.nn.L1Loss"/>
                        </a:rPr>
                        <a:t>nn.L1Loss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3" tooltip="torch.nn.GaussianNLLLoss"/>
                        </a:rPr>
                        <a:t>nn.GaussianNLLLoss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4" tooltip="torch.nn.HingeEmbeddingLoss"/>
                        </a:rPr>
                        <a:t>nn.HingeEmbeddingLoss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5" tooltip="torch.nn.MultiLabelSoftMarginLoss"/>
                        </a:rPr>
                        <a:t>nn.MultiLabelSoftMarginLoss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27263"/>
                  </a:ext>
                </a:extLst>
              </a:tr>
              <a:tr h="232075"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6" tooltip="torch.nn.MSELoss"/>
                        </a:rPr>
                        <a:t>nn.MSELoss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7" tooltip="torch.nn.KLDivLoss"/>
                        </a:rPr>
                        <a:t>nn.KLDivLoss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8" tooltip="torch.nn.MultiLabelMarginLoss"/>
                        </a:rPr>
                        <a:t>nn.MultiLabelMarginLoss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9" tooltip="torch.nn.CosineEmbeddingLoss"/>
                        </a:rPr>
                        <a:t>nn.CosineEmbeddingLoss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391866"/>
                  </a:ext>
                </a:extLst>
              </a:tr>
              <a:tr h="408999"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0" tooltip="torch.nn.CrossEntropyLoss"/>
                        </a:rPr>
                        <a:t>nn.CrossEntropyLoss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1" tooltip="torch.nn.BCELoss"/>
                        </a:rPr>
                        <a:t>nn.BCELoss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2" tooltip="torch.nn.HuberLoss"/>
                        </a:rPr>
                        <a:t>nn.HuberLoss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3" tooltip="torch.nn.MultiMarginLoss"/>
                        </a:rPr>
                        <a:t>nn.MultiMarginLoss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55191"/>
                  </a:ext>
                </a:extLst>
              </a:tr>
              <a:tr h="232075"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4" tooltip="torch.nn.CTCLoss"/>
                        </a:rPr>
                        <a:t>nn.CTCLoss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5" tooltip="torch.nn.BCEWithLogitsLoss"/>
                        </a:rPr>
                        <a:t>nn.BCEWithLogitsLoss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6" tooltip="torch.nn.SmoothL1Loss"/>
                        </a:rPr>
                        <a:t>nn.SmoothL1Loss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7" tooltip="torch.nn.TripletMarginLoss"/>
                        </a:rPr>
                        <a:t>nn.TripletMarginLoss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828282"/>
                  </a:ext>
                </a:extLst>
              </a:tr>
              <a:tr h="314834"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8" tooltip="torch.nn.NLLLoss"/>
                        </a:rPr>
                        <a:t>nn.NLLLoss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19" tooltip="torch.nn.MarginRankingLoss"/>
                        </a:rPr>
                        <a:t>nn.MarginRankingLoss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20" tooltip="torch.nn.SoftMarginLoss"/>
                        </a:rPr>
                        <a:t>nn.SoftMarginLoss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600" b="0" u="none" strike="noStrike" dirty="0">
                          <a:solidFill>
                            <a:srgbClr val="EE4C2C"/>
                          </a:solidFill>
                          <a:effectLst/>
                          <a:latin typeface="+mj-lt"/>
                          <a:hlinkClick r:id="rId21" tooltip="torch.nn.TripletMarginWithDistanceLoss"/>
                        </a:rPr>
                        <a:t>nn.TripletMarginWithDistanceLoss</a:t>
                      </a:r>
                      <a:endParaRPr lang="en" sz="1600" b="0" dirty="0">
                        <a:solidFill>
                          <a:srgbClr val="262626"/>
                        </a:solidFill>
                        <a:effectLst/>
                        <a:latin typeface="+mj-lt"/>
                      </a:endParaRPr>
                    </a:p>
                  </a:txBody>
                  <a:tcPr marL="12353" marR="12353" marT="6177" marB="61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15898"/>
                  </a:ext>
                </a:extLst>
              </a:tr>
            </a:tbl>
          </a:graphicData>
        </a:graphic>
      </p:graphicFrame>
      <p:pic>
        <p:nvPicPr>
          <p:cNvPr id="23" name="Picture 4" descr="neural network loss&#10;">
            <a:extLst>
              <a:ext uri="{FF2B5EF4-FFF2-40B4-BE49-F238E27FC236}">
                <a16:creationId xmlns:a16="http://schemas.microsoft.com/office/drawing/2014/main" id="{C2C67AF6-D7B8-6151-7F39-CA274423E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/>
          <a:stretch/>
        </p:blipFill>
        <p:spPr bwMode="auto">
          <a:xfrm>
            <a:off x="1394837" y="3775730"/>
            <a:ext cx="3569334" cy="197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F609E6B-1153-CFF7-49A8-DCFB83106BCE}"/>
              </a:ext>
            </a:extLst>
          </p:cNvPr>
          <p:cNvSpPr txBox="1"/>
          <p:nvPr/>
        </p:nvSpPr>
        <p:spPr>
          <a:xfrm>
            <a:off x="671935" y="1275576"/>
            <a:ext cx="10148465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/>
              <a:t>Pytorch</a:t>
            </a:r>
            <a:r>
              <a:rPr lang="en-US" altLang="zh-CN" sz="2400" dirty="0"/>
              <a:t> provides various built-in loss functions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286A245-5D0B-1D14-8FC9-E16ED834A6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50091" y="4151529"/>
            <a:ext cx="4925089" cy="122640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DDEB0D4-397A-B324-814E-8EF6FB1FACCA}"/>
              </a:ext>
            </a:extLst>
          </p:cNvPr>
          <p:cNvSpPr txBox="1"/>
          <p:nvPr/>
        </p:nvSpPr>
        <p:spPr>
          <a:xfrm>
            <a:off x="695325" y="5888393"/>
            <a:ext cx="11018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Receive two tensors of (any) same shape, get element-wise loss and aggregate them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45032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7A978-508D-72B7-7D7A-F29904F1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D4CEB-1B6B-7771-20D0-653DA0E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F9ED5-B868-DFCE-57EE-5C54127B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1" r="7190" b="7561"/>
          <a:stretch/>
        </p:blipFill>
        <p:spPr>
          <a:xfrm>
            <a:off x="771030" y="2846617"/>
            <a:ext cx="2054622" cy="1690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FDFEC-EF1A-CDC6-4268-0C24245A7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7" r="6711"/>
          <a:stretch/>
        </p:blipFill>
        <p:spPr>
          <a:xfrm>
            <a:off x="3227874" y="2801792"/>
            <a:ext cx="1989244" cy="1780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B44C55-6DB4-D14E-27B5-133C19F0C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8" r="8000"/>
          <a:stretch/>
        </p:blipFill>
        <p:spPr>
          <a:xfrm>
            <a:off x="5592251" y="2763642"/>
            <a:ext cx="2079083" cy="1856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BB2FF-D0CB-F560-7C5A-DA58A4798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760" y="2801792"/>
            <a:ext cx="3242404" cy="1834602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0D58E6A7-8C86-B8CE-279F-CF1340213317}"/>
              </a:ext>
            </a:extLst>
          </p:cNvPr>
          <p:cNvSpPr/>
          <p:nvPr/>
        </p:nvSpPr>
        <p:spPr>
          <a:xfrm>
            <a:off x="2976311" y="3558993"/>
            <a:ext cx="351262" cy="29631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E6132F3-134C-8C77-28A6-AFC83FA11CF8}"/>
              </a:ext>
            </a:extLst>
          </p:cNvPr>
          <p:cNvSpPr/>
          <p:nvPr/>
        </p:nvSpPr>
        <p:spPr>
          <a:xfrm>
            <a:off x="5364559" y="3558993"/>
            <a:ext cx="351262" cy="29631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0D298AC-4643-A843-4DAB-BD4237418B06}"/>
              </a:ext>
            </a:extLst>
          </p:cNvPr>
          <p:cNvSpPr/>
          <p:nvPr/>
        </p:nvSpPr>
        <p:spPr>
          <a:xfrm>
            <a:off x="7816068" y="3560892"/>
            <a:ext cx="351262" cy="29631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0F8530E-E479-7BFF-4FFE-F3CA34E59C9C}"/>
              </a:ext>
            </a:extLst>
          </p:cNvPr>
          <p:cNvSpPr txBox="1">
            <a:spLocks/>
          </p:cNvSpPr>
          <p:nvPr/>
        </p:nvSpPr>
        <p:spPr>
          <a:xfrm>
            <a:off x="660400" y="1280942"/>
            <a:ext cx="10515600" cy="1280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procedure of finding the parameters that minimize the loss function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Gradient descent: </a:t>
            </a:r>
            <a:r>
              <a:rPr lang="en-CN" sz="2400">
                <a:latin typeface="Calibri" panose="020F0502020204030204" pitchFamily="34" charset="0"/>
                <a:cs typeface="Calibri" panose="020F0502020204030204" pitchFamily="34" charset="0"/>
              </a:rPr>
              <a:t>update model parameters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N" altLang="zh-CN" sz="2400">
                <a:latin typeface="Calibri" panose="020F0502020204030204" pitchFamily="34" charset="0"/>
                <a:cs typeface="Calibri" panose="020F0502020204030204" pitchFamily="34" charset="0"/>
              </a:rPr>
              <a:t>owards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CN" altLang="zh-CN" sz="2400">
                <a:latin typeface="Calibri" panose="020F0502020204030204" pitchFamily="34" charset="0"/>
                <a:cs typeface="Calibri" panose="020F0502020204030204" pitchFamily="34" charset="0"/>
              </a:rPr>
              <a:t>gradient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endParaRPr lang="en-CN" altLang="zh-CN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57D14E8-CB80-5185-720B-B507D6883BE8}"/>
              </a:ext>
            </a:extLst>
          </p:cNvPr>
          <p:cNvSpPr txBox="1"/>
          <p:nvPr/>
        </p:nvSpPr>
        <p:spPr>
          <a:xfrm>
            <a:off x="660400" y="422414"/>
            <a:ext cx="8394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Optimization</a:t>
            </a:r>
            <a:endParaRPr lang="en-CN" altLang="zh-CN" sz="44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8FB16A7-4A63-343E-79F1-66732C2D603B}"/>
              </a:ext>
            </a:extLst>
          </p:cNvPr>
          <p:cNvSpPr txBox="1">
            <a:spLocks/>
          </p:cNvSpPr>
          <p:nvPr/>
        </p:nvSpPr>
        <p:spPr>
          <a:xfrm>
            <a:off x="695324" y="5111001"/>
            <a:ext cx="10480675" cy="1280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Key: obtain the gradient, i.e., partial derivative with respect to all the parameters</a:t>
            </a:r>
            <a:endParaRPr lang="en-CN" altLang="zh-CN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6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AA799-8580-6C02-B8B5-2C04078F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D1BB5-A94C-733C-9571-ADCF0789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455FB-F981-7E9C-4769-2AAB8D378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1" b="17772"/>
          <a:stretch/>
        </p:blipFill>
        <p:spPr>
          <a:xfrm>
            <a:off x="781801" y="2766874"/>
            <a:ext cx="5370095" cy="1814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5B03F-E7F0-1F7D-7F95-D4422F61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65" y="4568710"/>
            <a:ext cx="5344950" cy="1847777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8042E762-662F-2D27-2A4C-926A48DE9C52}"/>
              </a:ext>
            </a:extLst>
          </p:cNvPr>
          <p:cNvSpPr/>
          <p:nvPr/>
        </p:nvSpPr>
        <p:spPr>
          <a:xfrm rot="5400000">
            <a:off x="3015876" y="4436305"/>
            <a:ext cx="379359" cy="314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5F04C-15B1-43E8-291B-A640B3FD89CF}"/>
              </a:ext>
            </a:extLst>
          </p:cNvPr>
          <p:cNvSpPr txBox="1"/>
          <p:nvPr/>
        </p:nvSpPr>
        <p:spPr>
          <a:xfrm>
            <a:off x="3470032" y="4409154"/>
            <a:ext cx="181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propagation</a:t>
            </a:r>
            <a:endParaRPr lang="en-C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183933-743E-4F3B-50C7-2C04D9F3B89E}"/>
              </a:ext>
            </a:extLst>
          </p:cNvPr>
          <p:cNvSpPr txBox="1"/>
          <p:nvPr/>
        </p:nvSpPr>
        <p:spPr>
          <a:xfrm>
            <a:off x="6387045" y="2304827"/>
            <a:ext cx="4251239" cy="320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D</a:t>
            </a:r>
            <a:r>
              <a:rPr lang="en-CN" b="1"/>
              <a:t>e</a:t>
            </a:r>
            <a:r>
              <a:rPr lang="en-US" b="1" dirty="0"/>
              <a:t>r</a:t>
            </a:r>
            <a:r>
              <a:rPr lang="en-CN" b="1"/>
              <a:t>ivative rules:</a:t>
            </a:r>
            <a:endParaRPr lang="en-US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CN" dirty="0"/>
              <a:t>um: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CN" dirty="0"/>
          </a:p>
          <a:p>
            <a:pPr>
              <a:lnSpc>
                <a:spcPct val="110000"/>
              </a:lnSpc>
            </a:pPr>
            <a:endParaRPr lang="en-CN" dirty="0"/>
          </a:p>
          <a:p>
            <a:pPr>
              <a:lnSpc>
                <a:spcPct val="110000"/>
              </a:lnSpc>
            </a:pPr>
            <a:endParaRPr lang="en-CN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N" dirty="0"/>
              <a:t>Production: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CN" dirty="0"/>
          </a:p>
          <a:p>
            <a:pPr>
              <a:lnSpc>
                <a:spcPct val="110000"/>
              </a:lnSpc>
            </a:pPr>
            <a:endParaRPr lang="en-CN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CN" dirty="0"/>
              <a:t>hain rule: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BBC582D-7E7E-394D-55B0-0B5D32DB12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5"/>
          <a:stretch/>
        </p:blipFill>
        <p:spPr>
          <a:xfrm>
            <a:off x="6418164" y="3039264"/>
            <a:ext cx="4114801" cy="7794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A7513E-C0BC-B1B5-7330-B09E94E75F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70"/>
          <a:stretch/>
        </p:blipFill>
        <p:spPr>
          <a:xfrm>
            <a:off x="6418164" y="4270572"/>
            <a:ext cx="4374856" cy="783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B0619-34D9-3DCC-47CE-1BACC4ED60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49"/>
          <a:stretch/>
        </p:blipFill>
        <p:spPr>
          <a:xfrm>
            <a:off x="6418164" y="5428887"/>
            <a:ext cx="2467621" cy="102399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B4EEFD5-E1A2-3435-3193-1ED4403F31DB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Backward Pass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C4BF34A-74B7-AB90-B382-BBAE8DEDA324}"/>
              </a:ext>
            </a:extLst>
          </p:cNvPr>
          <p:cNvSpPr txBox="1"/>
          <p:nvPr/>
        </p:nvSpPr>
        <p:spPr>
          <a:xfrm>
            <a:off x="1698521" y="2378270"/>
            <a:ext cx="2602831" cy="307777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MS Reference Sans Serif" panose="020B0604030504040204" pitchFamily="34" charset="0"/>
              </a:rPr>
              <a:t>q = x + y, </a:t>
            </a:r>
            <a:r>
              <a:rPr lang="en-US" sz="1400" dirty="0">
                <a:latin typeface="MS Reference Sans Serif" panose="020B0604030504040204" pitchFamily="34" charset="0"/>
              </a:rPr>
              <a:t>f = q * z</a:t>
            </a:r>
            <a:endParaRPr lang="en-CN" sz="1400" dirty="0">
              <a:latin typeface="MS Reference Sans Serif" panose="020B060403050404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310E4CE4-B119-DCA4-0CEF-4213E38D22D0}"/>
              </a:ext>
            </a:extLst>
          </p:cNvPr>
          <p:cNvSpPr txBox="1"/>
          <p:nvPr/>
        </p:nvSpPr>
        <p:spPr>
          <a:xfrm>
            <a:off x="658813" y="2316471"/>
            <a:ext cx="1039708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Example:</a:t>
            </a:r>
            <a:endParaRPr lang="en" altLang="zh-CN" b="0" i="0" dirty="0">
              <a:solidFill>
                <a:srgbClr val="37352F"/>
              </a:solidFill>
              <a:effectLst/>
              <a:latin typeface="ui-sans-serif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3E6C585-B758-E3D3-E6A4-F9F571BAF44A}"/>
              </a:ext>
            </a:extLst>
          </p:cNvPr>
          <p:cNvSpPr txBox="1"/>
          <p:nvPr/>
        </p:nvSpPr>
        <p:spPr>
          <a:xfrm>
            <a:off x="658813" y="1273080"/>
            <a:ext cx="11533187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Backward Pass</a:t>
            </a:r>
            <a:r>
              <a:rPr lang="en-US" sz="2400" dirty="0"/>
              <a:t>: </a:t>
            </a:r>
            <a:r>
              <a:rPr lang="en" altLang="zh-CN" sz="2400" dirty="0"/>
              <a:t>Gradient for loss is propagated backward through the network, each variable obtains the gradient</a:t>
            </a:r>
          </a:p>
        </p:txBody>
      </p:sp>
    </p:spTree>
    <p:extLst>
      <p:ext uri="{BB962C8B-B14F-4D97-AF65-F5344CB8AC3E}">
        <p14:creationId xmlns:p14="http://schemas.microsoft.com/office/powerpoint/2010/main" val="1674190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04994-6087-9DFF-E875-28DB8775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69E50-8F34-4F86-B575-B4545719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4975E-0414-580B-978F-2812DC0F6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3"/>
          <a:stretch/>
        </p:blipFill>
        <p:spPr>
          <a:xfrm>
            <a:off x="574092" y="1939602"/>
            <a:ext cx="4912308" cy="4174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AC62C-EF0B-9169-78B5-C87F12E13589}"/>
              </a:ext>
            </a:extLst>
          </p:cNvPr>
          <p:cNvSpPr txBox="1"/>
          <p:nvPr/>
        </p:nvSpPr>
        <p:spPr>
          <a:xfrm>
            <a:off x="658813" y="4343787"/>
            <a:ext cx="1621784" cy="4262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FCC8D5-E234-E9E0-E004-5B2E2230C25A}"/>
              </a:ext>
            </a:extLst>
          </p:cNvPr>
          <p:cNvSpPr txBox="1"/>
          <p:nvPr/>
        </p:nvSpPr>
        <p:spPr>
          <a:xfrm>
            <a:off x="2280597" y="4372249"/>
            <a:ext cx="267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CN" dirty="0">
                <a:solidFill>
                  <a:srgbClr val="FF0000"/>
                </a:solidFill>
              </a:rPr>
              <a:t>utomatic differentiation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C81248-63FC-1F61-CAC6-5BFC4AE85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820" y="5065834"/>
            <a:ext cx="4738325" cy="1083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453920-EF82-C20A-92C0-0CD6376CFFC0}"/>
              </a:ext>
            </a:extLst>
          </p:cNvPr>
          <p:cNvSpPr txBox="1"/>
          <p:nvPr/>
        </p:nvSpPr>
        <p:spPr>
          <a:xfrm>
            <a:off x="5801820" y="4741581"/>
            <a:ext cx="806691" cy="324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CN" dirty="0"/>
              <a:t>utput: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118F22-5BA3-F0EB-37FF-DD5DBD8D85EB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Backward Pass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3EA5B-892B-A2F0-0969-98FB831B0886}"/>
              </a:ext>
            </a:extLst>
          </p:cNvPr>
          <p:cNvSpPr txBox="1"/>
          <p:nvPr/>
        </p:nvSpPr>
        <p:spPr>
          <a:xfrm>
            <a:off x="658813" y="1273080"/>
            <a:ext cx="11625952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 err="1"/>
              <a:t>torch.backward</a:t>
            </a:r>
            <a:r>
              <a:rPr lang="en-US" altLang="zh-CN" sz="2400" b="1" dirty="0"/>
              <a:t>(): </a:t>
            </a:r>
            <a:r>
              <a:rPr lang="en-US" altLang="zh-CN" sz="2400" dirty="0"/>
              <a:t>automatic differentiation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24AF41-7D57-0C52-05AD-509AAE0ABEF4}"/>
              </a:ext>
            </a:extLst>
          </p:cNvPr>
          <p:cNvSpPr/>
          <p:nvPr/>
        </p:nvSpPr>
        <p:spPr>
          <a:xfrm>
            <a:off x="2610678" y="2569010"/>
            <a:ext cx="2067339" cy="9130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C201CD-A6F5-E6CC-B4B4-657E03864126}"/>
              </a:ext>
            </a:extLst>
          </p:cNvPr>
          <p:cNvSpPr txBox="1"/>
          <p:nvPr/>
        </p:nvSpPr>
        <p:spPr>
          <a:xfrm>
            <a:off x="5486400" y="3279986"/>
            <a:ext cx="6716474" cy="1493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/>
              <a:t>propagated backward the computational graph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/>
              <a:t>add the gradient to </a:t>
            </a:r>
            <a:r>
              <a:rPr lang="en" altLang="zh-CN" sz="2400" i="1" dirty="0">
                <a:solidFill>
                  <a:srgbClr val="51BE94"/>
                </a:solidFill>
              </a:rPr>
              <a:t>.grad </a:t>
            </a:r>
            <a:r>
              <a:rPr lang="en" altLang="zh-CN" sz="2400" dirty="0"/>
              <a:t>attribute of each tensor with </a:t>
            </a:r>
            <a:r>
              <a:rPr lang="en" altLang="zh-CN" sz="2400" i="1" dirty="0" err="1">
                <a:solidFill>
                  <a:srgbClr val="51BE94"/>
                </a:solidFill>
              </a:rPr>
              <a:t>requires_grad</a:t>
            </a:r>
            <a:r>
              <a:rPr lang="en" altLang="zh-CN" sz="2400" i="1" dirty="0">
                <a:solidFill>
                  <a:srgbClr val="51BE94"/>
                </a:solidFill>
              </a:rPr>
              <a:t>=True</a:t>
            </a:r>
          </a:p>
        </p:txBody>
      </p:sp>
    </p:spTree>
    <p:extLst>
      <p:ext uri="{BB962C8B-B14F-4D97-AF65-F5344CB8AC3E}">
        <p14:creationId xmlns:p14="http://schemas.microsoft.com/office/powerpoint/2010/main" val="1661983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04994-6087-9DFF-E875-28DB8775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69E50-8F34-4F86-B575-B4545719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118F22-5BA3-F0EB-37FF-DD5DBD8D85EB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Backward Pass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3EA5B-892B-A2F0-0969-98FB831B0886}"/>
              </a:ext>
            </a:extLst>
          </p:cNvPr>
          <p:cNvSpPr txBox="1"/>
          <p:nvPr/>
        </p:nvSpPr>
        <p:spPr>
          <a:xfrm>
            <a:off x="658813" y="1273080"/>
            <a:ext cx="11625952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 err="1"/>
              <a:t>torch.backward</a:t>
            </a:r>
            <a:r>
              <a:rPr lang="en-US" altLang="zh-CN" sz="2400" b="1" dirty="0"/>
              <a:t>(): </a:t>
            </a:r>
            <a:r>
              <a:rPr lang="en-US" altLang="zh-CN" sz="2400" dirty="0"/>
              <a:t>automatic differentiation</a:t>
            </a:r>
          </a:p>
        </p:txBody>
      </p:sp>
      <p:pic>
        <p:nvPicPr>
          <p:cNvPr id="2" name="Picture 33">
            <a:extLst>
              <a:ext uri="{FF2B5EF4-FFF2-40B4-BE49-F238E27FC236}">
                <a16:creationId xmlns:a16="http://schemas.microsoft.com/office/drawing/2014/main" id="{5471260D-099E-483F-EBAA-9AF214262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79"/>
          <a:stretch/>
        </p:blipFill>
        <p:spPr>
          <a:xfrm>
            <a:off x="658813" y="2036536"/>
            <a:ext cx="5117116" cy="3536662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FE2696E7-F7FE-E153-0827-01EE10AED583}"/>
              </a:ext>
            </a:extLst>
          </p:cNvPr>
          <p:cNvSpPr txBox="1"/>
          <p:nvPr/>
        </p:nvSpPr>
        <p:spPr>
          <a:xfrm>
            <a:off x="846073" y="5608262"/>
            <a:ext cx="4079771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b="0" i="0" dirty="0">
                <a:effectLst/>
              </a:rPr>
              <a:t>Example: a </a:t>
            </a:r>
            <a:r>
              <a:rPr lang="en" altLang="zh-CN" dirty="0"/>
              <a:t>4</a:t>
            </a:r>
            <a:r>
              <a:rPr lang="en" altLang="zh-CN" b="0" i="0" dirty="0">
                <a:effectLst/>
              </a:rPr>
              <a:t>-layer network [10, 20, 20, 4]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CC770B9-1137-1341-B522-D0CD0B3C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32420"/>
            <a:ext cx="5913613" cy="20980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E4A7727-60BA-C57F-982F-4E5C68E6EF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54"/>
          <a:stretch/>
        </p:blipFill>
        <p:spPr>
          <a:xfrm>
            <a:off x="6096000" y="1887976"/>
            <a:ext cx="5913613" cy="23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41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04994-6087-9DFF-E875-28DB8775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69E50-8F34-4F86-B575-B4545719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118F22-5BA3-F0EB-37FF-DD5DBD8D85EB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Backward Pass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3EA5B-892B-A2F0-0969-98FB831B0886}"/>
              </a:ext>
            </a:extLst>
          </p:cNvPr>
          <p:cNvSpPr txBox="1"/>
          <p:nvPr/>
        </p:nvSpPr>
        <p:spPr>
          <a:xfrm>
            <a:off x="658813" y="1273080"/>
            <a:ext cx="11625952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 err="1"/>
              <a:t>torch.backward</a:t>
            </a:r>
            <a:r>
              <a:rPr lang="en-US" altLang="zh-CN" sz="2400" b="1" dirty="0"/>
              <a:t>(): </a:t>
            </a:r>
            <a:r>
              <a:rPr lang="en-US" altLang="zh-CN" sz="2400" dirty="0"/>
              <a:t>automatic differentiation</a:t>
            </a:r>
          </a:p>
        </p:txBody>
      </p:sp>
      <p:pic>
        <p:nvPicPr>
          <p:cNvPr id="2" name="Picture 33">
            <a:extLst>
              <a:ext uri="{FF2B5EF4-FFF2-40B4-BE49-F238E27FC236}">
                <a16:creationId xmlns:a16="http://schemas.microsoft.com/office/drawing/2014/main" id="{5471260D-099E-483F-EBAA-9AF214262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79"/>
          <a:stretch/>
        </p:blipFill>
        <p:spPr>
          <a:xfrm>
            <a:off x="658813" y="2036536"/>
            <a:ext cx="5117116" cy="3536662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FE2696E7-F7FE-E153-0827-01EE10AED583}"/>
              </a:ext>
            </a:extLst>
          </p:cNvPr>
          <p:cNvSpPr txBox="1"/>
          <p:nvPr/>
        </p:nvSpPr>
        <p:spPr>
          <a:xfrm>
            <a:off x="846073" y="5608262"/>
            <a:ext cx="4079771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b="0" i="0" dirty="0">
                <a:effectLst/>
              </a:rPr>
              <a:t>Example: a </a:t>
            </a:r>
            <a:r>
              <a:rPr lang="en" altLang="zh-CN" dirty="0"/>
              <a:t>4</a:t>
            </a:r>
            <a:r>
              <a:rPr lang="en" altLang="zh-CN" b="0" i="0" dirty="0">
                <a:effectLst/>
              </a:rPr>
              <a:t>-layer network [10, 20, 20, 4]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CC770B9-1137-1341-B522-D0CD0B3C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32420"/>
            <a:ext cx="5913613" cy="20980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E4A7727-60BA-C57F-982F-4E5C68E6EF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54"/>
          <a:stretch/>
        </p:blipFill>
        <p:spPr>
          <a:xfrm>
            <a:off x="6096000" y="1887976"/>
            <a:ext cx="5913613" cy="2395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9501A22-1160-6A0F-0D02-B1A7A0BC1E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062"/>
          <a:stretch/>
        </p:blipFill>
        <p:spPr>
          <a:xfrm>
            <a:off x="6132947" y="1887976"/>
            <a:ext cx="3472873" cy="120957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2DC3F0E-E146-BAD4-B8E4-31D2FCAB59DB}"/>
              </a:ext>
            </a:extLst>
          </p:cNvPr>
          <p:cNvSpPr/>
          <p:nvPr/>
        </p:nvSpPr>
        <p:spPr>
          <a:xfrm>
            <a:off x="6305239" y="2473061"/>
            <a:ext cx="2783343" cy="584775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356905-EA40-FB81-E057-3E8E7019BF26}"/>
              </a:ext>
            </a:extLst>
          </p:cNvPr>
          <p:cNvSpPr txBox="1"/>
          <p:nvPr/>
        </p:nvSpPr>
        <p:spPr>
          <a:xfrm>
            <a:off x="9125529" y="2720835"/>
            <a:ext cx="2783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FF00"/>
                </a:solidFill>
              </a:rPr>
              <a:t>Wrap to Parameter,</a:t>
            </a:r>
          </a:p>
          <a:p>
            <a:r>
              <a:rPr kumimoji="1" lang="en-US" altLang="zh-CN" sz="1600" dirty="0">
                <a:solidFill>
                  <a:srgbClr val="FFFF00"/>
                </a:solidFill>
              </a:rPr>
              <a:t>More recommended</a:t>
            </a:r>
            <a:endParaRPr kumimoji="1" lang="zh-CN" alt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5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7A978-508D-72B7-7D7A-F29904F1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D4CEB-1B6B-7771-20D0-653DA0E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99BB4D-3629-A53F-35BB-D7FE0AE40236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Optimizer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5C99835D-6D0D-6AC1-E1F3-1F36F6707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87795"/>
              </p:ext>
            </p:extLst>
          </p:nvPr>
        </p:nvGraphicFramePr>
        <p:xfrm>
          <a:off x="2816089" y="2082709"/>
          <a:ext cx="6201048" cy="966408"/>
        </p:xfrm>
        <a:graphic>
          <a:graphicData uri="http://schemas.openxmlformats.org/drawingml/2006/table">
            <a:tbl>
              <a:tblPr/>
              <a:tblGrid>
                <a:gridCol w="1550262">
                  <a:extLst>
                    <a:ext uri="{9D8B030D-6E8A-4147-A177-3AD203B41FA5}">
                      <a16:colId xmlns:a16="http://schemas.microsoft.com/office/drawing/2014/main" val="2123861055"/>
                    </a:ext>
                  </a:extLst>
                </a:gridCol>
                <a:gridCol w="1550262">
                  <a:extLst>
                    <a:ext uri="{9D8B030D-6E8A-4147-A177-3AD203B41FA5}">
                      <a16:colId xmlns:a16="http://schemas.microsoft.com/office/drawing/2014/main" val="2235166155"/>
                    </a:ext>
                  </a:extLst>
                </a:gridCol>
                <a:gridCol w="1550262">
                  <a:extLst>
                    <a:ext uri="{9D8B030D-6E8A-4147-A177-3AD203B41FA5}">
                      <a16:colId xmlns:a16="http://schemas.microsoft.com/office/drawing/2014/main" val="4235895613"/>
                    </a:ext>
                  </a:extLst>
                </a:gridCol>
                <a:gridCol w="1550262">
                  <a:extLst>
                    <a:ext uri="{9D8B030D-6E8A-4147-A177-3AD203B41FA5}">
                      <a16:colId xmlns:a16="http://schemas.microsoft.com/office/drawing/2014/main" val="243626620"/>
                    </a:ext>
                  </a:extLst>
                </a:gridCol>
              </a:tblGrid>
              <a:tr h="312110"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 tooltip="torch.optim.Adadelta"/>
                        </a:rPr>
                        <a:t>Adadelta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 tooltip="torch.optim.SparseAdam"/>
                        </a:rPr>
                        <a:t>SparseAdam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 tooltip="torch.optim.LBFGS"/>
                        </a:rPr>
                        <a:t>LBFGS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 tooltip="torch.optim.RMSprop"/>
                        </a:rPr>
                        <a:t>RMSprop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52588"/>
                  </a:ext>
                </a:extLst>
              </a:tr>
              <a:tr h="312110"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 tooltip="torch.optim.Adagrad"/>
                        </a:rPr>
                        <a:t>Adagrad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 tooltip="torch.optim.Adamax"/>
                        </a:rPr>
                        <a:t>Adamax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 tooltip="torch.optim.NAdam"/>
                        </a:rPr>
                        <a:t>NAdam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 tooltip="torch.optim.Rprop"/>
                        </a:rPr>
                        <a:t>Rprop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184593"/>
                  </a:ext>
                </a:extLst>
              </a:tr>
              <a:tr h="312110"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 tooltip="torch.optim.Adam"/>
                        </a:rPr>
                        <a:t>Adam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 tooltip="torch.optim.ASGD"/>
                        </a:rPr>
                        <a:t>ASGD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 tooltip="torch.optim.RAdam"/>
                        </a:rPr>
                        <a:t>RAdam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800" b="0" u="none" strike="noStrike" dirty="0">
                          <a:solidFill>
                            <a:srgbClr val="EE4C2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 tooltip="torch.optim.SGD"/>
                        </a:rPr>
                        <a:t>SGD</a:t>
                      </a:r>
                      <a:endParaRPr lang="en" sz="1800" b="0" dirty="0"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817" marR="47817" marT="23908" marB="239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270907"/>
                  </a:ext>
                </a:extLst>
              </a:tr>
            </a:tbl>
          </a:graphicData>
        </a:graphic>
      </p:graphicFrame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496F6A-DA9E-E9CA-8322-74136E4743CA}"/>
              </a:ext>
            </a:extLst>
          </p:cNvPr>
          <p:cNvSpPr txBox="1">
            <a:spLocks/>
          </p:cNvSpPr>
          <p:nvPr/>
        </p:nvSpPr>
        <p:spPr>
          <a:xfrm>
            <a:off x="658813" y="1268413"/>
            <a:ext cx="10515600" cy="3118057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FF0000"/>
                </a:solidFill>
              </a:rPr>
              <a:t>torch.optim</a:t>
            </a:r>
            <a:r>
              <a:rPr lang="en-US" sz="2400" dirty="0"/>
              <a:t>: a package implementing various optimization algorithms.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Inherit “Optimizer” class </a:t>
            </a:r>
          </a:p>
        </p:txBody>
      </p:sp>
    </p:spTree>
    <p:extLst>
      <p:ext uri="{BB962C8B-B14F-4D97-AF65-F5344CB8AC3E}">
        <p14:creationId xmlns:p14="http://schemas.microsoft.com/office/powerpoint/2010/main" val="3480755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7A978-508D-72B7-7D7A-F29904F1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D4CEB-1B6B-7771-20D0-653DA0E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99BB4D-3629-A53F-35BB-D7FE0AE40236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Optimizer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DE451737-7946-8C23-E51F-6DE9ED74B6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813" y="1278399"/>
                <a:ext cx="10515600" cy="3118057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en-US" sz="2400" dirty="0"/>
                  <a:t>Example: </a:t>
                </a:r>
                <a:r>
                  <a:rPr lang="en-CN" sz="2400"/>
                  <a:t>Stocastic </a:t>
                </a:r>
                <a:r>
                  <a:rPr lang="en-CN" sz="2400" dirty="0"/>
                  <a:t>G</a:t>
                </a:r>
                <a:r>
                  <a:rPr lang="en-US" altLang="zh-CN" sz="2400" dirty="0" err="1"/>
                  <a:t>radient</a:t>
                </a:r>
                <a:r>
                  <a:rPr lang="en-US" altLang="zh-CN" sz="2400" dirty="0"/>
                  <a:t> Descent (SGD): </a:t>
                </a:r>
                <a:r>
                  <a:rPr lang="en-US" altLang="zh-CN" sz="1600" b="1" dirty="0" err="1">
                    <a:latin typeface="Ayuthaya" pitchFamily="2" charset="-34"/>
                    <a:ea typeface="Ayuthaya" pitchFamily="2" charset="-34"/>
                    <a:cs typeface="Ayuthaya" pitchFamily="2" charset="-34"/>
                  </a:rPr>
                  <a:t>torch.optim.SGD</a:t>
                </a:r>
                <a:r>
                  <a:rPr lang="en-US" altLang="zh-CN" sz="1600" b="1" dirty="0">
                    <a:latin typeface="Ayuthaya" pitchFamily="2" charset="-34"/>
                    <a:ea typeface="Ayuthaya" pitchFamily="2" charset="-34"/>
                    <a:cs typeface="Ayuthaya" pitchFamily="2" charset="-34"/>
                  </a:rPr>
                  <a:t>(params, </a:t>
                </a:r>
                <a:r>
                  <a:rPr lang="en-US" altLang="zh-CN" sz="1600" b="1" dirty="0" err="1">
                    <a:latin typeface="Ayuthaya" pitchFamily="2" charset="-34"/>
                    <a:ea typeface="Ayuthaya" pitchFamily="2" charset="-34"/>
                    <a:cs typeface="Ayuthaya" pitchFamily="2" charset="-34"/>
                  </a:rPr>
                  <a:t>kwargs</a:t>
                </a:r>
                <a:r>
                  <a:rPr lang="en-US" altLang="zh-CN" sz="1600" b="1" dirty="0">
                    <a:latin typeface="Ayuthaya" pitchFamily="2" charset="-34"/>
                    <a:ea typeface="Ayuthaya" pitchFamily="2" charset="-34"/>
                    <a:cs typeface="Ayuthaya" pitchFamily="2" charset="-34"/>
                  </a:rPr>
                  <a:t>)</a:t>
                </a:r>
                <a:endParaRPr lang="en-US" altLang="zh-CN" sz="1600" dirty="0"/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" altLang="zh-CN" sz="2400" b="0" dirty="0">
                    <a:effectLst/>
                  </a:rPr>
                  <a:t>params: the variables to update</a:t>
                </a:r>
                <a:endParaRPr lang="en-US" sz="2400" dirty="0"/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CN" sz="2400"/>
                  <a:t>L</a:t>
                </a:r>
                <a:r>
                  <a:rPr lang="en-US" altLang="zh-CN" sz="2400" dirty="0"/>
                  <a:t>earning rate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2400" dirty="0"/>
                  <a:t>: the update length of each step</a:t>
                </a: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DE451737-7946-8C23-E51F-6DE9ED74B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3" y="1278399"/>
                <a:ext cx="10515600" cy="3118057"/>
              </a:xfrm>
              <a:prstGeom prst="rect">
                <a:avLst/>
              </a:prstGeom>
              <a:blipFill>
                <a:blip r:embed="rId3"/>
                <a:stretch>
                  <a:fillRect l="-8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3">
            <a:extLst>
              <a:ext uri="{FF2B5EF4-FFF2-40B4-BE49-F238E27FC236}">
                <a16:creationId xmlns:a16="http://schemas.microsoft.com/office/drawing/2014/main" id="{2484EAAB-A1FF-49ED-E6C3-3A97477CE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553" y="2321165"/>
            <a:ext cx="2069011" cy="429718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ABB0745-8284-8395-6F68-9AD44F154C12}"/>
              </a:ext>
            </a:extLst>
          </p:cNvPr>
          <p:cNvSpPr txBox="1">
            <a:spLocks/>
          </p:cNvSpPr>
          <p:nvPr/>
        </p:nvSpPr>
        <p:spPr>
          <a:xfrm>
            <a:off x="658813" y="2837427"/>
            <a:ext cx="11256096" cy="515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err="1"/>
              <a:t>optimizer.step</a:t>
            </a:r>
            <a:r>
              <a:rPr lang="en-US" altLang="zh-CN" sz="2400" b="1" dirty="0"/>
              <a:t>(): </a:t>
            </a:r>
            <a:r>
              <a:rPr lang="en-US" altLang="zh-CN" sz="2400" dirty="0"/>
              <a:t>Update model parameters with calculated gradient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86B7156-6F08-D635-1AFC-12CDB4F3F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13" y="3505201"/>
            <a:ext cx="67818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4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7A978-508D-72B7-7D7A-F29904F1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D4CEB-1B6B-7771-20D0-653DA0E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99BB4D-3629-A53F-35BB-D7FE0AE40236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Model Training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22896A8-6543-5F0E-029E-5B347682F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77"/>
          <a:stretch/>
        </p:blipFill>
        <p:spPr>
          <a:xfrm>
            <a:off x="5775929" y="3468019"/>
            <a:ext cx="4338783" cy="2180590"/>
          </a:xfrm>
          <a:prstGeom prst="rect">
            <a:avLst/>
          </a:prstGeom>
        </p:spPr>
      </p:pic>
      <p:pic>
        <p:nvPicPr>
          <p:cNvPr id="16" name="Picture 33">
            <a:extLst>
              <a:ext uri="{FF2B5EF4-FFF2-40B4-BE49-F238E27FC236}">
                <a16:creationId xmlns:a16="http://schemas.microsoft.com/office/drawing/2014/main" id="{C6A9985B-F72C-4545-5BAE-8E6FADF73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79"/>
          <a:stretch/>
        </p:blipFill>
        <p:spPr>
          <a:xfrm>
            <a:off x="658813" y="1953965"/>
            <a:ext cx="5117116" cy="3536662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08D57B40-0094-2401-A205-C77E6AA8F2D1}"/>
              </a:ext>
            </a:extLst>
          </p:cNvPr>
          <p:cNvSpPr txBox="1"/>
          <p:nvPr/>
        </p:nvSpPr>
        <p:spPr>
          <a:xfrm>
            <a:off x="846073" y="5525691"/>
            <a:ext cx="4079771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b="0" i="0" dirty="0">
                <a:effectLst/>
              </a:rPr>
              <a:t>Example: a </a:t>
            </a:r>
            <a:r>
              <a:rPr lang="en" altLang="zh-CN" dirty="0"/>
              <a:t>4</a:t>
            </a:r>
            <a:r>
              <a:rPr lang="en" altLang="zh-CN" b="0" i="0" dirty="0">
                <a:effectLst/>
              </a:rPr>
              <a:t>-layer network [10, 20, 20, 4]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3CBB462-AFCD-CCFB-2E51-185AD1B5E5F3}"/>
              </a:ext>
            </a:extLst>
          </p:cNvPr>
          <p:cNvSpPr txBox="1"/>
          <p:nvPr/>
        </p:nvSpPr>
        <p:spPr>
          <a:xfrm>
            <a:off x="658812" y="1272027"/>
            <a:ext cx="7413769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2400" dirty="0"/>
              <a:t>So far…</a:t>
            </a:r>
            <a:endParaRPr lang="en-US" altLang="zh-CN" sz="1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B6D569E-F983-8F6C-396F-471DB5077470}"/>
              </a:ext>
            </a:extLst>
          </p:cNvPr>
          <p:cNvSpPr txBox="1"/>
          <p:nvPr/>
        </p:nvSpPr>
        <p:spPr>
          <a:xfrm>
            <a:off x="5775929" y="5665423"/>
            <a:ext cx="4338783" cy="783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More training steps?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dirty="0">
                <a:solidFill>
                  <a:srgbClr val="FF0000"/>
                </a:solidFill>
              </a:rPr>
              <a:t>Notice: w1, w2, w3 have been modified</a:t>
            </a:r>
            <a:endParaRPr lang="en-US" altLang="zh-CN" sz="1200" dirty="0">
              <a:solidFill>
                <a:srgbClr val="FF0000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E4A3A45-77AF-61B7-758D-BA0F993E30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663"/>
          <a:stretch/>
        </p:blipFill>
        <p:spPr>
          <a:xfrm>
            <a:off x="5775929" y="2029752"/>
            <a:ext cx="4338783" cy="1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59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Introduction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BAA4D97-4E14-B4F6-8E4C-A6B02A15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2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7A978-508D-72B7-7D7A-F29904F1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D4CEB-1B6B-7771-20D0-653DA0E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99BB4D-3629-A53F-35BB-D7FE0AE40236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Model Training</a:t>
            </a:r>
          </a:p>
        </p:txBody>
      </p:sp>
      <p:pic>
        <p:nvPicPr>
          <p:cNvPr id="16" name="Picture 33">
            <a:extLst>
              <a:ext uri="{FF2B5EF4-FFF2-40B4-BE49-F238E27FC236}">
                <a16:creationId xmlns:a16="http://schemas.microsoft.com/office/drawing/2014/main" id="{C6A9985B-F72C-4545-5BAE-8E6FADF73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79"/>
          <a:stretch/>
        </p:blipFill>
        <p:spPr>
          <a:xfrm>
            <a:off x="658813" y="2221819"/>
            <a:ext cx="5117116" cy="3536662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08D57B40-0094-2401-A205-C77E6AA8F2D1}"/>
              </a:ext>
            </a:extLst>
          </p:cNvPr>
          <p:cNvSpPr txBox="1"/>
          <p:nvPr/>
        </p:nvSpPr>
        <p:spPr>
          <a:xfrm>
            <a:off x="846073" y="5793545"/>
            <a:ext cx="4079771" cy="423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b="0" i="0" dirty="0">
                <a:effectLst/>
              </a:rPr>
              <a:t>Example: a </a:t>
            </a:r>
            <a:r>
              <a:rPr lang="en" altLang="zh-CN" dirty="0"/>
              <a:t>4</a:t>
            </a:r>
            <a:r>
              <a:rPr lang="en" altLang="zh-CN" b="0" i="0" dirty="0">
                <a:effectLst/>
              </a:rPr>
              <a:t>-layer network [10, 20, 20, 4]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3CBB462-AFCD-CCFB-2E51-185AD1B5E5F3}"/>
              </a:ext>
            </a:extLst>
          </p:cNvPr>
          <p:cNvSpPr txBox="1"/>
          <p:nvPr/>
        </p:nvSpPr>
        <p:spPr>
          <a:xfrm>
            <a:off x="658812" y="1272027"/>
            <a:ext cx="11634788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2400" dirty="0"/>
              <a:t>Create computation graph again with the same weight tensors and do optimization (</a:t>
            </a:r>
            <a:r>
              <a:rPr lang="en-US" altLang="zh-CN" sz="2400" dirty="0">
                <a:solidFill>
                  <a:srgbClr val="FF0000"/>
                </a:solidFill>
              </a:rPr>
              <a:t>dynamic computation graph</a:t>
            </a:r>
            <a:r>
              <a:rPr lang="en-US" altLang="zh-CN" sz="2400" dirty="0"/>
              <a:t>)</a:t>
            </a:r>
            <a:endParaRPr lang="en-US" altLang="zh-CN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7C38E4F-B78A-398B-A3BD-3B647731A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252"/>
          <a:stretch/>
        </p:blipFill>
        <p:spPr>
          <a:xfrm>
            <a:off x="5775929" y="3345875"/>
            <a:ext cx="4338783" cy="265933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999596F0-3A1A-9AFB-5C4C-43E022CE4344}"/>
              </a:ext>
            </a:extLst>
          </p:cNvPr>
          <p:cNvSpPr txBox="1"/>
          <p:nvPr/>
        </p:nvSpPr>
        <p:spPr>
          <a:xfrm>
            <a:off x="7611211" y="5618624"/>
            <a:ext cx="1837589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1600" dirty="0">
                <a:solidFill>
                  <a:srgbClr val="FFFF00"/>
                </a:solidFill>
              </a:rPr>
              <a:t>reset the gradient</a:t>
            </a:r>
            <a:endParaRPr lang="en" altLang="zh-CN" sz="1600" b="0" i="0" dirty="0">
              <a:solidFill>
                <a:srgbClr val="FFFF00"/>
              </a:solidFill>
              <a:effectLst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68FA9C4-95A3-BB6B-AE41-CF03E3062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663"/>
          <a:stretch/>
        </p:blipFill>
        <p:spPr>
          <a:xfrm>
            <a:off x="5775929" y="1876827"/>
            <a:ext cx="4338783" cy="1379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9">
                <a:extLst>
                  <a:ext uri="{FF2B5EF4-FFF2-40B4-BE49-F238E27FC236}">
                    <a16:creationId xmlns:a16="http://schemas.microsoft.com/office/drawing/2014/main" id="{C6672A9F-7BC8-1820-573A-E9FDE04574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09309" y="6005205"/>
                <a:ext cx="6982691" cy="10491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Also works on a batch of data (e.g.,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×10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𝑝𝑟𝑒𝑑</m:t>
                        </m:r>
                      </m:sub>
                    </m:sSub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内容占位符 9">
                <a:extLst>
                  <a:ext uri="{FF2B5EF4-FFF2-40B4-BE49-F238E27FC236}">
                    <a16:creationId xmlns:a16="http://schemas.microsoft.com/office/drawing/2014/main" id="{C6672A9F-7BC8-1820-573A-E9FDE0457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309" y="6005205"/>
                <a:ext cx="6982691" cy="1049118"/>
              </a:xfrm>
              <a:prstGeom prst="rect">
                <a:avLst/>
              </a:prstGeom>
              <a:blipFill>
                <a:blip r:embed="rId6"/>
                <a:stretch>
                  <a:fillRect l="-907" t="-3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172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7A978-508D-72B7-7D7A-F29904F1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D4CEB-1B6B-7771-20D0-653DA0E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99BB4D-3629-A53F-35BB-D7FE0AE40236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Practice (Submit)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3CBB462-AFCD-CCFB-2E51-185AD1B5E5F3}"/>
                  </a:ext>
                </a:extLst>
              </p:cNvPr>
              <p:cNvSpPr txBox="1"/>
              <p:nvPr/>
            </p:nvSpPr>
            <p:spPr>
              <a:xfrm>
                <a:off x="658812" y="1272027"/>
                <a:ext cx="11533188" cy="3903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en-US" altLang="zh-CN" sz="2400" dirty="0"/>
                  <a:t>Generate a set of data (e.g., 100 samples) from a pre-defined function (e.g.,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+ 4</m:t>
                    </m:r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 –</m:t>
                    </m:r>
                    <m:sSubSup>
                      <m:sSubSup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400" dirty="0"/>
                  <a:t>). </a:t>
                </a:r>
              </a:p>
              <a:p>
                <a:pPr marL="342900" indent="-342900">
                  <a:lnSpc>
                    <a:spcPct val="13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Construct a neural network, customizing the depth and width as needed, to create a function that predicts 'y' given 'x'.</a:t>
                </a:r>
              </a:p>
              <a:p>
                <a:pPr marL="342900" indent="-342900">
                  <a:lnSpc>
                    <a:spcPct val="13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Monitor the training loss and observe its changes.</a:t>
                </a:r>
              </a:p>
              <a:p>
                <a:pPr marL="342900" indent="-342900">
                  <a:lnSpc>
                    <a:spcPct val="13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Generate new data and evaluate your model.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altLang="zh-CN" sz="2400" dirty="0"/>
                  <a:t>Hint: provide the input shaped (100, 3), generate y shaped (100,), loss functions can be applied on the tensors in addition to scalars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3CBB462-AFCD-CCFB-2E51-185AD1B5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2" y="1272027"/>
                <a:ext cx="11533188" cy="3903504"/>
              </a:xfrm>
              <a:prstGeom prst="rect">
                <a:avLst/>
              </a:prstGeom>
              <a:blipFill>
                <a:blip r:embed="rId3"/>
                <a:stretch>
                  <a:fillRect l="-769" b="-2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90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b="1" dirty="0">
                <a:solidFill>
                  <a:srgbClr val="008000"/>
                </a:solidFill>
              </a:rPr>
              <a:t>Module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BAA4D97-4E14-B4F6-8E4C-A6B02A15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36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C7277-1679-0076-3493-2B1085F4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E599F58-D2E5-24B6-DCCB-91124C475F21}"/>
              </a:ext>
            </a:extLst>
          </p:cNvPr>
          <p:cNvSpPr txBox="1">
            <a:spLocks/>
          </p:cNvSpPr>
          <p:nvPr/>
        </p:nvSpPr>
        <p:spPr>
          <a:xfrm>
            <a:off x="4038600" y="6470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DB8519-9657-8650-A972-66F285DC8306}"/>
              </a:ext>
            </a:extLst>
          </p:cNvPr>
          <p:cNvSpPr txBox="1"/>
          <p:nvPr/>
        </p:nvSpPr>
        <p:spPr>
          <a:xfrm>
            <a:off x="660400" y="1268413"/>
            <a:ext cx="11531599" cy="399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High-level abstraction of neural networks, offering easy-to-use interfaces for defining and training sophisticated models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Pack weights and forward pass operations into a unified neural network module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Benefits: modular, reusable, optimized implementations of common structures, GPU acceleration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altLang="zh-CN" sz="2400" dirty="0">
                <a:ea typeface="PingFangSC-Regular" panose="020B0400000000000000" pitchFamily="34" charset="-122"/>
              </a:rPr>
              <a:t>Two kinds: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Built-in modules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Customized modules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00D7A6-A8F4-A012-102B-DD85ECB89ACE}"/>
              </a:ext>
            </a:extLst>
          </p:cNvPr>
          <p:cNvSpPr txBox="1"/>
          <p:nvPr/>
        </p:nvSpPr>
        <p:spPr>
          <a:xfrm>
            <a:off x="660400" y="422414"/>
            <a:ext cx="8324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Torch Modules</a:t>
            </a:r>
          </a:p>
        </p:txBody>
      </p:sp>
    </p:spTree>
    <p:extLst>
      <p:ext uri="{BB962C8B-B14F-4D97-AF65-F5344CB8AC3E}">
        <p14:creationId xmlns:p14="http://schemas.microsoft.com/office/powerpoint/2010/main" val="1520762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8B578D34-521A-02DE-070E-06DCD2A9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3" y="2015009"/>
            <a:ext cx="6172200" cy="3302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C7277-1679-0076-3493-2B1085F4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E599F58-D2E5-24B6-DCCB-91124C475F21}"/>
              </a:ext>
            </a:extLst>
          </p:cNvPr>
          <p:cNvSpPr txBox="1">
            <a:spLocks/>
          </p:cNvSpPr>
          <p:nvPr/>
        </p:nvSpPr>
        <p:spPr>
          <a:xfrm>
            <a:off x="4038600" y="6470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DB8519-9657-8650-A972-66F285DC8306}"/>
              </a:ext>
            </a:extLst>
          </p:cNvPr>
          <p:cNvSpPr txBox="1"/>
          <p:nvPr/>
        </p:nvSpPr>
        <p:spPr>
          <a:xfrm>
            <a:off x="658813" y="1274024"/>
            <a:ext cx="10483063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Pack weights and forward pass operations into a unified neural network module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00D7A6-A8F4-A012-102B-DD85ECB89ACE}"/>
              </a:ext>
            </a:extLst>
          </p:cNvPr>
          <p:cNvSpPr txBox="1"/>
          <p:nvPr/>
        </p:nvSpPr>
        <p:spPr>
          <a:xfrm>
            <a:off x="660399" y="422414"/>
            <a:ext cx="1153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sz="4400" dirty="0"/>
              <a:t>Customize Complex Modules</a:t>
            </a:r>
            <a:endParaRPr lang="en-CN" altLang="zh-CN" sz="4400" dirty="0"/>
          </a:p>
        </p:txBody>
      </p:sp>
      <p:cxnSp>
        <p:nvCxnSpPr>
          <p:cNvPr id="4" name="Straight Arrow Connector 15">
            <a:extLst>
              <a:ext uri="{FF2B5EF4-FFF2-40B4-BE49-F238E27FC236}">
                <a16:creationId xmlns:a16="http://schemas.microsoft.com/office/drawing/2014/main" id="{4A1F23EF-B103-685F-C8F5-D2A2F8C6454E}"/>
              </a:ext>
            </a:extLst>
          </p:cNvPr>
          <p:cNvCxnSpPr>
            <a:cxnSpLocks/>
            <a:stCxn id="64" idx="0"/>
            <a:endCxn id="6" idx="1"/>
          </p:cNvCxnSpPr>
          <p:nvPr/>
        </p:nvCxnSpPr>
        <p:spPr>
          <a:xfrm flipV="1">
            <a:off x="2200564" y="2127178"/>
            <a:ext cx="5105399" cy="1866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6">
            <a:extLst>
              <a:ext uri="{FF2B5EF4-FFF2-40B4-BE49-F238E27FC236}">
                <a16:creationId xmlns:a16="http://schemas.microsoft.com/office/drawing/2014/main" id="{5497DA80-0914-62E4-1801-41A2A9E822A2}"/>
              </a:ext>
            </a:extLst>
          </p:cNvPr>
          <p:cNvSpPr txBox="1"/>
          <p:nvPr/>
        </p:nvSpPr>
        <p:spPr>
          <a:xfrm>
            <a:off x="7305963" y="1897115"/>
            <a:ext cx="2166805" cy="46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CN" altLang="zh-CN" sz="2000">
                <a:latin typeface="Calibri" panose="020F0502020204030204" pitchFamily="34" charset="0"/>
                <a:cs typeface="Calibri" panose="020F0502020204030204" pitchFamily="34" charset="0"/>
              </a:rPr>
              <a:t>Inherit nn.Module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DA4F3E8-6302-A7E4-0EDA-ECD8B57BE447}"/>
              </a:ext>
            </a:extLst>
          </p:cNvPr>
          <p:cNvSpPr/>
          <p:nvPr/>
        </p:nvSpPr>
        <p:spPr>
          <a:xfrm>
            <a:off x="1283854" y="2585265"/>
            <a:ext cx="5421746" cy="96146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26FBCCF-FAE5-A5AD-70D9-88F6D0D4143C}"/>
              </a:ext>
            </a:extLst>
          </p:cNvPr>
          <p:cNvSpPr/>
          <p:nvPr/>
        </p:nvSpPr>
        <p:spPr>
          <a:xfrm>
            <a:off x="1283853" y="3666009"/>
            <a:ext cx="3823855" cy="110021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0" name="Straight Arrow Connector 15">
            <a:extLst>
              <a:ext uri="{FF2B5EF4-FFF2-40B4-BE49-F238E27FC236}">
                <a16:creationId xmlns:a16="http://schemas.microsoft.com/office/drawing/2014/main" id="{692303F9-8DA1-90F8-139F-657E7F1B7A36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6705600" y="3065998"/>
            <a:ext cx="600363" cy="1409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6">
            <a:extLst>
              <a:ext uri="{FF2B5EF4-FFF2-40B4-BE49-F238E27FC236}">
                <a16:creationId xmlns:a16="http://schemas.microsoft.com/office/drawing/2014/main" id="{8A80F481-E048-2D1C-1021-82FBA8C0F9D0}"/>
              </a:ext>
            </a:extLst>
          </p:cNvPr>
          <p:cNvSpPr txBox="1"/>
          <p:nvPr/>
        </p:nvSpPr>
        <p:spPr>
          <a:xfrm>
            <a:off x="7305963" y="2376725"/>
            <a:ext cx="3773926" cy="166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Define network structure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Initialize super class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Register parameters</a:t>
            </a:r>
          </a:p>
          <a:p>
            <a:pPr>
              <a:lnSpc>
                <a:spcPct val="130000"/>
              </a:lnSpc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     (add them to a parameter list)</a:t>
            </a:r>
          </a:p>
        </p:txBody>
      </p:sp>
      <p:sp>
        <p:nvSpPr>
          <p:cNvPr id="45" name="TextBox 16">
            <a:extLst>
              <a:ext uri="{FF2B5EF4-FFF2-40B4-BE49-F238E27FC236}">
                <a16:creationId xmlns:a16="http://schemas.microsoft.com/office/drawing/2014/main" id="{A3280736-A5A8-1256-F283-DF8835C0D95B}"/>
              </a:ext>
            </a:extLst>
          </p:cNvPr>
          <p:cNvSpPr txBox="1"/>
          <p:nvPr/>
        </p:nvSpPr>
        <p:spPr>
          <a:xfrm>
            <a:off x="7305963" y="4056664"/>
            <a:ext cx="4793671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forward() implementation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Define the forward pass procedure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Create computational graph once called</a:t>
            </a:r>
          </a:p>
        </p:txBody>
      </p:sp>
      <p:cxnSp>
        <p:nvCxnSpPr>
          <p:cNvPr id="46" name="Straight Arrow Connector 15">
            <a:extLst>
              <a:ext uri="{FF2B5EF4-FFF2-40B4-BE49-F238E27FC236}">
                <a16:creationId xmlns:a16="http://schemas.microsoft.com/office/drawing/2014/main" id="{FDF10E72-D3C1-C413-1A75-EC9AF5A8CC5C}"/>
              </a:ext>
            </a:extLst>
          </p:cNvPr>
          <p:cNvCxnSpPr>
            <a:cxnSpLocks/>
            <a:stCxn id="29" idx="3"/>
            <a:endCxn id="45" idx="1"/>
          </p:cNvCxnSpPr>
          <p:nvPr/>
        </p:nvCxnSpPr>
        <p:spPr>
          <a:xfrm>
            <a:off x="5107708" y="4216117"/>
            <a:ext cx="2198255" cy="4707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>
            <a:extLst>
              <a:ext uri="{FF2B5EF4-FFF2-40B4-BE49-F238E27FC236}">
                <a16:creationId xmlns:a16="http://schemas.microsoft.com/office/drawing/2014/main" id="{7CCF7490-CAA0-BBB9-0611-9D6990A35ECA}"/>
              </a:ext>
            </a:extLst>
          </p:cNvPr>
          <p:cNvSpPr/>
          <p:nvPr/>
        </p:nvSpPr>
        <p:spPr>
          <a:xfrm>
            <a:off x="1814945" y="2313819"/>
            <a:ext cx="771237" cy="23418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2683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C7277-1679-0076-3493-2B1085F4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E599F58-D2E5-24B6-DCCB-91124C475F21}"/>
              </a:ext>
            </a:extLst>
          </p:cNvPr>
          <p:cNvSpPr txBox="1">
            <a:spLocks/>
          </p:cNvSpPr>
          <p:nvPr/>
        </p:nvSpPr>
        <p:spPr>
          <a:xfrm>
            <a:off x="4038600" y="6470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DB8519-9657-8650-A972-66F285DC8306}"/>
              </a:ext>
            </a:extLst>
          </p:cNvPr>
          <p:cNvSpPr txBox="1"/>
          <p:nvPr/>
        </p:nvSpPr>
        <p:spPr>
          <a:xfrm>
            <a:off x="658813" y="1274024"/>
            <a:ext cx="4085798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Calling a customized module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00D7A6-A8F4-A012-102B-DD85ECB89ACE}"/>
              </a:ext>
            </a:extLst>
          </p:cNvPr>
          <p:cNvSpPr txBox="1"/>
          <p:nvPr/>
        </p:nvSpPr>
        <p:spPr>
          <a:xfrm>
            <a:off x="660399" y="422414"/>
            <a:ext cx="1153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sz="4400" dirty="0"/>
              <a:t>Customize Complex Modules</a:t>
            </a:r>
            <a:endParaRPr lang="en-CN" altLang="zh-CN" sz="4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7B5BC6A-82C3-5949-061D-665FAA58E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30"/>
          <a:stretch/>
        </p:blipFill>
        <p:spPr>
          <a:xfrm>
            <a:off x="4744611" y="2051864"/>
            <a:ext cx="3146569" cy="25654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54FD68-BAD3-2EBD-8DFA-830ADEBDE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264"/>
          <a:stretch/>
        </p:blipFill>
        <p:spPr>
          <a:xfrm>
            <a:off x="658813" y="2051864"/>
            <a:ext cx="3146569" cy="2659330"/>
          </a:xfrm>
          <a:prstGeom prst="rect">
            <a:avLst/>
          </a:prstGeom>
        </p:spPr>
      </p:pic>
      <p:sp>
        <p:nvSpPr>
          <p:cNvPr id="10" name="右箭头 9">
            <a:extLst>
              <a:ext uri="{FF2B5EF4-FFF2-40B4-BE49-F238E27FC236}">
                <a16:creationId xmlns:a16="http://schemas.microsoft.com/office/drawing/2014/main" id="{EA4B9325-9BD1-4EDD-FA9A-B75AD074678A}"/>
              </a:ext>
            </a:extLst>
          </p:cNvPr>
          <p:cNvSpPr/>
          <p:nvPr/>
        </p:nvSpPr>
        <p:spPr>
          <a:xfrm>
            <a:off x="4038600" y="3190944"/>
            <a:ext cx="493555" cy="244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163597-ECA0-1759-1684-4914DC78F750}"/>
              </a:ext>
            </a:extLst>
          </p:cNvPr>
          <p:cNvSpPr/>
          <p:nvPr/>
        </p:nvSpPr>
        <p:spPr>
          <a:xfrm>
            <a:off x="1163780" y="3045179"/>
            <a:ext cx="2419929" cy="57954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0D3F4E6-6DEA-1338-78B0-1F055AF7F2F4}"/>
              </a:ext>
            </a:extLst>
          </p:cNvPr>
          <p:cNvSpPr/>
          <p:nvPr/>
        </p:nvSpPr>
        <p:spPr>
          <a:xfrm>
            <a:off x="5216235" y="3413307"/>
            <a:ext cx="1286165" cy="2114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EB0B0E1-7DCE-FBE8-5974-7979C5D0D63E}"/>
              </a:ext>
            </a:extLst>
          </p:cNvPr>
          <p:cNvSpPr/>
          <p:nvPr/>
        </p:nvSpPr>
        <p:spPr>
          <a:xfrm>
            <a:off x="5982872" y="2771887"/>
            <a:ext cx="1193783" cy="2114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09C701A-BF42-A928-CA24-213440CCE99A}"/>
              </a:ext>
            </a:extLst>
          </p:cNvPr>
          <p:cNvSpPr/>
          <p:nvPr/>
        </p:nvSpPr>
        <p:spPr>
          <a:xfrm>
            <a:off x="1932727" y="2589595"/>
            <a:ext cx="755056" cy="2114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4E41BC6-63DD-892F-8016-3621F44EAFF3}"/>
              </a:ext>
            </a:extLst>
          </p:cNvPr>
          <p:cNvSpPr txBox="1"/>
          <p:nvPr/>
        </p:nvSpPr>
        <p:spPr>
          <a:xfrm>
            <a:off x="658813" y="4841005"/>
            <a:ext cx="5437187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forward() / {</a:t>
            </a:r>
            <a:r>
              <a:rPr lang="en-US" sz="2400" dirty="0" err="1"/>
              <a:t>model_name</a:t>
            </a:r>
            <a:r>
              <a:rPr lang="en-US" sz="2400" dirty="0"/>
              <a:t>}()</a:t>
            </a:r>
            <a:endParaRPr lang="en-CN" sz="2400" dirty="0"/>
          </a:p>
          <a:p>
            <a:pPr>
              <a:lnSpc>
                <a:spcPct val="130000"/>
              </a:lnSpc>
            </a:pPr>
            <a:r>
              <a:rPr lang="en-US" sz="2400" dirty="0"/>
              <a:t>Runs forward pass and returns the output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3642009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C7277-1679-0076-3493-2B1085F4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E599F58-D2E5-24B6-DCCB-91124C475F21}"/>
              </a:ext>
            </a:extLst>
          </p:cNvPr>
          <p:cNvSpPr txBox="1">
            <a:spLocks/>
          </p:cNvSpPr>
          <p:nvPr/>
        </p:nvSpPr>
        <p:spPr>
          <a:xfrm>
            <a:off x="4038600" y="6470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00D7A6-A8F4-A012-102B-DD85ECB89ACE}"/>
              </a:ext>
            </a:extLst>
          </p:cNvPr>
          <p:cNvSpPr txBox="1"/>
          <p:nvPr/>
        </p:nvSpPr>
        <p:spPr>
          <a:xfrm>
            <a:off x="660400" y="422414"/>
            <a:ext cx="8324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Built-in Modules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B92961B5-C317-41CA-5346-A06EAA50B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390096"/>
              </p:ext>
            </p:extLst>
          </p:nvPr>
        </p:nvGraphicFramePr>
        <p:xfrm>
          <a:off x="658813" y="1456631"/>
          <a:ext cx="917497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849">
                  <a:extLst>
                    <a:ext uri="{9D8B030D-6E8A-4147-A177-3AD203B41FA5}">
                      <a16:colId xmlns:a16="http://schemas.microsoft.com/office/drawing/2014/main" val="4260013777"/>
                    </a:ext>
                  </a:extLst>
                </a:gridCol>
                <a:gridCol w="6646127">
                  <a:extLst>
                    <a:ext uri="{9D8B030D-6E8A-4147-A177-3AD203B41FA5}">
                      <a16:colId xmlns:a16="http://schemas.microsoft.com/office/drawing/2014/main" val="21987774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" altLang="zh-CN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Types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Description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437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 Modules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for linear transformations (e.g., fully connected layers)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812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Convolutional Modules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for convolutional operations on images and other data.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27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Recurrent Modules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for processing sequences and time-series data.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074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Pooling Modules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for down-sampling feature maps.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33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Normalization Modules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for normalization of the output of activation functions.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615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Activation Modules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for applying non-linear activation functions.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52280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0630479C-359A-A5B9-2C82-CFB546F1F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569"/>
          <a:stretch/>
        </p:blipFill>
        <p:spPr>
          <a:xfrm>
            <a:off x="658813" y="4228081"/>
            <a:ext cx="557573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3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C7277-1679-0076-3493-2B1085F4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E599F58-D2E5-24B6-DCCB-91124C475F21}"/>
              </a:ext>
            </a:extLst>
          </p:cNvPr>
          <p:cNvSpPr txBox="1">
            <a:spLocks/>
          </p:cNvSpPr>
          <p:nvPr/>
        </p:nvSpPr>
        <p:spPr>
          <a:xfrm>
            <a:off x="4038600" y="64706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DB8519-9657-8650-A972-66F285DC8306}"/>
              </a:ext>
            </a:extLst>
          </p:cNvPr>
          <p:cNvSpPr txBox="1"/>
          <p:nvPr/>
        </p:nvSpPr>
        <p:spPr>
          <a:xfrm>
            <a:off x="658813" y="1274024"/>
            <a:ext cx="8658589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Nest simple modules to create a </a:t>
            </a:r>
            <a:r>
              <a:rPr lang="en-US" sz="2400" dirty="0">
                <a:solidFill>
                  <a:srgbClr val="FF0000"/>
                </a:solidFill>
              </a:rPr>
              <a:t>complex neural network module</a:t>
            </a:r>
            <a:endParaRPr lang="en-CN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18C4E-0FCC-0C3E-79E7-9B80997EF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60" y="1821454"/>
            <a:ext cx="5398740" cy="46491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A00D7A6-A8F4-A012-102B-DD85ECB89ACE}"/>
              </a:ext>
            </a:extLst>
          </p:cNvPr>
          <p:cNvSpPr txBox="1"/>
          <p:nvPr/>
        </p:nvSpPr>
        <p:spPr>
          <a:xfrm>
            <a:off x="660399" y="422414"/>
            <a:ext cx="1153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sz="4400" dirty="0"/>
              <a:t>Nested Modules</a:t>
            </a:r>
            <a:endParaRPr lang="en-CN" altLang="zh-CN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8D1938-732E-57CF-8B48-ABEE98E08A7A}"/>
              </a:ext>
            </a:extLst>
          </p:cNvPr>
          <p:cNvSpPr txBox="1"/>
          <p:nvPr/>
        </p:nvSpPr>
        <p:spPr>
          <a:xfrm>
            <a:off x="6096000" y="3687830"/>
            <a:ext cx="6096000" cy="24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Automatic parameter registration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0" i="0" dirty="0">
                <a:effectLst/>
                <a:ea typeface="PingFangSC-Regular" panose="020B0400000000000000" pitchFamily="34" charset="-122"/>
              </a:rPr>
              <a:t>automatically recognizes `f1` and `f2` as sub-modules, and registers their parameters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ea typeface="PingFangSC-Regular" panose="020B0400000000000000" pitchFamily="34" charset="-122"/>
              </a:rPr>
              <a:t>Notice: does not work when create inside of a list (e.g., list comprehension)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39793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459C7-13A1-B369-AD11-79577157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C092A-1CE0-0B6B-F304-E5C7C2B8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DE702B8-FA0A-0117-4A9D-7DDFB9594AA0}"/>
              </a:ext>
            </a:extLst>
          </p:cNvPr>
          <p:cNvSpPr txBox="1">
            <a:spLocks/>
          </p:cNvSpPr>
          <p:nvPr/>
        </p:nvSpPr>
        <p:spPr>
          <a:xfrm>
            <a:off x="660400" y="1268413"/>
            <a:ext cx="11353801" cy="29944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dirty="0" err="1"/>
              <a:t>torch.no_grad</a:t>
            </a:r>
            <a:r>
              <a:rPr lang="en-US" altLang="zh-CN" sz="2400" b="1" dirty="0">
                <a:sym typeface="Wingdings" pitchFamily="2" charset="2"/>
              </a:rPr>
              <a:t>:</a:t>
            </a:r>
            <a:r>
              <a:rPr lang="en-US" altLang="zh-CN" sz="2400" b="1" dirty="0"/>
              <a:t> </a:t>
            </a:r>
          </a:p>
          <a:p>
            <a:r>
              <a:rPr lang="en-US" altLang="zh-CN" sz="2400" dirty="0"/>
              <a:t>Disable gradient calculation to </a:t>
            </a:r>
            <a:r>
              <a:rPr lang="en-US" altLang="zh-CN" sz="2400" i="1" dirty="0">
                <a:solidFill>
                  <a:srgbClr val="FF0000"/>
                </a:solidFill>
              </a:rPr>
              <a:t>accelerate computation and reduce memory usage</a:t>
            </a:r>
            <a:endParaRPr lang="en-US" altLang="zh-CN" sz="2400" b="1" dirty="0"/>
          </a:p>
          <a:p>
            <a:pPr marL="0" indent="0">
              <a:buNone/>
            </a:pPr>
            <a:r>
              <a:rPr lang="en-US" altLang="zh-CN" sz="2400" b="1" dirty="0" err="1"/>
              <a:t>model.eval</a:t>
            </a:r>
            <a:r>
              <a:rPr lang="en-US" altLang="zh-CN" sz="2400" b="1" dirty="0"/>
              <a:t>() / </a:t>
            </a:r>
            <a:r>
              <a:rPr lang="en-US" altLang="zh-CN" sz="2400" b="1" dirty="0" err="1"/>
              <a:t>model.train</a:t>
            </a:r>
            <a:r>
              <a:rPr lang="en-US" altLang="zh-CN" sz="2400" b="1" dirty="0"/>
              <a:t>()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/>
              <a:t>Set to evaluation / training mode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/>
              <a:t>e.g., </a:t>
            </a:r>
            <a:r>
              <a:rPr lang="en-US" altLang="zh-CN" sz="2400" i="1" dirty="0">
                <a:solidFill>
                  <a:srgbClr val="51BE94"/>
                </a:solidFill>
              </a:rPr>
              <a:t>dropout</a:t>
            </a:r>
            <a:r>
              <a:rPr lang="en-US" altLang="zh-CN" sz="2400" dirty="0"/>
              <a:t> and </a:t>
            </a:r>
            <a:r>
              <a:rPr lang="en-US" altLang="zh-CN" sz="2400" i="1" dirty="0">
                <a:solidFill>
                  <a:srgbClr val="51BE94"/>
                </a:solidFill>
              </a:rPr>
              <a:t>batch normalization</a:t>
            </a:r>
            <a:r>
              <a:rPr lang="en-US" altLang="zh-CN" sz="2400" i="1" dirty="0"/>
              <a:t> </a:t>
            </a:r>
            <a:r>
              <a:rPr lang="en-US" altLang="zh-CN" sz="2400" dirty="0"/>
              <a:t>behave differently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8C77D6-547C-FAB2-74A2-E4B59D9897B3}"/>
              </a:ext>
            </a:extLst>
          </p:cNvPr>
          <p:cNvSpPr txBox="1"/>
          <p:nvPr/>
        </p:nvSpPr>
        <p:spPr>
          <a:xfrm>
            <a:off x="660400" y="422414"/>
            <a:ext cx="8394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sz="4400" dirty="0"/>
              <a:t>Inference</a:t>
            </a:r>
            <a:endParaRPr lang="en-CN" altLang="zh-CN" sz="4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C9D1A6-3B9C-37E6-ED50-A4CBC7A3C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683"/>
          <a:stretch/>
        </p:blipFill>
        <p:spPr>
          <a:xfrm>
            <a:off x="5147018" y="3563822"/>
            <a:ext cx="2837028" cy="16810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9DE7F1-BE95-ED7A-9BD3-5E89C925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3563822"/>
            <a:ext cx="4202582" cy="28717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E018CAD-1A01-0B10-B59F-D2122A8C85E1}"/>
              </a:ext>
            </a:extLst>
          </p:cNvPr>
          <p:cNvSpPr/>
          <p:nvPr/>
        </p:nvSpPr>
        <p:spPr>
          <a:xfrm>
            <a:off x="944436" y="4788288"/>
            <a:ext cx="1078328" cy="18087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7450C9-181E-1782-E65F-C3B9A1BB2B71}"/>
              </a:ext>
            </a:extLst>
          </p:cNvPr>
          <p:cNvSpPr/>
          <p:nvPr/>
        </p:nvSpPr>
        <p:spPr>
          <a:xfrm>
            <a:off x="5387482" y="4054764"/>
            <a:ext cx="1078328" cy="2080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A1EC6B-E213-B2C0-5682-4BD86E0B06F8}"/>
              </a:ext>
            </a:extLst>
          </p:cNvPr>
          <p:cNvSpPr/>
          <p:nvPr/>
        </p:nvSpPr>
        <p:spPr>
          <a:xfrm>
            <a:off x="5378246" y="4262847"/>
            <a:ext cx="1767600" cy="2080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7110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FAD82-4B45-A7FC-73E5-5C317FC78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68413"/>
            <a:ext cx="8008084" cy="4351338"/>
          </a:xfrm>
        </p:spPr>
        <p:txBody>
          <a:bodyPr/>
          <a:lstStyle/>
          <a:p>
            <a:r>
              <a:rPr lang="en-CN" sz="2400" dirty="0"/>
              <a:t>Save model:</a:t>
            </a:r>
          </a:p>
          <a:p>
            <a:pPr marL="0" indent="0">
              <a:buNone/>
            </a:pPr>
            <a:endParaRPr lang="en-CN" dirty="0"/>
          </a:p>
          <a:p>
            <a:pPr marL="0" indent="0">
              <a:buNone/>
            </a:pPr>
            <a:endParaRPr lang="en-CN" dirty="0"/>
          </a:p>
          <a:p>
            <a:pPr marL="0" indent="0">
              <a:buNone/>
            </a:pPr>
            <a:endParaRPr lang="en-CN" dirty="0"/>
          </a:p>
          <a:p>
            <a:r>
              <a:rPr lang="en-CN" sz="2400" dirty="0"/>
              <a:t>Load model: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2A4E-F256-333E-2D23-B5316CA9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6F41D-0AF8-4B3F-295C-0F5F349C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3EB08-6AE9-73C6-D1F7-C234B37A8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58" b="14524"/>
          <a:stretch/>
        </p:blipFill>
        <p:spPr>
          <a:xfrm>
            <a:off x="946559" y="1730248"/>
            <a:ext cx="7573917" cy="38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7B3C5-B127-EB5E-1850-96C53A9F3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59" y="3791156"/>
            <a:ext cx="7632700" cy="36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B562A-0212-A95D-B64A-4B3A98E3A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89" b="10216"/>
          <a:stretch/>
        </p:blipFill>
        <p:spPr>
          <a:xfrm>
            <a:off x="946559" y="2513363"/>
            <a:ext cx="4142740" cy="368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6ABF1E-9F96-5AEB-B4BD-A18E198F9FE8}"/>
              </a:ext>
            </a:extLst>
          </p:cNvPr>
          <p:cNvSpPr txBox="1"/>
          <p:nvPr/>
        </p:nvSpPr>
        <p:spPr>
          <a:xfrm>
            <a:off x="917167" y="21294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CN" dirty="0"/>
              <a:t>r: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10FC2-77C6-DA50-FF2B-35BC6812DB2E}"/>
              </a:ext>
            </a:extLst>
          </p:cNvPr>
          <p:cNvSpPr txBox="1"/>
          <p:nvPr/>
        </p:nvSpPr>
        <p:spPr>
          <a:xfrm>
            <a:off x="946559" y="417502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CN" dirty="0"/>
              <a:t>r: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BDB82-01F8-2E20-57ED-C3360372F9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47" b="16520"/>
          <a:stretch/>
        </p:blipFill>
        <p:spPr>
          <a:xfrm>
            <a:off x="946559" y="4613378"/>
            <a:ext cx="4432300" cy="368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AD7A1F-2183-98CE-861E-4BC814C0ABE7}"/>
              </a:ext>
            </a:extLst>
          </p:cNvPr>
          <p:cNvSpPr txBox="1"/>
          <p:nvPr/>
        </p:nvSpPr>
        <p:spPr>
          <a:xfrm>
            <a:off x="5337922" y="2513363"/>
            <a:ext cx="271618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Also</a:t>
            </a:r>
            <a:r>
              <a:rPr lang="en-CN"/>
              <a:t> </a:t>
            </a:r>
            <a:r>
              <a:rPr lang="en-CN" dirty="0"/>
              <a:t>save model structure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B378A6-660B-43B1-9BB0-120C29B71F7C}"/>
              </a:ext>
            </a:extLst>
          </p:cNvPr>
          <p:cNvSpPr txBox="1"/>
          <p:nvPr/>
        </p:nvSpPr>
        <p:spPr>
          <a:xfrm>
            <a:off x="8666897" y="1745633"/>
            <a:ext cx="3076806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CN"/>
              <a:t>nly save model weights</a:t>
            </a:r>
            <a:endParaRPr lang="en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703FA8-BA80-0E25-ED04-C20C9823A094}"/>
              </a:ext>
            </a:extLst>
          </p:cNvPr>
          <p:cNvSpPr txBox="1"/>
          <p:nvPr/>
        </p:nvSpPr>
        <p:spPr>
          <a:xfrm>
            <a:off x="660400" y="422414"/>
            <a:ext cx="8394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sz="4400" dirty="0"/>
              <a:t>Save/Load Model</a:t>
            </a:r>
            <a:endParaRPr lang="en-CN" altLang="zh-CN" sz="4400" dirty="0"/>
          </a:p>
        </p:txBody>
      </p:sp>
    </p:spTree>
    <p:extLst>
      <p:ext uri="{BB962C8B-B14F-4D97-AF65-F5344CB8AC3E}">
        <p14:creationId xmlns:p14="http://schemas.microsoft.com/office/powerpoint/2010/main" val="348875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1F795-17B1-EC8C-9546-B2BFFC8A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BA5E4-1133-B744-4072-50F07484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34D0F-BFC9-94C0-CF9F-3F9C4F2A0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268413"/>
            <a:ext cx="11533187" cy="435133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" altLang="zh-CN" sz="2400" b="0" i="0" dirty="0">
                <a:effectLst/>
              </a:rPr>
              <a:t>The subset of machine learning methods based on </a:t>
            </a:r>
            <a:r>
              <a:rPr lang="en" altLang="zh-CN" sz="2400" b="0" i="1" dirty="0">
                <a:solidFill>
                  <a:srgbClr val="51BE94"/>
                </a:solidFill>
                <a:effectLst/>
              </a:rPr>
              <a:t>artificial neural networks (ANNs)</a:t>
            </a:r>
            <a:r>
              <a:rPr lang="en" altLang="zh-CN" sz="2400" b="0" i="0" dirty="0">
                <a:effectLst/>
              </a:rPr>
              <a:t> with representation learning </a:t>
            </a:r>
            <a:endParaRPr lang="en" sz="2400" dirty="0">
              <a:solidFill>
                <a:srgbClr val="202122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"deep" refers to the use of multiple layers of units in the network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AEF63A-AC55-6BD2-C3D6-E1E758759CBD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Deep Learning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4962FA5-1032-B9B5-1E4B-CA2673447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79"/>
          <a:stretch/>
        </p:blipFill>
        <p:spPr>
          <a:xfrm>
            <a:off x="2878928" y="3298253"/>
            <a:ext cx="4025844" cy="2746947"/>
          </a:xfrm>
          <a:prstGeom prst="rect">
            <a:avLst/>
          </a:prstGeom>
        </p:spPr>
      </p:pic>
      <p:cxnSp>
        <p:nvCxnSpPr>
          <p:cNvPr id="6" name="Straight Arrow Connector 9">
            <a:extLst>
              <a:ext uri="{FF2B5EF4-FFF2-40B4-BE49-F238E27FC236}">
                <a16:creationId xmlns:a16="http://schemas.microsoft.com/office/drawing/2014/main" id="{BE01A2EB-3661-B407-EED5-9B5B97B55320}"/>
              </a:ext>
            </a:extLst>
          </p:cNvPr>
          <p:cNvCxnSpPr>
            <a:cxnSpLocks/>
          </p:cNvCxnSpPr>
          <p:nvPr/>
        </p:nvCxnSpPr>
        <p:spPr>
          <a:xfrm>
            <a:off x="2376131" y="4671726"/>
            <a:ext cx="58184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3">
            <a:extLst>
              <a:ext uri="{FF2B5EF4-FFF2-40B4-BE49-F238E27FC236}">
                <a16:creationId xmlns:a16="http://schemas.microsoft.com/office/drawing/2014/main" id="{D5E65F95-CF80-7022-0CC6-D5B3E749854D}"/>
              </a:ext>
            </a:extLst>
          </p:cNvPr>
          <p:cNvSpPr txBox="1"/>
          <p:nvPr/>
        </p:nvSpPr>
        <p:spPr>
          <a:xfrm>
            <a:off x="1055894" y="3549126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CN"/>
              <a:t>nput</a:t>
            </a:r>
            <a:endParaRPr lang="en-CN" dirty="0"/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13EBD7E1-3713-415F-93FE-8272C8A0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13" y="3934648"/>
            <a:ext cx="1474157" cy="147415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2CE3373-4221-BDE6-E6A1-10CD0BD86961}"/>
              </a:ext>
            </a:extLst>
          </p:cNvPr>
          <p:cNvSpPr/>
          <p:nvPr/>
        </p:nvSpPr>
        <p:spPr>
          <a:xfrm>
            <a:off x="3436742" y="5718959"/>
            <a:ext cx="468351" cy="326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22855E4-25EE-A010-3D08-C8FED2AFD73D}"/>
              </a:ext>
            </a:extLst>
          </p:cNvPr>
          <p:cNvSpPr/>
          <p:nvPr/>
        </p:nvSpPr>
        <p:spPr>
          <a:xfrm>
            <a:off x="4502987" y="5431835"/>
            <a:ext cx="468351" cy="389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F235C15-4F26-1134-BD7E-67164FA0F451}"/>
              </a:ext>
            </a:extLst>
          </p:cNvPr>
          <p:cNvSpPr/>
          <p:nvPr/>
        </p:nvSpPr>
        <p:spPr>
          <a:xfrm>
            <a:off x="5802371" y="5655777"/>
            <a:ext cx="468351" cy="389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4" name="Straight Arrow Connector 12">
            <a:extLst>
              <a:ext uri="{FF2B5EF4-FFF2-40B4-BE49-F238E27FC236}">
                <a16:creationId xmlns:a16="http://schemas.microsoft.com/office/drawing/2014/main" id="{D1BDBEC6-8FB4-2A6A-D02F-876BEFFD9FFE}"/>
              </a:ext>
            </a:extLst>
          </p:cNvPr>
          <p:cNvCxnSpPr>
            <a:cxnSpLocks/>
          </p:cNvCxnSpPr>
          <p:nvPr/>
        </p:nvCxnSpPr>
        <p:spPr>
          <a:xfrm>
            <a:off x="6863798" y="4671726"/>
            <a:ext cx="54377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96CB83-B465-5AF6-8898-C8144E7CAAAB}"/>
              </a:ext>
            </a:extLst>
          </p:cNvPr>
          <p:cNvSpPr txBox="1"/>
          <p:nvPr/>
        </p:nvSpPr>
        <p:spPr>
          <a:xfrm>
            <a:off x="7631078" y="448706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CN"/>
              <a:t>utput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549366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7A978-508D-72B7-7D7A-F29904F1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D4CEB-1B6B-7771-20D0-653DA0E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99BB4D-3629-A53F-35BB-D7FE0AE40236}"/>
              </a:ext>
            </a:extLst>
          </p:cNvPr>
          <p:cNvSpPr txBox="1"/>
          <p:nvPr/>
        </p:nvSpPr>
        <p:spPr>
          <a:xfrm>
            <a:off x="660400" y="422414"/>
            <a:ext cx="972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Practice (Submit)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3CBB462-AFCD-CCFB-2E51-185AD1B5E5F3}"/>
                  </a:ext>
                </a:extLst>
              </p:cNvPr>
              <p:cNvSpPr txBox="1"/>
              <p:nvPr/>
            </p:nvSpPr>
            <p:spPr>
              <a:xfrm>
                <a:off x="658812" y="1272027"/>
                <a:ext cx="11533188" cy="3423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en-US" altLang="zh-CN" sz="2400" dirty="0"/>
                  <a:t>Generate a set of data from a pre-defined function (e.g.,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+ 4</m:t>
                    </m:r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 –</m:t>
                    </m:r>
                    <m:sSubSup>
                      <m:sSubSup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400" dirty="0"/>
                  <a:t>). </a:t>
                </a:r>
              </a:p>
              <a:p>
                <a:pPr marL="342900" indent="-342900">
                  <a:lnSpc>
                    <a:spcPct val="13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Construct a neural network, customizing the depth and width as needed, to create a function that predicts 'y' given 'x'.</a:t>
                </a:r>
              </a:p>
              <a:p>
                <a:pPr marL="342900" indent="-342900">
                  <a:lnSpc>
                    <a:spcPct val="13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Monitor the training loss and observe its changes.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Generate new data and evaluate your model.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sz="2400" i="1" dirty="0">
                    <a:solidFill>
                      <a:srgbClr val="51BE94"/>
                    </a:solidFill>
                  </a:rPr>
                  <a:t>Implement your network based on module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sz="2400" i="1" dirty="0">
                    <a:solidFill>
                      <a:srgbClr val="51BE94"/>
                    </a:solidFill>
                  </a:rPr>
                  <a:t>Save the model and load it with another script file to make predictions 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3CBB462-AFCD-CCFB-2E51-185AD1B5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2" y="1272027"/>
                <a:ext cx="11533188" cy="3423373"/>
              </a:xfrm>
              <a:prstGeom prst="rect">
                <a:avLst/>
              </a:prstGeom>
              <a:blipFill>
                <a:blip r:embed="rId3"/>
                <a:stretch>
                  <a:fillRect l="-769" b="-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095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Dataset and </a:t>
            </a:r>
            <a:r>
              <a:rPr lang="en-US" altLang="zh-CN" sz="4400" b="1" dirty="0" err="1">
                <a:solidFill>
                  <a:srgbClr val="008000"/>
                </a:solidFill>
                <a:ea typeface="+mj-ea"/>
                <a:cs typeface="+mj-cs"/>
              </a:rPr>
              <a:t>Dataloader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BAA4D97-4E14-B4F6-8E4C-A6B02A15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0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0FD26C-9F8A-BCCB-0393-E01C05F44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268413"/>
            <a:ext cx="11467669" cy="4351338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rgbClr val="262626"/>
                </a:solidFill>
              </a:rPr>
              <a:t>Dataset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zh-CN" dirty="0">
                <a:solidFill>
                  <a:srgbClr val="262626"/>
                </a:solidFill>
              </a:rPr>
              <a:t>Provide an interface for accessing and manipulating data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err="1">
                <a:solidFill>
                  <a:srgbClr val="262626"/>
                </a:solidFill>
              </a:rPr>
              <a:t>Dataloader</a:t>
            </a:r>
            <a:endParaRPr lang="en-US" altLang="zh-CN" sz="2400" dirty="0">
              <a:solidFill>
                <a:srgbClr val="262626"/>
              </a:solidFill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zh-CN" dirty="0">
                <a:solidFill>
                  <a:srgbClr val="262626"/>
                </a:solidFill>
              </a:rPr>
              <a:t>Iterating over the provided dataset returning batches of data for each iteration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132CF8-0E2F-1CC4-DFC1-F33263A5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991431B-6B42-4155-5EE3-8E822F8F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8AD186E-3B63-E71F-7E7B-F91403C857D6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Main Classes</a:t>
            </a:r>
          </a:p>
        </p:txBody>
      </p:sp>
    </p:spTree>
    <p:extLst>
      <p:ext uri="{BB962C8B-B14F-4D97-AF65-F5344CB8AC3E}">
        <p14:creationId xmlns:p14="http://schemas.microsoft.com/office/powerpoint/2010/main" val="3253346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6655D-66C0-EA27-CF6A-110DD096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1268412"/>
            <a:ext cx="11438673" cy="5021551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CN" sz="2400" dirty="0">
                <a:latin typeface="Calibri" panose="020F0502020204030204" pitchFamily="34" charset="0"/>
                <a:cs typeface="Calibri" panose="020F0502020204030204" pitchFamily="34" charset="0"/>
              </a:rPr>
              <a:t>A class for storing, preprocessing </a:t>
            </a:r>
            <a:r>
              <a:rPr lang="en-CN" sz="2400">
                <a:latin typeface="Calibri" panose="020F0502020204030204" pitchFamily="34" charset="0"/>
                <a:cs typeface="Calibri" panose="020F0502020204030204" pitchFamily="34" charset="0"/>
              </a:rPr>
              <a:t>data samples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Customize Dataset classes</a:t>
            </a: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Load built-in datasets from data packages in </a:t>
            </a: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PyTorch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ecosystem</a:t>
            </a:r>
          </a:p>
          <a:p>
            <a:pPr lvl="1">
              <a:lnSpc>
                <a:spcPct val="130000"/>
              </a:lnSpc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N" altLang="zh-CN">
                <a:latin typeface="Calibri" panose="020F0502020204030204" pitchFamily="34" charset="0"/>
                <a:cs typeface="Calibri" panose="020F0502020204030204" pitchFamily="34" charset="0"/>
              </a:rPr>
              <a:t>orchvision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 CV datasets, transforms</a:t>
            </a:r>
          </a:p>
          <a:p>
            <a:pPr lvl="1">
              <a:lnSpc>
                <a:spcPct val="130000"/>
              </a:lnSpc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N" altLang="zh-CN">
                <a:latin typeface="Calibri" panose="020F0502020204030204" pitchFamily="34" charset="0"/>
                <a:cs typeface="Calibri" panose="020F0502020204030204" pitchFamily="34" charset="0"/>
              </a:rPr>
              <a:t>orchtext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 NLP datasets, tokenization methods, pre-trained word embeddings, …</a:t>
            </a:r>
          </a:p>
          <a:p>
            <a:pPr lvl="1">
              <a:lnSpc>
                <a:spcPct val="130000"/>
              </a:lnSpc>
            </a:pP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torchaudio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 audio datasets, signal processing methods, pre-trained speech recognition models,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F82F2-A548-3213-963F-02C29464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BF919-E99B-F2C8-81D4-1C965B08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6B36456-ADAF-0B7C-C324-406B8CD52421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Dataset</a:t>
            </a:r>
          </a:p>
        </p:txBody>
      </p:sp>
    </p:spTree>
    <p:extLst>
      <p:ext uri="{BB962C8B-B14F-4D97-AF65-F5344CB8AC3E}">
        <p14:creationId xmlns:p14="http://schemas.microsoft.com/office/powerpoint/2010/main" val="963455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6655D-66C0-EA27-CF6A-110DD096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68413"/>
            <a:ext cx="1149667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altLang="zh-CN" sz="2400" dirty="0"/>
              <a:t>A class with __</a:t>
            </a:r>
            <a:r>
              <a:rPr lang="en-US" altLang="zh-CN" sz="2400" dirty="0" err="1"/>
              <a:t>len</a:t>
            </a:r>
            <a:r>
              <a:rPr lang="en-US" altLang="zh-CN" sz="2400" dirty="0"/>
              <a:t>__ and __</a:t>
            </a:r>
            <a:r>
              <a:rPr lang="en-US" altLang="zh-CN" sz="2400" dirty="0" err="1"/>
              <a:t>getitem</a:t>
            </a:r>
            <a:r>
              <a:rPr lang="en-US" altLang="zh-CN" sz="2400" dirty="0"/>
              <a:t>__ implemented (implicitly a collection)</a:t>
            </a:r>
          </a:p>
          <a:p>
            <a:pPr>
              <a:lnSpc>
                <a:spcPct val="130000"/>
              </a:lnSpc>
            </a:pPr>
            <a:r>
              <a:rPr lang="en-US" altLang="zh-CN" sz="2400" dirty="0"/>
              <a:t>Access each element (d[</a:t>
            </a:r>
            <a:r>
              <a:rPr lang="en-US" altLang="zh-CN" sz="2400" dirty="0" err="1"/>
              <a:t>i</a:t>
            </a:r>
            <a:r>
              <a:rPr lang="en-US" altLang="zh-CN" sz="2400" dirty="0"/>
              <a:t>]): return a value/tuple (e.g., features and label for each sample)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2400" dirty="0"/>
              <a:t>Built-in dataset </a:t>
            </a:r>
            <a:r>
              <a:rPr lang="en-US" sz="2400" dirty="0"/>
              <a:t>e</a:t>
            </a:r>
            <a:r>
              <a:rPr lang="en-US" altLang="zh-CN" sz="2400" dirty="0"/>
              <a:t>xample: Fashion MNIST from </a:t>
            </a:r>
            <a:r>
              <a:rPr lang="en-US" altLang="zh-CN" sz="2400" dirty="0" err="1"/>
              <a:t>torchvision</a:t>
            </a:r>
            <a:endParaRPr lang="en-US" altLang="zh-CN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F82F2-A548-3213-963F-02C29464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BF919-E99B-F2C8-81D4-1C965B08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2877BD-6526-1DB8-E339-8AA2C5D83312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Dataset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F63E675-75C3-9684-2356-84710650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3154732"/>
            <a:ext cx="10387559" cy="16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49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D4D82-B78F-C894-CB1E-B6AA5BC8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1268413"/>
            <a:ext cx="11354987" cy="435133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262626"/>
                </a:solidFill>
              </a:rPr>
              <a:t>W</a:t>
            </a:r>
            <a:r>
              <a:rPr lang="en-US" sz="2400" b="0" i="0" dirty="0">
                <a:solidFill>
                  <a:srgbClr val="262626"/>
                </a:solidFill>
                <a:effectLst/>
              </a:rPr>
              <a:t>rap an </a:t>
            </a:r>
            <a:r>
              <a:rPr lang="en-US" sz="2400" b="0" i="0" dirty="0" err="1">
                <a:solidFill>
                  <a:srgbClr val="262626"/>
                </a:solidFill>
                <a:effectLst/>
              </a:rPr>
              <a:t>iterable</a:t>
            </a:r>
            <a:r>
              <a:rPr lang="en-US" sz="2400" b="0" i="0" dirty="0">
                <a:solidFill>
                  <a:srgbClr val="262626"/>
                </a:solidFill>
                <a:effectLst/>
              </a:rPr>
              <a:t> </a:t>
            </a:r>
            <a:r>
              <a:rPr lang="en-US" sz="2400" dirty="0">
                <a:solidFill>
                  <a:srgbClr val="262626"/>
                </a:solidFill>
              </a:rPr>
              <a:t>for</a:t>
            </a:r>
            <a:r>
              <a:rPr lang="en-US" sz="2400" b="0" i="0" dirty="0">
                <a:solidFill>
                  <a:srgbClr val="262626"/>
                </a:solidFill>
                <a:effectLst/>
              </a:rPr>
              <a:t> a </a:t>
            </a:r>
            <a:r>
              <a:rPr lang="en-US" sz="2400" b="1" dirty="0">
                <a:effectLst/>
              </a:rPr>
              <a:t>Dataset</a:t>
            </a:r>
            <a:r>
              <a:rPr lang="en-US" sz="2400" b="0" i="0" dirty="0">
                <a:solidFill>
                  <a:srgbClr val="262626"/>
                </a:solidFill>
                <a:effectLst/>
              </a:rPr>
              <a:t> to enable efficient and flexible data loading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262626"/>
                </a:solidFill>
              </a:rPr>
              <a:t>Iterate over batches of data</a:t>
            </a:r>
            <a:endParaRPr lang="en-CN" sz="2400" dirty="0">
              <a:solidFill>
                <a:srgbClr val="262626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262626"/>
                </a:solidFill>
              </a:rPr>
              <a:t>Wrap </a:t>
            </a:r>
            <a:r>
              <a:rPr lang="en-CN" sz="2400">
                <a:solidFill>
                  <a:srgbClr val="262626"/>
                </a:solidFill>
              </a:rPr>
              <a:t>operations including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N">
                <a:solidFill>
                  <a:srgbClr val="262626"/>
                </a:solidFill>
              </a:rPr>
              <a:t>Sampling from dataset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N">
                <a:solidFill>
                  <a:srgbClr val="262626"/>
                </a:solidFill>
              </a:rPr>
              <a:t>Collating </a:t>
            </a:r>
            <a:r>
              <a:rPr lang="en-CN" dirty="0">
                <a:solidFill>
                  <a:srgbClr val="262626"/>
                </a:solidFill>
              </a:rPr>
              <a:t>data batch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N" dirty="0">
                <a:solidFill>
                  <a:srgbClr val="262626"/>
                </a:solidFill>
              </a:rPr>
              <a:t>Prefetching batches for acceleration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N" dirty="0">
                <a:solidFill>
                  <a:srgbClr val="262626"/>
                </a:solidFill>
              </a:rPr>
              <a:t>Distributed training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N">
                <a:solidFill>
                  <a:srgbClr val="262626"/>
                </a:solidFill>
              </a:rPr>
              <a:t>…</a:t>
            </a:r>
            <a:endParaRPr lang="en-CN" dirty="0">
              <a:solidFill>
                <a:srgbClr val="262626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F996B-11D3-A51F-D354-31F1B8F3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809DA-17CF-4EC5-EED6-160115F1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45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11A0A7-654E-2B52-C98F-8A7BA97402B7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 err="1">
                <a:sym typeface="+mn-lt"/>
              </a:rPr>
              <a:t>Dataloader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61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F996B-11D3-A51F-D354-31F1B8F3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809DA-17CF-4EC5-EED6-160115F1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46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6095CF-972E-24C9-9C04-EB551AB35366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 err="1">
                <a:sym typeface="+mn-lt"/>
              </a:rPr>
              <a:t>Dataloader</a:t>
            </a:r>
            <a:endParaRPr lang="en-US" altLang="zh-CN" dirty="0">
              <a:sym typeface="+mn-lt"/>
            </a:endParaRP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437E13BF-BAD6-A468-C36D-90EEC224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0515600" cy="4351338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2400" dirty="0"/>
              <a:t>Create a </a:t>
            </a:r>
            <a:r>
              <a:rPr lang="en-US" altLang="zh-CN" sz="2400" dirty="0" err="1"/>
              <a:t>Dataloader</a:t>
            </a:r>
            <a:endParaRPr lang="en-US" altLang="zh-CN" sz="24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/>
              <a:t>Dataset: dataset to be wrapped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err="1"/>
              <a:t>batch_size</a:t>
            </a:r>
            <a:r>
              <a:rPr lang="en-US" altLang="zh-CN" sz="2400" dirty="0"/>
              <a:t>: batch size for each iteration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/>
              <a:t>shuffle: whether to shuffle the data in each epoch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err="1"/>
              <a:t>num_workers</a:t>
            </a:r>
            <a:r>
              <a:rPr lang="en-US" altLang="zh-CN" sz="2400" dirty="0"/>
              <a:t>: prepare the data in parallel</a:t>
            </a:r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1AEE685-E365-9D67-D0E3-02EF9308E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3859527"/>
            <a:ext cx="10133724" cy="23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1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F996B-11D3-A51F-D354-31F1B8F3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809DA-17CF-4EC5-EED6-160115F1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6095CF-972E-24C9-9C04-EB551AB35366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 err="1">
                <a:sym typeface="+mn-lt"/>
              </a:rPr>
              <a:t>Dataloader</a:t>
            </a:r>
            <a:endParaRPr lang="en-US" altLang="zh-CN" dirty="0">
              <a:sym typeface="+mn-lt"/>
            </a:endParaRP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437E13BF-BAD6-A468-C36D-90EEC224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0515600" cy="4351338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en-US" altLang="zh-CN" sz="2400" dirty="0"/>
              <a:t>Iterate data batches with a </a:t>
            </a:r>
            <a:r>
              <a:rPr lang="en-US" altLang="zh-CN" sz="2400" dirty="0" err="1"/>
              <a:t>Dataloader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473D8B-F60E-16F4-C858-0DEF81AE2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3" y="1904014"/>
            <a:ext cx="70231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62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F82F2-A548-3213-963F-02C29464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BF919-E99B-F2C8-81D4-1C965B08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C3D1C5-E420-9628-E2D0-B69DFDDAD86D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Customize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F92C63F-F8BD-14C7-E64D-0E723C4442E3}"/>
                  </a:ext>
                </a:extLst>
              </p:cNvPr>
              <p:cNvSpPr txBox="1"/>
              <p:nvPr/>
            </p:nvSpPr>
            <p:spPr>
              <a:xfrm>
                <a:off x="658812" y="1878643"/>
                <a:ext cx="5000089" cy="2765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1200"/>
                  </a:spcBef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Functions to implement</a:t>
                </a:r>
                <a:endParaRPr lang="en-CN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C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__init__(self, data): </a:t>
                </a:r>
                <a:r>
                  <a:rPr lang="en-CN" altLang="zh-CN" sz="2400">
                    <a:latin typeface="Calibri" panose="020F0502020204030204" pitchFamily="34" charset="0"/>
                    <a:cs typeface="Calibri" panose="020F0502020204030204" pitchFamily="34" charset="0"/>
                  </a:rPr>
                  <a:t>Load data</a:t>
                </a:r>
                <a:endParaRPr lang="en-CN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CN" altLang="zh-CN" sz="2400">
                    <a:latin typeface="Calibri" panose="020F0502020204030204" pitchFamily="34" charset="0"/>
                    <a:cs typeface="Calibri" panose="020F0502020204030204" pitchFamily="34" charset="0"/>
                  </a:rPr>
                  <a:t>__len__(self): Return dataset size</a:t>
                </a:r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CN" altLang="zh-CN" sz="2400">
                    <a:latin typeface="Calibri" panose="020F0502020204030204" pitchFamily="34" charset="0"/>
                    <a:cs typeface="Calibri" panose="020F0502020204030204" pitchFamily="34" charset="0"/>
                  </a:rPr>
                  <a:t>__</a:t>
                </a:r>
                <a:r>
                  <a:rPr lang="en-C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getitem__(self, idx): Return the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𝑖𝑑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altLang="zh-CN" sz="2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sample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F92C63F-F8BD-14C7-E64D-0E723C444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2" y="1878643"/>
                <a:ext cx="5000089" cy="2765694"/>
              </a:xfrm>
              <a:prstGeom prst="rect">
                <a:avLst/>
              </a:prstGeom>
              <a:blipFill>
                <a:blip r:embed="rId2"/>
                <a:stretch>
                  <a:fillRect l="-1772" b="-41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97426BA6-314D-61B1-0902-AF293DC135B6}"/>
              </a:ext>
            </a:extLst>
          </p:cNvPr>
          <p:cNvSpPr txBox="1"/>
          <p:nvPr/>
        </p:nvSpPr>
        <p:spPr>
          <a:xfrm>
            <a:off x="736908" y="5458145"/>
            <a:ext cx="11455092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Example: Titanic dataset, use </a:t>
            </a:r>
            <a:r>
              <a:rPr lang="en-US" altLang="zh-CN" sz="2400" i="1" dirty="0" err="1">
                <a:solidFill>
                  <a:srgbClr val="51BE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Pclass</a:t>
            </a:r>
            <a:r>
              <a:rPr lang="en-US" altLang="zh-CN" sz="2400" i="1" dirty="0">
                <a:solidFill>
                  <a:srgbClr val="51BE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Fare, Age, </a:t>
            </a:r>
            <a:r>
              <a:rPr lang="en-US" altLang="zh-CN" sz="2400" i="1" dirty="0" err="1">
                <a:solidFill>
                  <a:srgbClr val="51BE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SibSp</a:t>
            </a:r>
            <a:r>
              <a:rPr lang="en-US" altLang="zh-CN" sz="2400" i="1" dirty="0">
                <a:solidFill>
                  <a:srgbClr val="51BE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Parch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as features, </a:t>
            </a:r>
            <a:r>
              <a:rPr lang="en-US" altLang="zh-CN" sz="2400" i="1" dirty="0">
                <a:solidFill>
                  <a:srgbClr val="51BE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Survived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as label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last 100 samples as the test set</a:t>
            </a:r>
            <a:endParaRPr lang="en-CN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E4C9751-0DBD-F68C-3F85-CE48E38D9AF4}"/>
              </a:ext>
            </a:extLst>
          </p:cNvPr>
          <p:cNvSpPr txBox="1"/>
          <p:nvPr/>
        </p:nvSpPr>
        <p:spPr>
          <a:xfrm>
            <a:off x="658812" y="1268413"/>
            <a:ext cx="8043753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Inherit </a:t>
            </a: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torch.utils.Dataset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class, a interface to load your data</a:t>
            </a:r>
            <a:endParaRPr lang="en-CN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F903EE-F51A-AB9A-97C3-145BABB5F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01" y="1802085"/>
            <a:ext cx="5369316" cy="37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F82F2-A548-3213-963F-02C29464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BF919-E99B-F2C8-81D4-1C965B08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49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C3D1C5-E420-9628-E2D0-B69DFDDAD86D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Practice (Submit)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7426BA6-314D-61B1-0902-AF293DC135B6}"/>
              </a:ext>
            </a:extLst>
          </p:cNvPr>
          <p:cNvSpPr txBox="1"/>
          <p:nvPr/>
        </p:nvSpPr>
        <p:spPr>
          <a:xfrm>
            <a:off x="658812" y="1268413"/>
            <a:ext cx="11533188" cy="1493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Create a neural network that can process multiple numerical features from the Titanic dataset and predict survival (use </a:t>
            </a: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nn.Sigmoid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() as the final activation function)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Train your network using your training data and evaluate the test loss</a:t>
            </a:r>
          </a:p>
        </p:txBody>
      </p:sp>
    </p:spTree>
    <p:extLst>
      <p:ext uri="{BB962C8B-B14F-4D97-AF65-F5344CB8AC3E}">
        <p14:creationId xmlns:p14="http://schemas.microsoft.com/office/powerpoint/2010/main" val="93864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1F795-17B1-EC8C-9546-B2BFFC8A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BA5E4-1133-B744-4072-50F07484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34D0F-BFC9-94C0-CF9F-3F9C4F2A01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812" y="1268412"/>
                <a:ext cx="11533188" cy="5174527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en-US" sz="2400" dirty="0"/>
                  <a:t>A machine learning model inspired by the structure and function of biological neural networks in animal brains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400" i="1" dirty="0">
                    <a:solidFill>
                      <a:srgbClr val="51BE94"/>
                    </a:solidFill>
                  </a:rPr>
                  <a:t>units</a:t>
                </a:r>
                <a:r>
                  <a:rPr lang="en-US" sz="2400" dirty="0"/>
                  <a:t>: mimic the neurons in a brain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400" i="1" dirty="0">
                    <a:solidFill>
                      <a:srgbClr val="51BE94"/>
                    </a:solidFill>
                  </a:rPr>
                  <a:t>edges</a:t>
                </a:r>
                <a:r>
                  <a:rPr lang="en-US" sz="2400" dirty="0"/>
                  <a:t>: mimic the synapses in a brain</a:t>
                </a:r>
              </a:p>
              <a:p>
                <a:pPr marL="0" indent="0">
                  <a:lnSpc>
                    <a:spcPct val="130000"/>
                  </a:lnSpc>
                  <a:spcBef>
                    <a:spcPts val="0"/>
                  </a:spcBef>
                  <a:buNone/>
                </a:pPr>
                <a:endParaRPr lang="en-US" sz="2400" dirty="0"/>
              </a:p>
              <a:p>
                <a:pPr marL="0" indent="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en-US" sz="2400" dirty="0"/>
                  <a:t>Different ways to “pass” information along edges: 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400" dirty="0"/>
                  <a:t>e.g., simple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… +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:endParaRPr lang="en-US" sz="2400" dirty="0"/>
              </a:p>
              <a:p>
                <a:pPr marL="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:r>
                  <a:rPr lang="en-US" sz="2400" dirty="0"/>
                  <a:t>Powerful function approximation</a:t>
                </a: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</a:pPr>
                <a:r>
                  <a:rPr lang="en" altLang="zh-CN" sz="2400" dirty="0"/>
                  <a:t>(Universal Approximation Theorem) a feed-forward neural network with at least one hidden layer and a finite number of neurons can approximate any continuous function on input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sz="240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" altLang="zh-CN" sz="24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" altLang="zh-CN" sz="2400" dirty="0"/>
                  <a:t>, given appropriate activation functions and parameters.</a:t>
                </a: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34D0F-BFC9-94C0-CF9F-3F9C4F2A01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812" y="1268412"/>
                <a:ext cx="11533188" cy="5174527"/>
              </a:xfrm>
              <a:blipFill>
                <a:blip r:embed="rId3"/>
                <a:stretch>
                  <a:fillRect l="-659" r="-1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FBAEF63A-AC55-6BD2-C3D6-E1E758759CBD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Artificial Neural Network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59BBE8E-0974-27B7-B5E9-5DF5657F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218" y="1980391"/>
            <a:ext cx="2556288" cy="30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964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14357B-4646-F46B-BC12-2F07852C5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1531600" cy="51671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Tensors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Model Building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Modules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Dataset and </a:t>
            </a:r>
            <a:r>
              <a:rPr lang="en-US" altLang="zh-CN" sz="4400" b="1" dirty="0" err="1">
                <a:solidFill>
                  <a:srgbClr val="008000"/>
                </a:solidFill>
                <a:ea typeface="+mj-ea"/>
                <a:cs typeface="+mj-cs"/>
              </a:rPr>
              <a:t>Dataloader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</a:endParaRPr>
          </a:p>
        </p:txBody>
      </p:sp>
      <p:sp>
        <p:nvSpPr>
          <p:cNvPr id="5" name="页脚占位符 1">
            <a:extLst>
              <a:ext uri="{FF2B5EF4-FFF2-40B4-BE49-F238E27FC236}">
                <a16:creationId xmlns:a16="http://schemas.microsoft.com/office/drawing/2014/main" id="{83741599-F55F-071E-30DC-C3C87C80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E88E220-4DBE-E5CF-F166-060875502696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83892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3E00"/>
                </a:solidFill>
              </a:rPr>
              <a:t>Thank you!</a:t>
            </a:r>
            <a:endParaRPr lang="zh-CN" altLang="en-US" dirty="0">
              <a:solidFill>
                <a:srgbClr val="003E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33C06-3FD0-ADD4-CC0A-209FC64A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780183-27B7-6E77-72BE-C314B7D9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859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FA5F5D-4BA4-B459-6EEB-76EC3120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735731-7627-C789-1013-5F7FD318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52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4637F20-65BE-3217-A49E-44004CE5C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52240"/>
              </p:ext>
            </p:extLst>
          </p:nvPr>
        </p:nvGraphicFramePr>
        <p:xfrm>
          <a:off x="443346" y="2689027"/>
          <a:ext cx="11582400" cy="14799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177">
                  <a:extLst>
                    <a:ext uri="{9D8B030D-6E8A-4147-A177-3AD203B41FA5}">
                      <a16:colId xmlns:a16="http://schemas.microsoft.com/office/drawing/2014/main" val="3230019604"/>
                    </a:ext>
                  </a:extLst>
                </a:gridCol>
                <a:gridCol w="1332577">
                  <a:extLst>
                    <a:ext uri="{9D8B030D-6E8A-4147-A177-3AD203B41FA5}">
                      <a16:colId xmlns:a16="http://schemas.microsoft.com/office/drawing/2014/main" val="895857541"/>
                    </a:ext>
                  </a:extLst>
                </a:gridCol>
                <a:gridCol w="1773429">
                  <a:extLst>
                    <a:ext uri="{9D8B030D-6E8A-4147-A177-3AD203B41FA5}">
                      <a16:colId xmlns:a16="http://schemas.microsoft.com/office/drawing/2014/main" val="733039597"/>
                    </a:ext>
                  </a:extLst>
                </a:gridCol>
                <a:gridCol w="1555056">
                  <a:extLst>
                    <a:ext uri="{9D8B030D-6E8A-4147-A177-3AD203B41FA5}">
                      <a16:colId xmlns:a16="http://schemas.microsoft.com/office/drawing/2014/main" val="1552389884"/>
                    </a:ext>
                  </a:extLst>
                </a:gridCol>
                <a:gridCol w="1631106">
                  <a:extLst>
                    <a:ext uri="{9D8B030D-6E8A-4147-A177-3AD203B41FA5}">
                      <a16:colId xmlns:a16="http://schemas.microsoft.com/office/drawing/2014/main" val="123828933"/>
                    </a:ext>
                  </a:extLst>
                </a:gridCol>
                <a:gridCol w="1082094">
                  <a:extLst>
                    <a:ext uri="{9D8B030D-6E8A-4147-A177-3AD203B41FA5}">
                      <a16:colId xmlns:a16="http://schemas.microsoft.com/office/drawing/2014/main" val="1076006253"/>
                    </a:ext>
                  </a:extLst>
                </a:gridCol>
                <a:gridCol w="2564961">
                  <a:extLst>
                    <a:ext uri="{9D8B030D-6E8A-4147-A177-3AD203B41FA5}">
                      <a16:colId xmlns:a16="http://schemas.microsoft.com/office/drawing/2014/main" val="3355040023"/>
                    </a:ext>
                  </a:extLst>
                </a:gridCol>
              </a:tblGrid>
              <a:tr h="18033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Presentation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>
                          <a:effectLst/>
                        </a:rPr>
                        <a:t>Work</a:t>
                      </a:r>
                      <a:endParaRPr lang="en" sz="2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035402"/>
                  </a:ext>
                </a:extLst>
              </a:tr>
              <a:tr h="180332">
                <a:tc>
                  <a:txBody>
                    <a:bodyPr/>
                    <a:lstStyle/>
                    <a:p>
                      <a:pPr algn="l" fontAlgn="ctr"/>
                      <a:r>
                        <a:rPr lang="en" sz="2400" u="none" strike="noStrike" dirty="0">
                          <a:effectLst/>
                        </a:rPr>
                        <a:t>Clarity of Speech (10')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2400" u="none" strike="noStrike" dirty="0">
                          <a:effectLst/>
                        </a:rPr>
                        <a:t>Organization (10')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2400" u="none" strike="noStrike" dirty="0">
                          <a:effectLst/>
                        </a:rPr>
                        <a:t>Overall Impression (10')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2400" u="none" strike="noStrike" dirty="0">
                          <a:effectLst/>
                        </a:rPr>
                        <a:t>Significance  (15')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2400" u="none" strike="noStrike" dirty="0">
                          <a:effectLst/>
                        </a:rPr>
                        <a:t>Originality (15')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2400" u="none" strike="noStrike" dirty="0">
                          <a:effectLst/>
                        </a:rPr>
                        <a:t>Results (15')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2400" u="none" strike="noStrike" dirty="0">
                          <a:effectLst/>
                        </a:rPr>
                        <a:t>Difficulty and Workload(15')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453" marR="8453" marT="8453" marB="0" anchor="ctr"/>
                </a:tc>
                <a:extLst>
                  <a:ext uri="{0D108BD9-81ED-4DB2-BD59-A6C34878D82A}">
                    <a16:rowId xmlns:a16="http://schemas.microsoft.com/office/drawing/2014/main" val="699578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2198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Examples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BAA4D97-4E14-B4F6-8E4C-A6B02A15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67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3CCB0-DE63-DF5D-8147-74E580CD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AB4A-DE0A-11A7-A58D-79DE4209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54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23DEA2-AA15-BEC6-7A59-F4DCC1904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04" y="1690688"/>
            <a:ext cx="5762897" cy="4539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0C4398-EDB8-F86B-DF49-C42D144A1784}"/>
              </a:ext>
            </a:extLst>
          </p:cNvPr>
          <p:cNvSpPr txBox="1"/>
          <p:nvPr/>
        </p:nvSpPr>
        <p:spPr>
          <a:xfrm>
            <a:off x="6242101" y="1690688"/>
            <a:ext cx="5949899" cy="1013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CN" sz="2400" dirty="0">
                <a:latin typeface="Calibri" panose="020F0502020204030204" pitchFamily="34" charset="0"/>
                <a:cs typeface="Calibri" panose="020F0502020204030204" pitchFamily="34" charset="0"/>
              </a:rPr>
              <a:t>CIFAR10 Dataset: Image with its </a:t>
            </a:r>
            <a:r>
              <a:rPr lang="en-CN" sz="2400">
                <a:latin typeface="Calibri" panose="020F0502020204030204" pitchFamily="34" charset="0"/>
                <a:cs typeface="Calibri" panose="020F0502020204030204" pitchFamily="34" charset="0"/>
              </a:rPr>
              <a:t>category label</a:t>
            </a:r>
            <a:endParaRPr lang="en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CN" sz="2400" dirty="0">
                <a:latin typeface="Calibri" panose="020F0502020204030204" pitchFamily="34" charset="0"/>
                <a:cs typeface="Calibri" panose="020F0502020204030204" pitchFamily="34" charset="0"/>
              </a:rPr>
              <a:t>Task: input image, predict class label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0C7191-02B2-D669-AEA8-930761A33B65}"/>
              </a:ext>
            </a:extLst>
          </p:cNvPr>
          <p:cNvSpPr txBox="1"/>
          <p:nvPr/>
        </p:nvSpPr>
        <p:spPr>
          <a:xfrm>
            <a:off x="660400" y="422414"/>
            <a:ext cx="9231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1: Classifier on CIFAR10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28873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3CCB0-DE63-DF5D-8147-74E580CD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AB4A-DE0A-11A7-A58D-79DE4209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55</a:t>
            </a:fld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042F-9B82-C7C0-7616-D69DB71C6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1268413"/>
            <a:ext cx="10515600" cy="4351338"/>
          </a:xfrm>
        </p:spPr>
        <p:txBody>
          <a:bodyPr/>
          <a:lstStyle/>
          <a:p>
            <a:r>
              <a:rPr lang="en-US" dirty="0"/>
              <a:t>Workflow:</a:t>
            </a:r>
          </a:p>
          <a:p>
            <a:pPr lvl="1">
              <a:buFont typeface="+mj-lt"/>
              <a:buAutoNum type="arabicPeriod"/>
            </a:pPr>
            <a:r>
              <a:rPr lang="zh-CN" altLang="en-US" b="0" i="0" dirty="0">
                <a:solidFill>
                  <a:srgbClr val="262626"/>
                </a:solidFill>
                <a:effectLst/>
                <a:latin typeface="FreightSans"/>
              </a:rPr>
              <a:t> </a:t>
            </a:r>
            <a:r>
              <a:rPr lang="en-US" b="0" i="0" dirty="0">
                <a:solidFill>
                  <a:srgbClr val="262626"/>
                </a:solidFill>
                <a:effectLst/>
                <a:latin typeface="FreightSans"/>
              </a:rPr>
              <a:t>Prepare CIFAR10 training and test datasets</a:t>
            </a:r>
          </a:p>
          <a:p>
            <a:pPr lvl="1">
              <a:buFont typeface="+mj-lt"/>
              <a:buAutoNum type="arabicPeriod"/>
            </a:pPr>
            <a:r>
              <a:rPr lang="zh-CN" altLang="en-US" b="0" i="0" dirty="0">
                <a:solidFill>
                  <a:srgbClr val="262626"/>
                </a:solidFill>
                <a:effectLst/>
                <a:latin typeface="FreightSans"/>
              </a:rPr>
              <a:t> </a:t>
            </a:r>
            <a:r>
              <a:rPr lang="en-US" b="0" i="0" dirty="0">
                <a:solidFill>
                  <a:srgbClr val="262626"/>
                </a:solidFill>
                <a:effectLst/>
                <a:latin typeface="FreightSans"/>
              </a:rPr>
              <a:t>Define a Convolutional Neural Network(CNN)</a:t>
            </a:r>
          </a:p>
          <a:p>
            <a:pPr lvl="1">
              <a:buFont typeface="+mj-lt"/>
              <a:buAutoNum type="arabicPeriod"/>
            </a:pPr>
            <a:r>
              <a:rPr lang="zh-CN" altLang="en-US" b="0" i="0" dirty="0">
                <a:solidFill>
                  <a:srgbClr val="262626"/>
                </a:solidFill>
                <a:effectLst/>
                <a:latin typeface="FreightSans"/>
              </a:rPr>
              <a:t> </a:t>
            </a:r>
            <a:r>
              <a:rPr lang="en-US" b="0" i="0" dirty="0">
                <a:solidFill>
                  <a:srgbClr val="262626"/>
                </a:solidFill>
                <a:effectLst/>
                <a:latin typeface="FreightSans"/>
              </a:rPr>
              <a:t>Define a loss function</a:t>
            </a:r>
          </a:p>
          <a:p>
            <a:pPr lvl="1">
              <a:buFont typeface="+mj-lt"/>
              <a:buAutoNum type="arabicPeriod"/>
            </a:pPr>
            <a:r>
              <a:rPr lang="zh-CN" altLang="en-US" b="0" i="0" dirty="0">
                <a:solidFill>
                  <a:srgbClr val="262626"/>
                </a:solidFill>
                <a:effectLst/>
                <a:latin typeface="FreightSans"/>
              </a:rPr>
              <a:t> </a:t>
            </a:r>
            <a:r>
              <a:rPr lang="en-US" b="0" i="0" dirty="0">
                <a:solidFill>
                  <a:srgbClr val="262626"/>
                </a:solidFill>
                <a:effectLst/>
                <a:latin typeface="FreightSans"/>
              </a:rPr>
              <a:t>Train the network on the training data</a:t>
            </a:r>
          </a:p>
          <a:p>
            <a:pPr lvl="1">
              <a:buFont typeface="+mj-lt"/>
              <a:buAutoNum type="arabicPeriod"/>
            </a:pPr>
            <a:r>
              <a:rPr lang="zh-CN" altLang="en-US" b="0" i="0" dirty="0">
                <a:solidFill>
                  <a:srgbClr val="262626"/>
                </a:solidFill>
                <a:effectLst/>
                <a:latin typeface="FreightSans"/>
              </a:rPr>
              <a:t> </a:t>
            </a:r>
            <a:r>
              <a:rPr lang="en-US" b="0" i="0" dirty="0">
                <a:solidFill>
                  <a:srgbClr val="262626"/>
                </a:solidFill>
                <a:effectLst/>
                <a:latin typeface="FreightSans"/>
              </a:rPr>
              <a:t>Test the network on the test data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BE8559F-4DEF-412C-D7B3-59B4AAB0D593}"/>
              </a:ext>
            </a:extLst>
          </p:cNvPr>
          <p:cNvSpPr txBox="1"/>
          <p:nvPr/>
        </p:nvSpPr>
        <p:spPr>
          <a:xfrm>
            <a:off x="660400" y="422414"/>
            <a:ext cx="9231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1: Classifier on CIFAR10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1451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3CCB0-DE63-DF5D-8147-74E580CD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AB4A-DE0A-11A7-A58D-79DE4209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56</a:t>
            </a:fld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042F-9B82-C7C0-7616-D69DB71C6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/>
          <a:lstStyle/>
          <a:p>
            <a:r>
              <a:rPr lang="en-US" dirty="0"/>
              <a:t>Dataset preparation</a:t>
            </a:r>
            <a:endParaRPr lang="en-US" b="0" i="0" dirty="0">
              <a:solidFill>
                <a:srgbClr val="262626"/>
              </a:solidFill>
              <a:effectLst/>
              <a:latin typeface="FreightSans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5E29D-57C2-2557-AD1E-498F1A1F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11" y="2396479"/>
            <a:ext cx="5793378" cy="3985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9CD59-6E51-1D97-9812-02A3F45D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805" y="3406934"/>
            <a:ext cx="4915989" cy="18451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A2463B2-FC79-E5DB-64E8-2160665BCB9A}"/>
              </a:ext>
            </a:extLst>
          </p:cNvPr>
          <p:cNvSpPr txBox="1"/>
          <p:nvPr/>
        </p:nvSpPr>
        <p:spPr>
          <a:xfrm>
            <a:off x="660400" y="422414"/>
            <a:ext cx="9231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1: Classifier on CIFAR10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63198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3CCB0-DE63-DF5D-8147-74E580CD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AB4A-DE0A-11A7-A58D-79DE4209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57</a:t>
            </a:fld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042F-9B82-C7C0-7616-D69DB71C6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/>
          <a:lstStyle/>
          <a:p>
            <a:r>
              <a:rPr lang="en-US" b="0" i="0" dirty="0">
                <a:solidFill>
                  <a:srgbClr val="262626"/>
                </a:solidFill>
                <a:effectLst/>
                <a:latin typeface="FreightSans"/>
              </a:rPr>
              <a:t>Implement CNN Model</a:t>
            </a:r>
          </a:p>
          <a:p>
            <a:pPr lvl="1"/>
            <a:r>
              <a:rPr lang="en-US" dirty="0">
                <a:solidFill>
                  <a:srgbClr val="262626"/>
                </a:solidFill>
                <a:latin typeface="FreightSans"/>
              </a:rPr>
              <a:t>2 convolutional layers</a:t>
            </a:r>
          </a:p>
          <a:p>
            <a:pPr lvl="1"/>
            <a:r>
              <a:rPr lang="en-US" dirty="0">
                <a:solidFill>
                  <a:srgbClr val="262626"/>
                </a:solidFill>
                <a:latin typeface="FreightSans"/>
              </a:rPr>
              <a:t>2 layer MLP</a:t>
            </a:r>
          </a:p>
          <a:p>
            <a:pPr lvl="1"/>
            <a:r>
              <a:rPr lang="en-US" b="0" i="0" dirty="0">
                <a:solidFill>
                  <a:srgbClr val="262626"/>
                </a:solidFill>
                <a:effectLst/>
                <a:latin typeface="FreightSans"/>
              </a:rPr>
              <a:t>1 linear </a:t>
            </a:r>
            <a:r>
              <a:rPr lang="en-US" dirty="0">
                <a:solidFill>
                  <a:srgbClr val="262626"/>
                </a:solidFill>
                <a:latin typeface="FreightSans"/>
              </a:rPr>
              <a:t>projection layer</a:t>
            </a:r>
            <a:endParaRPr lang="en-US" b="0" i="0" dirty="0">
              <a:solidFill>
                <a:srgbClr val="262626"/>
              </a:solidFill>
              <a:effectLst/>
              <a:latin typeface="FreightSans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89CC8-8EE7-09CC-78BB-4F19457D6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493" y="1442567"/>
            <a:ext cx="5657306" cy="498700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E02F965-05EC-2075-AB62-6F89023B5B7E}"/>
              </a:ext>
            </a:extLst>
          </p:cNvPr>
          <p:cNvSpPr txBox="1"/>
          <p:nvPr/>
        </p:nvSpPr>
        <p:spPr>
          <a:xfrm>
            <a:off x="660400" y="422414"/>
            <a:ext cx="9231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1: Classifier on CIFAR10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3479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3CCB0-DE63-DF5D-8147-74E580CD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AB4A-DE0A-11A7-A58D-79DE4209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58</a:t>
            </a:fld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042F-9B82-C7C0-7616-D69DB71C6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  <a:latin typeface="FreightSans"/>
              </a:rPr>
              <a:t>Define loss function and optimizer</a:t>
            </a:r>
          </a:p>
          <a:p>
            <a:pPr lvl="1"/>
            <a:r>
              <a:rPr lang="en-US" b="0" i="0" dirty="0" err="1">
                <a:solidFill>
                  <a:srgbClr val="262626"/>
                </a:solidFill>
                <a:effectLst/>
                <a:latin typeface="FreightSans"/>
              </a:rPr>
              <a:t>CrossEntropy</a:t>
            </a:r>
            <a:r>
              <a:rPr lang="en-US" dirty="0" err="1">
                <a:solidFill>
                  <a:srgbClr val="262626"/>
                </a:solidFill>
                <a:latin typeface="FreightSans"/>
              </a:rPr>
              <a:t>loss</a:t>
            </a:r>
            <a:r>
              <a:rPr lang="en-US" dirty="0">
                <a:solidFill>
                  <a:srgbClr val="262626"/>
                </a:solidFill>
                <a:latin typeface="FreightSans"/>
              </a:rPr>
              <a:t>: For multi-class classification task</a:t>
            </a:r>
          </a:p>
          <a:p>
            <a:pPr lvl="1"/>
            <a:r>
              <a:rPr lang="en-US" dirty="0">
                <a:solidFill>
                  <a:srgbClr val="262626"/>
                </a:solidFill>
                <a:latin typeface="FreightSans"/>
              </a:rPr>
              <a:t>SGD: widely used optimizer</a:t>
            </a:r>
            <a:endParaRPr lang="en-US" b="0" i="0" dirty="0">
              <a:solidFill>
                <a:srgbClr val="262626"/>
              </a:solidFill>
              <a:effectLst/>
              <a:latin typeface="FreightSans"/>
            </a:endParaRP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E406B-DD85-95E5-E9D4-CFB181A6B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700" y="3325019"/>
            <a:ext cx="7251700" cy="15113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4BD28C-03DE-FC0E-8427-0B4E596FE96F}"/>
              </a:ext>
            </a:extLst>
          </p:cNvPr>
          <p:cNvSpPr txBox="1"/>
          <p:nvPr/>
        </p:nvSpPr>
        <p:spPr>
          <a:xfrm>
            <a:off x="660400" y="422414"/>
            <a:ext cx="9231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1: Classifier on CIFAR10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27247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3CCB0-DE63-DF5D-8147-74E580CD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AB4A-DE0A-11A7-A58D-79DE4209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59</a:t>
            </a:fld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042F-9B82-C7C0-7616-D69DB71C6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  <a:latin typeface="FreightSans"/>
              </a:rPr>
              <a:t>Network training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CA19B2-3433-9457-3055-5829A0C9F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0" b="2162"/>
          <a:stretch/>
        </p:blipFill>
        <p:spPr>
          <a:xfrm>
            <a:off x="1075209" y="2290139"/>
            <a:ext cx="5916168" cy="4100138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9B71C144-1EF3-A210-72DA-79F0E52EE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36" y="2158979"/>
            <a:ext cx="4125412" cy="3028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71CD6A-5A11-0EA6-C244-363C648AC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548" y="5692841"/>
            <a:ext cx="3272545" cy="74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BB053F-0C56-EF63-E5AE-06F2605A15BD}"/>
              </a:ext>
            </a:extLst>
          </p:cNvPr>
          <p:cNvSpPr txBox="1"/>
          <p:nvPr/>
        </p:nvSpPr>
        <p:spPr>
          <a:xfrm>
            <a:off x="8149547" y="5414070"/>
            <a:ext cx="2425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</a:t>
            </a:r>
            <a:r>
              <a:rPr lang="en-CN" sz="1400" dirty="0">
                <a:solidFill>
                  <a:srgbClr val="FF0000"/>
                </a:solidFill>
              </a:rPr>
              <a:t>emember to save the model: 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4B575D9-D14E-86B0-B9D3-D7A691930CD9}"/>
              </a:ext>
            </a:extLst>
          </p:cNvPr>
          <p:cNvSpPr/>
          <p:nvPr/>
        </p:nvSpPr>
        <p:spPr>
          <a:xfrm>
            <a:off x="7422552" y="3673427"/>
            <a:ext cx="295819" cy="207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5D7FEB-B598-44B6-E780-6C4809863B3A}"/>
              </a:ext>
            </a:extLst>
          </p:cNvPr>
          <p:cNvSpPr txBox="1"/>
          <p:nvPr/>
        </p:nvSpPr>
        <p:spPr>
          <a:xfrm>
            <a:off x="660400" y="422414"/>
            <a:ext cx="9231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1: Classifier on CIFAR10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53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1F795-17B1-EC8C-9546-B2BFFC8A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BA5E4-1133-B744-4072-50F07484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431C9-797D-A869-D472-D381F5F0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806" y="2255863"/>
            <a:ext cx="3217948" cy="2107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53B45-0136-55C2-049F-B838BF2F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681" y="2310907"/>
            <a:ext cx="3584504" cy="20095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5A98C44-3C8A-9BD7-1C11-44751A018CDD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Deep Learning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DADF8E-DB35-1522-D968-1007FE21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68412"/>
            <a:ext cx="11533188" cy="1169987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400" dirty="0"/>
              <a:t>Deep learning has amazing expressiveness in modeling complicated data and tasks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The foundation of modern AI applications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66C3F7-A6FC-8F3D-BD02-8E5EB3771F8A}"/>
              </a:ext>
            </a:extLst>
          </p:cNvPr>
          <p:cNvSpPr txBox="1"/>
          <p:nvPr/>
        </p:nvSpPr>
        <p:spPr>
          <a:xfrm>
            <a:off x="1269642" y="3106837"/>
            <a:ext cx="111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Auto Pilot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B2620EE-CBEC-365E-F71C-3FC98E2A43DC}"/>
              </a:ext>
            </a:extLst>
          </p:cNvPr>
          <p:cNvSpPr txBox="1"/>
          <p:nvPr/>
        </p:nvSpPr>
        <p:spPr>
          <a:xfrm>
            <a:off x="9254112" y="305966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AlphaGo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4F70CA-05A1-3A8F-4280-6CDBB6237320}"/>
              </a:ext>
            </a:extLst>
          </p:cNvPr>
          <p:cNvSpPr txBox="1"/>
          <p:nvPr/>
        </p:nvSpPr>
        <p:spPr>
          <a:xfrm>
            <a:off x="9281299" y="5110717"/>
            <a:ext cx="96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chatGPT</a:t>
            </a:r>
            <a:endParaRPr kumimoji="1" lang="zh-CN" altLang="en-US" dirty="0"/>
          </a:p>
        </p:txBody>
      </p:sp>
      <p:pic>
        <p:nvPicPr>
          <p:cNvPr id="3074" name="Picture 2" descr="What is ChatGPT, and is it safe to use ...">
            <a:extLst>
              <a:ext uri="{FF2B5EF4-FFF2-40B4-BE49-F238E27FC236}">
                <a16:creationId xmlns:a16="http://schemas.microsoft.com/office/drawing/2014/main" id="{3375AC2D-A8C8-F944-87E8-6495EBBA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53" y="4537135"/>
            <a:ext cx="3427276" cy="17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iverse and multiverse of AI imagination">
            <a:extLst>
              <a:ext uri="{FF2B5EF4-FFF2-40B4-BE49-F238E27FC236}">
                <a16:creationId xmlns:a16="http://schemas.microsoft.com/office/drawing/2014/main" id="{E057B103-E791-45A6-8BA5-D025ECE35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85" y="4537134"/>
            <a:ext cx="3060069" cy="171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052A715-368A-5319-B1A8-3B7C47383CDE}"/>
              </a:ext>
            </a:extLst>
          </p:cNvPr>
          <p:cNvSpPr txBox="1"/>
          <p:nvPr/>
        </p:nvSpPr>
        <p:spPr>
          <a:xfrm>
            <a:off x="1205977" y="5268753"/>
            <a:ext cx="133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text2Image/</a:t>
            </a:r>
          </a:p>
          <a:p>
            <a:r>
              <a:rPr kumimoji="1" lang="en-US" altLang="zh-CN" dirty="0"/>
              <a:t>text2Video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37855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3CCB0-DE63-DF5D-8147-74E580CD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AB4A-DE0A-11A7-A58D-79DE4209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60</a:t>
            </a:fld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042F-9B82-C7C0-7616-D69DB71C6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  <a:latin typeface="FreightSans"/>
              </a:rPr>
              <a:t>Network testing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D9F3E2-B9B0-0A6A-331F-17CDC8F6E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62"/>
          <a:stretch/>
        </p:blipFill>
        <p:spPr>
          <a:xfrm>
            <a:off x="838199" y="2242094"/>
            <a:ext cx="7519944" cy="3286483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9D3BD6B-E392-794A-9A90-589F51AED7C7}"/>
              </a:ext>
            </a:extLst>
          </p:cNvPr>
          <p:cNvSpPr/>
          <p:nvPr/>
        </p:nvSpPr>
        <p:spPr>
          <a:xfrm rot="5400000" flipV="1">
            <a:off x="2872515" y="5532720"/>
            <a:ext cx="222913" cy="237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4A77ED-662A-0929-5C5C-7FBE19D41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4" t="28166" r="3005" b="19381"/>
          <a:stretch/>
        </p:blipFill>
        <p:spPr>
          <a:xfrm>
            <a:off x="838199" y="5852705"/>
            <a:ext cx="4935397" cy="4879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C85DCBE-5817-5D08-6580-E9DAD0EBA2C4}"/>
              </a:ext>
            </a:extLst>
          </p:cNvPr>
          <p:cNvSpPr txBox="1"/>
          <p:nvPr/>
        </p:nvSpPr>
        <p:spPr>
          <a:xfrm>
            <a:off x="660400" y="422414"/>
            <a:ext cx="9231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1: Classifier on CIFAR10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6064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F35D-3363-CC56-BB13-330C65973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68413"/>
            <a:ext cx="10515600" cy="4351338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CN"/>
              <a:t>Transformers</a:t>
            </a:r>
            <a:r>
              <a:rPr lang="en-US" dirty="0"/>
              <a:t>: </a:t>
            </a:r>
            <a:r>
              <a:rPr lang="en-CN"/>
              <a:t>A </a:t>
            </a:r>
            <a:r>
              <a:rPr lang="en-CN" dirty="0"/>
              <a:t>deep learning model for sequential data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N" dirty="0"/>
              <a:t>Underlying most of the famous large </a:t>
            </a:r>
            <a:r>
              <a:rPr lang="en-US" altLang="zh-CN" dirty="0"/>
              <a:t>language </a:t>
            </a:r>
            <a:r>
              <a:rPr lang="en-CN" dirty="0"/>
              <a:t>models: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N" dirty="0"/>
              <a:t>GPT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N" dirty="0"/>
              <a:t>BERT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N" dirty="0"/>
              <a:t>T5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…</a:t>
            </a:r>
            <a:endParaRPr lang="en-C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3F57-DBC9-EC73-1EE9-5807578E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C932F-970F-E494-11C8-4FA326D8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61</a:t>
            </a:fld>
            <a:endParaRPr lang="zh-CN" alt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3EB2499-1DDC-995A-0425-E2A1FCA6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11" y="1784655"/>
            <a:ext cx="319198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0F2035-9668-DF89-C6A2-E597DA0D3EA2}"/>
              </a:ext>
            </a:extLst>
          </p:cNvPr>
          <p:cNvSpPr txBox="1"/>
          <p:nvPr/>
        </p:nvSpPr>
        <p:spPr>
          <a:xfrm>
            <a:off x="660400" y="422414"/>
            <a:ext cx="1153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</a:t>
            </a:r>
            <a:r>
              <a:rPr lang="en-US" altLang="zh-CN" b="1" dirty="0">
                <a:solidFill>
                  <a:srgbClr val="008000"/>
                </a:solidFill>
                <a:latin typeface="+mn-lt"/>
              </a:rPr>
              <a:t>2</a:t>
            </a:r>
            <a:r>
              <a:rPr lang="en-CN" altLang="zh-CN" b="1">
                <a:solidFill>
                  <a:srgbClr val="008000"/>
                </a:solidFill>
                <a:latin typeface="+mn-lt"/>
              </a:rPr>
              <a:t>: </a:t>
            </a:r>
            <a:r>
              <a:rPr lang="en-CN" altLang="zh-CN"/>
              <a:t>Language </a:t>
            </a:r>
            <a:r>
              <a:rPr lang="en-US" altLang="zh-CN" dirty="0"/>
              <a:t>M</a:t>
            </a:r>
            <a:r>
              <a:rPr lang="en-CN" altLang="zh-CN"/>
              <a:t>odeling with </a:t>
            </a:r>
            <a:r>
              <a:rPr lang="en-US" altLang="zh-CN" dirty="0"/>
              <a:t>T</a:t>
            </a:r>
            <a:r>
              <a:rPr lang="en-CN" altLang="zh-CN"/>
              <a:t>ransformer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28958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41E189D-CA5D-137D-ACCD-517BDC26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96" y="1027906"/>
            <a:ext cx="3818709" cy="52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F35D-3363-CC56-BB13-330C65973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0515600" cy="4351338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dirty="0"/>
              <a:t>Implement Transformer model</a:t>
            </a:r>
            <a:endParaRPr lang="en-C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3F57-DBC9-EC73-1EE9-5807578E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C932F-970F-E494-11C8-4FA326D8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62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A38B9-F672-908A-0EB8-D9F753995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433"/>
          <a:stretch/>
        </p:blipFill>
        <p:spPr>
          <a:xfrm>
            <a:off x="499063" y="2631446"/>
            <a:ext cx="7407760" cy="328892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2DFEA4-0307-AFFE-44BA-AB0A75C4AC2C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838993" y="4173582"/>
            <a:ext cx="5162007" cy="701938"/>
          </a:xfrm>
          <a:prstGeom prst="straightConnector1">
            <a:avLst/>
          </a:prstGeom>
          <a:ln w="25400">
            <a:solidFill>
              <a:srgbClr val="FF0000">
                <a:alpha val="2918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B80746-C2BE-8DBE-6E11-4312A2154BB2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670794" y="4081242"/>
            <a:ext cx="5482606" cy="354905"/>
          </a:xfrm>
          <a:prstGeom prst="straightConnector1">
            <a:avLst/>
          </a:prstGeom>
          <a:ln w="25400">
            <a:solidFill>
              <a:srgbClr val="FF0000">
                <a:alpha val="2918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65370D-EC2C-310A-D713-A6E69D3A3024}"/>
              </a:ext>
            </a:extLst>
          </p:cNvPr>
          <p:cNvSpPr txBox="1"/>
          <p:nvPr/>
        </p:nvSpPr>
        <p:spPr>
          <a:xfrm>
            <a:off x="1824446" y="4081243"/>
            <a:ext cx="1014547" cy="1846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47E49B-7610-26D5-6778-C1B41D0884D9}"/>
              </a:ext>
            </a:extLst>
          </p:cNvPr>
          <p:cNvSpPr txBox="1"/>
          <p:nvPr/>
        </p:nvSpPr>
        <p:spPr>
          <a:xfrm>
            <a:off x="1349830" y="4343808"/>
            <a:ext cx="1320964" cy="1846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48CD08-71DA-65F3-7AE6-35EAB12796A7}"/>
              </a:ext>
            </a:extLst>
          </p:cNvPr>
          <p:cNvSpPr txBox="1"/>
          <p:nvPr/>
        </p:nvSpPr>
        <p:spPr>
          <a:xfrm>
            <a:off x="1824446" y="4765541"/>
            <a:ext cx="657497" cy="1846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27598F-5129-1B73-28B4-5409CDA6A7A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481943" y="4857880"/>
            <a:ext cx="6283233" cy="597179"/>
          </a:xfrm>
          <a:prstGeom prst="straightConnector1">
            <a:avLst/>
          </a:prstGeom>
          <a:ln w="25400">
            <a:solidFill>
              <a:srgbClr val="FF0000">
                <a:alpha val="2918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4DEDB5D-4E1A-73D1-E734-7874A9F86FA4}"/>
              </a:ext>
            </a:extLst>
          </p:cNvPr>
          <p:cNvSpPr txBox="1"/>
          <p:nvPr/>
        </p:nvSpPr>
        <p:spPr>
          <a:xfrm>
            <a:off x="1824446" y="5201003"/>
            <a:ext cx="657497" cy="1846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2CA6E8-97A4-9C9B-BD4C-51ED1AD203C8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2481943" y="1984375"/>
            <a:ext cx="7611291" cy="3308967"/>
          </a:xfrm>
          <a:prstGeom prst="straightConnector1">
            <a:avLst/>
          </a:prstGeom>
          <a:ln w="25400">
            <a:solidFill>
              <a:srgbClr val="FF0000">
                <a:alpha val="2918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402D9303-D227-0450-B524-2F67B40C718B}"/>
              </a:ext>
            </a:extLst>
          </p:cNvPr>
          <p:cNvSpPr txBox="1"/>
          <p:nvPr/>
        </p:nvSpPr>
        <p:spPr>
          <a:xfrm>
            <a:off x="660400" y="422414"/>
            <a:ext cx="1153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</a:t>
            </a:r>
            <a:r>
              <a:rPr lang="en-US" altLang="zh-CN" b="1" dirty="0">
                <a:solidFill>
                  <a:srgbClr val="008000"/>
                </a:solidFill>
                <a:latin typeface="+mn-lt"/>
              </a:rPr>
              <a:t>2</a:t>
            </a:r>
            <a:r>
              <a:rPr lang="en-CN" altLang="zh-CN" b="1">
                <a:solidFill>
                  <a:srgbClr val="008000"/>
                </a:solidFill>
                <a:latin typeface="+mn-lt"/>
              </a:rPr>
              <a:t>: </a:t>
            </a:r>
            <a:r>
              <a:rPr lang="en-CN" altLang="zh-CN"/>
              <a:t>Language </a:t>
            </a:r>
            <a:r>
              <a:rPr lang="en-US" altLang="zh-CN" dirty="0"/>
              <a:t>M</a:t>
            </a:r>
            <a:r>
              <a:rPr lang="en-CN" altLang="zh-CN"/>
              <a:t>odeling with </a:t>
            </a:r>
            <a:r>
              <a:rPr lang="en-US" altLang="zh-CN" dirty="0"/>
              <a:t>T</a:t>
            </a:r>
            <a:r>
              <a:rPr lang="en-CN" altLang="zh-CN"/>
              <a:t>ransformer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1752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557C19-0F5A-5FD1-4D77-E054D562D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34" y="2769326"/>
            <a:ext cx="6142266" cy="34642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41E189D-CA5D-137D-ACCD-517BDC26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96" y="1027906"/>
            <a:ext cx="3818709" cy="52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F35D-3363-CC56-BB13-330C65973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0515600" cy="4351338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CN"/>
              <a:t>Positional Encoding: Encode </a:t>
            </a:r>
            <a:r>
              <a:rPr lang="en-CN" dirty="0"/>
              <a:t>token position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3F57-DBC9-EC73-1EE9-5807578E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C932F-970F-E494-11C8-4FA326D8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63</a:t>
            </a:fld>
            <a:endParaRPr lang="zh-CN" alt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B80746-C2BE-8DBE-6E11-4312A2154BB2}"/>
              </a:ext>
            </a:extLst>
          </p:cNvPr>
          <p:cNvCxnSpPr>
            <a:cxnSpLocks/>
          </p:cNvCxnSpPr>
          <p:nvPr/>
        </p:nvCxnSpPr>
        <p:spPr>
          <a:xfrm>
            <a:off x="3361509" y="2969623"/>
            <a:ext cx="4791891" cy="20029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A2F9D000-3576-A72A-EBC3-42E3A8686062}"/>
              </a:ext>
            </a:extLst>
          </p:cNvPr>
          <p:cNvSpPr txBox="1"/>
          <p:nvPr/>
        </p:nvSpPr>
        <p:spPr>
          <a:xfrm>
            <a:off x="660400" y="422414"/>
            <a:ext cx="1153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</a:t>
            </a:r>
            <a:r>
              <a:rPr lang="en-US" altLang="zh-CN" b="1" dirty="0">
                <a:solidFill>
                  <a:srgbClr val="008000"/>
                </a:solidFill>
                <a:latin typeface="+mn-lt"/>
              </a:rPr>
              <a:t>2</a:t>
            </a:r>
            <a:r>
              <a:rPr lang="en-CN" altLang="zh-CN" b="1">
                <a:solidFill>
                  <a:srgbClr val="008000"/>
                </a:solidFill>
                <a:latin typeface="+mn-lt"/>
              </a:rPr>
              <a:t>: </a:t>
            </a:r>
            <a:r>
              <a:rPr lang="en-CN" altLang="zh-CN"/>
              <a:t>Language </a:t>
            </a:r>
            <a:r>
              <a:rPr lang="en-US" altLang="zh-CN" dirty="0"/>
              <a:t>M</a:t>
            </a:r>
            <a:r>
              <a:rPr lang="en-CN" altLang="zh-CN"/>
              <a:t>odeling with </a:t>
            </a:r>
            <a:r>
              <a:rPr lang="en-US" altLang="zh-CN" dirty="0"/>
              <a:t>T</a:t>
            </a:r>
            <a:r>
              <a:rPr lang="en-CN" altLang="zh-CN"/>
              <a:t>ransformer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01367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41E189D-CA5D-137D-ACCD-517BDC26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901" y="1027906"/>
            <a:ext cx="3818709" cy="52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F35D-3363-CC56-BB13-330C65973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68413"/>
            <a:ext cx="10515600" cy="4351338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CN" dirty="0">
                <a:latin typeface="+mj-lt"/>
              </a:rPr>
              <a:t>TransformerEncoderLayer: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N" dirty="0">
                <a:latin typeface="+mj-lt"/>
              </a:rPr>
              <a:t>basic block of transformer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N" dirty="0">
                <a:latin typeface="+mj-lt"/>
              </a:rPr>
              <a:t>Already implemented in pytorch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3F57-DBC9-EC73-1EE9-5807578E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C932F-970F-E494-11C8-4FA326D8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64</a:t>
            </a:fld>
            <a:endParaRPr lang="zh-CN" alt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B80746-C2BE-8DBE-6E11-4312A2154BB2}"/>
              </a:ext>
            </a:extLst>
          </p:cNvPr>
          <p:cNvCxnSpPr>
            <a:cxnSpLocks/>
          </p:cNvCxnSpPr>
          <p:nvPr/>
        </p:nvCxnSpPr>
        <p:spPr>
          <a:xfrm>
            <a:off x="4894217" y="2159726"/>
            <a:ext cx="3962400" cy="12692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647749-D177-378E-D8A4-48BAB512F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98"/>
          <a:stretch/>
        </p:blipFill>
        <p:spPr>
          <a:xfrm>
            <a:off x="1275805" y="3412624"/>
            <a:ext cx="6959600" cy="3026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C69EA44-E941-85E1-CEAE-656DC15BFDD3}"/>
              </a:ext>
            </a:extLst>
          </p:cNvPr>
          <p:cNvSpPr txBox="1"/>
          <p:nvPr/>
        </p:nvSpPr>
        <p:spPr>
          <a:xfrm>
            <a:off x="660400" y="422414"/>
            <a:ext cx="1153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</a:t>
            </a:r>
            <a:r>
              <a:rPr lang="en-US" altLang="zh-CN" b="1" dirty="0">
                <a:solidFill>
                  <a:srgbClr val="008000"/>
                </a:solidFill>
                <a:latin typeface="+mn-lt"/>
              </a:rPr>
              <a:t>2</a:t>
            </a:r>
            <a:r>
              <a:rPr lang="en-CN" altLang="zh-CN" b="1">
                <a:solidFill>
                  <a:srgbClr val="008000"/>
                </a:solidFill>
                <a:latin typeface="+mn-lt"/>
              </a:rPr>
              <a:t>: </a:t>
            </a:r>
            <a:r>
              <a:rPr lang="en-CN" altLang="zh-CN"/>
              <a:t>Language </a:t>
            </a:r>
            <a:r>
              <a:rPr lang="en-US" altLang="zh-CN" dirty="0"/>
              <a:t>M</a:t>
            </a:r>
            <a:r>
              <a:rPr lang="en-CN" altLang="zh-CN"/>
              <a:t>odeling with </a:t>
            </a:r>
            <a:r>
              <a:rPr lang="en-US" altLang="zh-CN" dirty="0"/>
              <a:t>T</a:t>
            </a:r>
            <a:r>
              <a:rPr lang="en-CN" altLang="zh-CN"/>
              <a:t>ransformer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53008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41E189D-CA5D-137D-ACCD-517BDC26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91" y="1118117"/>
            <a:ext cx="3818709" cy="52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F35D-3363-CC56-BB13-330C65973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0515600" cy="4351338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N" dirty="0">
                <a:latin typeface="+mj-lt"/>
              </a:rPr>
              <a:t>Weight Initialization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800" dirty="0">
                <a:latin typeface="+mj-lt"/>
              </a:rPr>
              <a:t>Set weights to random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sz="2800" dirty="0">
                <a:latin typeface="+mj-lt"/>
              </a:rPr>
              <a:t>Set bias to zero</a:t>
            </a:r>
            <a:endParaRPr lang="en-CN" sz="280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3F57-DBC9-EC73-1EE9-5807578E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C932F-970F-E494-11C8-4FA326D8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65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8B070-4C62-3B94-BD41-8E573D759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193"/>
          <a:stretch/>
        </p:blipFill>
        <p:spPr>
          <a:xfrm>
            <a:off x="1164771" y="3086841"/>
            <a:ext cx="5268684" cy="331414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894F37C-19D5-FADB-F9C0-AD0F282DC1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70" y="3438126"/>
            <a:ext cx="5268685" cy="192378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B6F8271-5DE4-13A4-0C73-F852EA7F490B}"/>
              </a:ext>
            </a:extLst>
          </p:cNvPr>
          <p:cNvSpPr txBox="1"/>
          <p:nvPr/>
        </p:nvSpPr>
        <p:spPr>
          <a:xfrm>
            <a:off x="660400" y="422414"/>
            <a:ext cx="1153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</a:t>
            </a:r>
            <a:r>
              <a:rPr lang="en-US" altLang="zh-CN" b="1" dirty="0">
                <a:solidFill>
                  <a:srgbClr val="008000"/>
                </a:solidFill>
                <a:latin typeface="+mn-lt"/>
              </a:rPr>
              <a:t>2</a:t>
            </a:r>
            <a:r>
              <a:rPr lang="en-CN" altLang="zh-CN" b="1">
                <a:solidFill>
                  <a:srgbClr val="008000"/>
                </a:solidFill>
                <a:latin typeface="+mn-lt"/>
              </a:rPr>
              <a:t>: </a:t>
            </a:r>
            <a:r>
              <a:rPr lang="en-CN" altLang="zh-CN"/>
              <a:t>Language </a:t>
            </a:r>
            <a:r>
              <a:rPr lang="en-US" altLang="zh-CN" dirty="0"/>
              <a:t>M</a:t>
            </a:r>
            <a:r>
              <a:rPr lang="en-CN" altLang="zh-CN"/>
              <a:t>odeling with </a:t>
            </a:r>
            <a:r>
              <a:rPr lang="en-US" altLang="zh-CN" dirty="0"/>
              <a:t>T</a:t>
            </a:r>
            <a:r>
              <a:rPr lang="en-CN" altLang="zh-CN"/>
              <a:t>ransformer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90344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E00C247-5AF9-71B2-71B0-B8DAD9790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84" y="2189570"/>
            <a:ext cx="3038102" cy="414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F35D-3363-CC56-BB13-330C65973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89809"/>
            <a:ext cx="10515600" cy="1453391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dirty="0"/>
              <a:t>Forward Pass</a:t>
            </a:r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3F57-DBC9-EC73-1EE9-5807578E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C932F-970F-E494-11C8-4FA326D8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66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3F378-71E3-0BD7-E34B-DB647C5C2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08"/>
          <a:stretch/>
        </p:blipFill>
        <p:spPr>
          <a:xfrm>
            <a:off x="6096000" y="1100682"/>
            <a:ext cx="4992466" cy="5291409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4B11A2C-9F9E-FF5C-A565-7BB5407406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1493"/>
            <a:ext cx="4992466" cy="280885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921D3B-8374-B127-8D71-CCC7DDE2148F}"/>
              </a:ext>
            </a:extLst>
          </p:cNvPr>
          <p:cNvSpPr txBox="1"/>
          <p:nvPr/>
        </p:nvSpPr>
        <p:spPr>
          <a:xfrm>
            <a:off x="660400" y="422414"/>
            <a:ext cx="1153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CN" altLang="zh-CN" b="1">
                <a:solidFill>
                  <a:srgbClr val="008000"/>
                </a:solidFill>
                <a:latin typeface="+mn-lt"/>
              </a:rPr>
              <a:t>Example </a:t>
            </a:r>
            <a:r>
              <a:rPr lang="en-US" altLang="zh-CN" b="1" dirty="0">
                <a:solidFill>
                  <a:srgbClr val="008000"/>
                </a:solidFill>
                <a:latin typeface="+mn-lt"/>
              </a:rPr>
              <a:t>2</a:t>
            </a:r>
            <a:r>
              <a:rPr lang="en-CN" altLang="zh-CN" b="1">
                <a:solidFill>
                  <a:srgbClr val="008000"/>
                </a:solidFill>
                <a:latin typeface="+mn-lt"/>
              </a:rPr>
              <a:t>: </a:t>
            </a:r>
            <a:r>
              <a:rPr lang="en-CN" altLang="zh-CN"/>
              <a:t>Language </a:t>
            </a:r>
            <a:r>
              <a:rPr lang="en-US" altLang="zh-CN" dirty="0"/>
              <a:t>M</a:t>
            </a:r>
            <a:r>
              <a:rPr lang="en-CN" altLang="zh-CN"/>
              <a:t>odeling with </a:t>
            </a:r>
            <a:r>
              <a:rPr lang="en-US" altLang="zh-CN" dirty="0"/>
              <a:t>T</a:t>
            </a:r>
            <a:r>
              <a:rPr lang="en-CN" altLang="zh-CN"/>
              <a:t>ransformer</a:t>
            </a:r>
            <a:endParaRPr lang="en-US" altLang="zh-CN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3464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1F795-17B1-EC8C-9546-B2BFFC8A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BA5E4-1133-B744-4072-50F07484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5A98C44-3C8A-9BD7-1C11-44751A018CDD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Deep Learning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DADF8E-DB35-1522-D968-1007FE21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68412"/>
            <a:ext cx="11533188" cy="1169987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400" dirty="0"/>
              <a:t>Deep learning models vary based on the connection of hidden units.</a:t>
            </a:r>
          </a:p>
        </p:txBody>
      </p:sp>
      <p:pic>
        <p:nvPicPr>
          <p:cNvPr id="2052" name="Picture 4" descr="A Comprehensive Guide to Convolutional Neural Networks — the ELI5 way | by  Sumit Saha | Towards Data Science">
            <a:extLst>
              <a:ext uri="{FF2B5EF4-FFF2-40B4-BE49-F238E27FC236}">
                <a16:creationId xmlns:a16="http://schemas.microsoft.com/office/drawing/2014/main" id="{61BD8741-D88B-432C-E8A5-7022E4FA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840345"/>
            <a:ext cx="6098589" cy="206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B1452DC-321B-F25C-7B7D-2C5BCF6004E5}"/>
              </a:ext>
            </a:extLst>
          </p:cNvPr>
          <p:cNvSpPr txBox="1"/>
          <p:nvPr/>
        </p:nvSpPr>
        <p:spPr>
          <a:xfrm>
            <a:off x="1153876" y="3901001"/>
            <a:ext cx="505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Convolution Neural Network for image classification</a:t>
            </a:r>
            <a:endParaRPr kumimoji="1" lang="zh-CN" alt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DB232E1-EE9D-2BF8-A49A-2A7C5726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840345"/>
            <a:ext cx="3309208" cy="397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A17293A-4A45-1F00-5C62-71EA72A258FE}"/>
              </a:ext>
            </a:extLst>
          </p:cNvPr>
          <p:cNvSpPr txBox="1"/>
          <p:nvPr/>
        </p:nvSpPr>
        <p:spPr>
          <a:xfrm>
            <a:off x="8287765" y="5820239"/>
            <a:ext cx="317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Transformer for texts (e.g., GPT)</a:t>
            </a:r>
            <a:endParaRPr kumimoji="1" lang="zh-CN" altLang="en-US" dirty="0"/>
          </a:p>
        </p:txBody>
      </p:sp>
      <p:pic>
        <p:nvPicPr>
          <p:cNvPr id="2060" name="Picture 12" descr="The structure of DeepFM. | Download Scientific Diagram">
            <a:extLst>
              <a:ext uri="{FF2B5EF4-FFF2-40B4-BE49-F238E27FC236}">
                <a16:creationId xmlns:a16="http://schemas.microsoft.com/office/drawing/2014/main" id="{4031F632-42EC-93D9-086C-2E02A42D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52" y="4315126"/>
            <a:ext cx="4843334" cy="19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7491961-ADA4-3DC7-0ADF-9DBFB230FE6E}"/>
              </a:ext>
            </a:extLst>
          </p:cNvPr>
          <p:cNvSpPr txBox="1"/>
          <p:nvPr/>
        </p:nvSpPr>
        <p:spPr>
          <a:xfrm>
            <a:off x="1983975" y="6148210"/>
            <a:ext cx="339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DeepFM</a:t>
            </a:r>
            <a:r>
              <a:rPr kumimoji="1" lang="en-US" altLang="zh-CN" dirty="0"/>
              <a:t> for recommender system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873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1F795-17B1-EC8C-9546-B2BFFC8A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BA5E4-1133-B744-4072-50F07484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5A98C44-3C8A-9BD7-1C11-44751A018CDD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Deep Learning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DADF8E-DB35-1522-D968-1007FE21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68412"/>
            <a:ext cx="11533188" cy="355072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400" dirty="0"/>
              <a:t>Build a deep learning model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Customize the structure, define the units and edges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Adapt data to the input of the network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Train the model with proper optimization algorithm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(the model can be large) – how to accelerate the computation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825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77F3F-27CB-D2A5-23A3-77167FE00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268413"/>
            <a:ext cx="1149667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400" dirty="0"/>
              <a:t>A library that includes a set of APIs, abstractions, and tools to assist developers in building and training deep learning models</a:t>
            </a:r>
          </a:p>
          <a:p>
            <a:r>
              <a:rPr lang="en-US" altLang="zh-CN" sz="2400" dirty="0"/>
              <a:t>GPU support</a:t>
            </a:r>
          </a:p>
          <a:p>
            <a:r>
              <a:rPr lang="en-US" altLang="zh-CN" sz="2400" dirty="0"/>
              <a:t>Automatic differentiation</a:t>
            </a:r>
          </a:p>
          <a:p>
            <a:r>
              <a:rPr lang="en-US" altLang="zh-CN" sz="2400" dirty="0"/>
              <a:t>Built-in network structures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01D6E-1B1B-E7E3-EDBC-1DA2E36F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91ABB-55AA-3D4C-FF9C-BAB3F477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50BC3B-1999-9150-0EC9-A5AA9600358F}"/>
              </a:ext>
            </a:extLst>
          </p:cNvPr>
          <p:cNvSpPr txBox="1">
            <a:spLocks/>
          </p:cNvSpPr>
          <p:nvPr/>
        </p:nvSpPr>
        <p:spPr>
          <a:xfrm>
            <a:off x="4350834" y="2769595"/>
            <a:ext cx="7605132" cy="3665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05A83-E887-44B3-3D57-E0141A7CA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483" y="2313994"/>
            <a:ext cx="3149317" cy="257475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672F7E1-444A-0367-BD17-8FDD31C8925B}"/>
              </a:ext>
            </a:extLst>
          </p:cNvPr>
          <p:cNvSpPr txBox="1"/>
          <p:nvPr/>
        </p:nvSpPr>
        <p:spPr>
          <a:xfrm>
            <a:off x="660400" y="422414"/>
            <a:ext cx="8310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008000"/>
                </a:solidFill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lt"/>
              </a:rPr>
              <a:t>Deep Learning Framework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D8466E-C067-F757-1FBD-2A111603EDE8}"/>
              </a:ext>
            </a:extLst>
          </p:cNvPr>
          <p:cNvSpPr txBox="1"/>
          <p:nvPr/>
        </p:nvSpPr>
        <p:spPr>
          <a:xfrm>
            <a:off x="6299483" y="4704078"/>
            <a:ext cx="3404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/>
              <a:t>Deep learning frameworks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555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19592</TotalTime>
  <Words>2781</Words>
  <Application>Microsoft Macintosh PowerPoint</Application>
  <PresentationFormat>宽屏</PresentationFormat>
  <Paragraphs>552</Paragraphs>
  <Slides>66</Slides>
  <Notes>36</Notes>
  <HiddenSlides>15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7" baseType="lpstr">
      <vt:lpstr>等线</vt:lpstr>
      <vt:lpstr>FreightSans</vt:lpstr>
      <vt:lpstr>PingFangSC-Regular</vt:lpstr>
      <vt:lpstr>ui-sans-serif</vt:lpstr>
      <vt:lpstr>Arial</vt:lpstr>
      <vt:lpstr>Ayuthaya</vt:lpstr>
      <vt:lpstr>Calibri</vt:lpstr>
      <vt:lpstr>Cambria Math</vt:lpstr>
      <vt:lpstr>MS Reference Sans Serif</vt:lpstr>
      <vt:lpstr>Wingdings</vt:lpstr>
      <vt:lpstr>Office 主题​​</vt:lpstr>
      <vt:lpstr>Week12 Deep Learning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Shirley deng</dc:creator>
  <cp:lastModifiedBy>SUN Ying</cp:lastModifiedBy>
  <cp:revision>7901</cp:revision>
  <dcterms:created xsi:type="dcterms:W3CDTF">2022-11-06T11:57:15Z</dcterms:created>
  <dcterms:modified xsi:type="dcterms:W3CDTF">2024-04-23T01:03:15Z</dcterms:modified>
</cp:coreProperties>
</file>