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72"/>
  </p:notesMasterIdLst>
  <p:sldIdLst>
    <p:sldId id="256" r:id="rId2"/>
    <p:sldId id="295" r:id="rId3"/>
    <p:sldId id="318" r:id="rId4"/>
    <p:sldId id="261" r:id="rId5"/>
    <p:sldId id="626" r:id="rId6"/>
    <p:sldId id="624" r:id="rId7"/>
    <p:sldId id="380" r:id="rId8"/>
    <p:sldId id="383" r:id="rId9"/>
    <p:sldId id="612" r:id="rId10"/>
    <p:sldId id="613" r:id="rId11"/>
    <p:sldId id="629" r:id="rId12"/>
    <p:sldId id="627" r:id="rId13"/>
    <p:sldId id="379" r:id="rId14"/>
    <p:sldId id="628" r:id="rId15"/>
    <p:sldId id="543" r:id="rId16"/>
    <p:sldId id="343" r:id="rId17"/>
    <p:sldId id="382" r:id="rId18"/>
    <p:sldId id="630" r:id="rId19"/>
    <p:sldId id="547" r:id="rId20"/>
    <p:sldId id="631" r:id="rId21"/>
    <p:sldId id="549" r:id="rId22"/>
    <p:sldId id="550" r:id="rId23"/>
    <p:sldId id="636" r:id="rId24"/>
    <p:sldId id="551" r:id="rId25"/>
    <p:sldId id="552" r:id="rId26"/>
    <p:sldId id="553" r:id="rId27"/>
    <p:sldId id="554" r:id="rId28"/>
    <p:sldId id="635" r:id="rId29"/>
    <p:sldId id="555" r:id="rId30"/>
    <p:sldId id="570" r:id="rId31"/>
    <p:sldId id="580" r:id="rId32"/>
    <p:sldId id="583" r:id="rId33"/>
    <p:sldId id="632" r:id="rId34"/>
    <p:sldId id="616" r:id="rId35"/>
    <p:sldId id="347" r:id="rId36"/>
    <p:sldId id="557" r:id="rId37"/>
    <p:sldId id="558" r:id="rId38"/>
    <p:sldId id="559" r:id="rId39"/>
    <p:sldId id="614" r:id="rId40"/>
    <p:sldId id="560" r:id="rId41"/>
    <p:sldId id="615" r:id="rId42"/>
    <p:sldId id="562" r:id="rId43"/>
    <p:sldId id="564" r:id="rId44"/>
    <p:sldId id="565" r:id="rId45"/>
    <p:sldId id="566" r:id="rId46"/>
    <p:sldId id="634" r:id="rId47"/>
    <p:sldId id="617" r:id="rId48"/>
    <p:sldId id="610" r:id="rId49"/>
    <p:sldId id="571" r:id="rId50"/>
    <p:sldId id="572" r:id="rId51"/>
    <p:sldId id="573" r:id="rId52"/>
    <p:sldId id="576" r:id="rId53"/>
    <p:sldId id="578" r:id="rId54"/>
    <p:sldId id="618" r:id="rId55"/>
    <p:sldId id="587" r:id="rId56"/>
    <p:sldId id="602" r:id="rId57"/>
    <p:sldId id="620" r:id="rId58"/>
    <p:sldId id="586" r:id="rId59"/>
    <p:sldId id="594" r:id="rId60"/>
    <p:sldId id="595" r:id="rId61"/>
    <p:sldId id="596" r:id="rId62"/>
    <p:sldId id="588" r:id="rId63"/>
    <p:sldId id="621" r:id="rId64"/>
    <p:sldId id="598" r:id="rId65"/>
    <p:sldId id="599" r:id="rId66"/>
    <p:sldId id="623" r:id="rId67"/>
    <p:sldId id="600" r:id="rId68"/>
    <p:sldId id="637" r:id="rId69"/>
    <p:sldId id="633" r:id="rId70"/>
    <p:sldId id="331"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89AA19E-EC95-1F4E-8156-DDD8620ABF39}">
          <p14:sldIdLst>
            <p14:sldId id="256"/>
            <p14:sldId id="295"/>
          </p14:sldIdLst>
        </p14:section>
        <p14:section name="Introduction" id="{418E8239-0C0F-2746-AD0D-2B74DD053FD8}">
          <p14:sldIdLst>
            <p14:sldId id="318"/>
            <p14:sldId id="261"/>
            <p14:sldId id="626"/>
            <p14:sldId id="624"/>
            <p14:sldId id="380"/>
          </p14:sldIdLst>
        </p14:section>
        <p14:section name="Preprocessing" id="{4FDFA0CC-9EDA-4F45-84F2-99F86F4BB43C}">
          <p14:sldIdLst>
            <p14:sldId id="383"/>
            <p14:sldId id="612"/>
            <p14:sldId id="613"/>
            <p14:sldId id="629"/>
            <p14:sldId id="627"/>
            <p14:sldId id="379"/>
            <p14:sldId id="628"/>
            <p14:sldId id="543"/>
            <p14:sldId id="343"/>
            <p14:sldId id="382"/>
            <p14:sldId id="630"/>
            <p14:sldId id="547"/>
            <p14:sldId id="631"/>
            <p14:sldId id="549"/>
            <p14:sldId id="550"/>
            <p14:sldId id="636"/>
            <p14:sldId id="551"/>
            <p14:sldId id="552"/>
            <p14:sldId id="553"/>
            <p14:sldId id="554"/>
            <p14:sldId id="635"/>
            <p14:sldId id="555"/>
            <p14:sldId id="570"/>
            <p14:sldId id="580"/>
            <p14:sldId id="583"/>
            <p14:sldId id="632"/>
          </p14:sldIdLst>
        </p14:section>
        <p14:section name="Model-Supervised Learning" id="{57296670-1212-2046-BE74-22CE642DEC00}">
          <p14:sldIdLst>
            <p14:sldId id="616"/>
            <p14:sldId id="347"/>
            <p14:sldId id="557"/>
            <p14:sldId id="558"/>
            <p14:sldId id="559"/>
            <p14:sldId id="614"/>
            <p14:sldId id="560"/>
            <p14:sldId id="615"/>
            <p14:sldId id="562"/>
            <p14:sldId id="564"/>
            <p14:sldId id="565"/>
            <p14:sldId id="566"/>
            <p14:sldId id="634"/>
          </p14:sldIdLst>
        </p14:section>
        <p14:section name="Model - clustering" id="{A9C18008-57F6-124D-B730-373DCAD05FA7}">
          <p14:sldIdLst>
            <p14:sldId id="617"/>
            <p14:sldId id="610"/>
            <p14:sldId id="571"/>
            <p14:sldId id="572"/>
            <p14:sldId id="573"/>
            <p14:sldId id="576"/>
            <p14:sldId id="578"/>
          </p14:sldIdLst>
        </p14:section>
        <p14:section name="Model selection and evaluation" id="{412D72E9-7C95-294B-BC23-1A5C06A111FD}">
          <p14:sldIdLst>
            <p14:sldId id="618"/>
            <p14:sldId id="587"/>
            <p14:sldId id="602"/>
            <p14:sldId id="620"/>
            <p14:sldId id="586"/>
            <p14:sldId id="594"/>
            <p14:sldId id="595"/>
            <p14:sldId id="596"/>
            <p14:sldId id="588"/>
            <p14:sldId id="621"/>
          </p14:sldIdLst>
        </p14:section>
        <p14:section name="Parameter Tuning" id="{24963A6D-C290-8647-BEFD-CA9488FA48FC}">
          <p14:sldIdLst>
            <p14:sldId id="598"/>
            <p14:sldId id="599"/>
            <p14:sldId id="623"/>
            <p14:sldId id="600"/>
            <p14:sldId id="637"/>
            <p14:sldId id="633"/>
            <p14:sldId id="331"/>
          </p14:sldIdLst>
        </p14:section>
      </p14:sectionLst>
    </p:ext>
    <p:ext uri="{EFAFB233-063F-42B5-8137-9DF3F51BA10A}">
      <p15:sldGuideLst xmlns:p15="http://schemas.microsoft.com/office/powerpoint/2012/main">
        <p15:guide id="1" pos="415" userDrawn="1">
          <p15:clr>
            <a:srgbClr val="A4A3A4"/>
          </p15:clr>
        </p15:guide>
        <p15:guide id="2" orient="horz" pos="7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B395"/>
    <a:srgbClr val="001400"/>
    <a:srgbClr val="003E00"/>
    <a:srgbClr val="64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3" autoAdjust="0"/>
    <p:restoredTop sz="86099" autoAdjust="0"/>
  </p:normalViewPr>
  <p:slideViewPr>
    <p:cSldViewPr snapToGrid="0">
      <p:cViewPr varScale="1">
        <p:scale>
          <a:sx n="105" d="100"/>
          <a:sy n="105" d="100"/>
        </p:scale>
        <p:origin x="1384" y="176"/>
      </p:cViewPr>
      <p:guideLst>
        <p:guide pos="415"/>
        <p:guide orient="horz" pos="799"/>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5B11E-A1A4-41C6-AA76-9C92C3B6748C}" type="datetimeFigureOut">
              <a:rPr lang="zh-CN" altLang="en-US" smtClean="0"/>
              <a:t>2024/4/16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2F99B-DDB2-43EF-86CE-7A7FF327820E}" type="slidenum">
              <a:rPr lang="zh-CN" altLang="en-US" smtClean="0"/>
              <a:t>‹#›</a:t>
            </a:fld>
            <a:endParaRPr lang="zh-CN" altLang="en-US"/>
          </a:p>
        </p:txBody>
      </p:sp>
    </p:spTree>
    <p:extLst>
      <p:ext uri="{BB962C8B-B14F-4D97-AF65-F5344CB8AC3E}">
        <p14:creationId xmlns:p14="http://schemas.microsoft.com/office/powerpoint/2010/main" val="5580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Week XXX </a:t>
            </a:r>
            <a:r>
              <a:rPr lang="zh-CN" altLang="en-US"/>
              <a:t>未定</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a:t>
            </a:fld>
            <a:endParaRPr lang="zh-CN" altLang="en-US"/>
          </a:p>
        </p:txBody>
      </p:sp>
    </p:spTree>
    <p:extLst>
      <p:ext uri="{BB962C8B-B14F-4D97-AF65-F5344CB8AC3E}">
        <p14:creationId xmlns:p14="http://schemas.microsoft.com/office/powerpoint/2010/main" val="219693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11</a:t>
            </a:fld>
            <a:endParaRPr lang="zh-CN" altLang="en-US"/>
          </a:p>
        </p:txBody>
      </p:sp>
    </p:spTree>
    <p:extLst>
      <p:ext uri="{BB962C8B-B14F-4D97-AF65-F5344CB8AC3E}">
        <p14:creationId xmlns:p14="http://schemas.microsoft.com/office/powerpoint/2010/main" val="4732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12</a:t>
            </a:fld>
            <a:endParaRPr lang="zh-CN" altLang="en-US"/>
          </a:p>
        </p:txBody>
      </p:sp>
    </p:spTree>
    <p:extLst>
      <p:ext uri="{BB962C8B-B14F-4D97-AF65-F5344CB8AC3E}">
        <p14:creationId xmlns:p14="http://schemas.microsoft.com/office/powerpoint/2010/main" val="12925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13</a:t>
            </a:fld>
            <a:endParaRPr lang="zh-CN" altLang="en-US"/>
          </a:p>
        </p:txBody>
      </p:sp>
    </p:spTree>
    <p:extLst>
      <p:ext uri="{BB962C8B-B14F-4D97-AF65-F5344CB8AC3E}">
        <p14:creationId xmlns:p14="http://schemas.microsoft.com/office/powerpoint/2010/main" val="393102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14</a:t>
            </a:fld>
            <a:endParaRPr lang="zh-CN" altLang="en-US"/>
          </a:p>
        </p:txBody>
      </p:sp>
    </p:spTree>
    <p:extLst>
      <p:ext uri="{BB962C8B-B14F-4D97-AF65-F5344CB8AC3E}">
        <p14:creationId xmlns:p14="http://schemas.microsoft.com/office/powerpoint/2010/main" val="429177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15</a:t>
            </a:fld>
            <a:endParaRPr lang="zh-CN" altLang="en-US"/>
          </a:p>
        </p:txBody>
      </p:sp>
    </p:spTree>
    <p:extLst>
      <p:ext uri="{BB962C8B-B14F-4D97-AF65-F5344CB8AC3E}">
        <p14:creationId xmlns:p14="http://schemas.microsoft.com/office/powerpoint/2010/main" val="3757581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31min</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16</a:t>
            </a:fld>
            <a:endParaRPr lang="zh-CN" altLang="en-US"/>
          </a:p>
        </p:txBody>
      </p:sp>
    </p:spTree>
    <p:extLst>
      <p:ext uri="{BB962C8B-B14F-4D97-AF65-F5344CB8AC3E}">
        <p14:creationId xmlns:p14="http://schemas.microsoft.com/office/powerpoint/2010/main" val="132833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zh-CN"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17</a:t>
            </a:fld>
            <a:endParaRPr lang="zh-CN" altLang="en-US"/>
          </a:p>
        </p:txBody>
      </p:sp>
    </p:spTree>
    <p:extLst>
      <p:ext uri="{BB962C8B-B14F-4D97-AF65-F5344CB8AC3E}">
        <p14:creationId xmlns:p14="http://schemas.microsoft.com/office/powerpoint/2010/main" val="497955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zh-CN"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18</a:t>
            </a:fld>
            <a:endParaRPr lang="zh-CN" altLang="en-US"/>
          </a:p>
        </p:txBody>
      </p:sp>
    </p:spTree>
    <p:extLst>
      <p:ext uri="{BB962C8B-B14F-4D97-AF65-F5344CB8AC3E}">
        <p14:creationId xmlns:p14="http://schemas.microsoft.com/office/powerpoint/2010/main" val="12541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19</a:t>
            </a:fld>
            <a:endParaRPr lang="zh-CN" altLang="en-US"/>
          </a:p>
        </p:txBody>
      </p:sp>
    </p:spTree>
    <p:extLst>
      <p:ext uri="{BB962C8B-B14F-4D97-AF65-F5344CB8AC3E}">
        <p14:creationId xmlns:p14="http://schemas.microsoft.com/office/powerpoint/2010/main" val="128108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20</a:t>
            </a:fld>
            <a:endParaRPr lang="zh-CN" altLang="en-US"/>
          </a:p>
        </p:txBody>
      </p:sp>
    </p:spTree>
    <p:extLst>
      <p:ext uri="{BB962C8B-B14F-4D97-AF65-F5344CB8AC3E}">
        <p14:creationId xmlns:p14="http://schemas.microsoft.com/office/powerpoint/2010/main" val="49910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a:t>
            </a:fld>
            <a:endParaRPr lang="zh-CN" altLang="en-US"/>
          </a:p>
        </p:txBody>
      </p:sp>
    </p:spTree>
    <p:extLst>
      <p:ext uri="{BB962C8B-B14F-4D97-AF65-F5344CB8AC3E}">
        <p14:creationId xmlns:p14="http://schemas.microsoft.com/office/powerpoint/2010/main" val="210863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离散化处理</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21</a:t>
            </a:fld>
            <a:endParaRPr lang="zh-CN" altLang="en-US"/>
          </a:p>
        </p:txBody>
      </p:sp>
    </p:spTree>
    <p:extLst>
      <p:ext uri="{BB962C8B-B14F-4D97-AF65-F5344CB8AC3E}">
        <p14:creationId xmlns:p14="http://schemas.microsoft.com/office/powerpoint/2010/main" val="375773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52min</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22</a:t>
            </a:fld>
            <a:endParaRPr lang="zh-CN" altLang="en-US"/>
          </a:p>
        </p:txBody>
      </p:sp>
    </p:spTree>
    <p:extLst>
      <p:ext uri="{BB962C8B-B14F-4D97-AF65-F5344CB8AC3E}">
        <p14:creationId xmlns:p14="http://schemas.microsoft.com/office/powerpoint/2010/main" val="207510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一共1.5h</a:t>
            </a:r>
            <a:r>
              <a:rPr lang="zh-CN" altLang="en-US" dirty="0"/>
              <a:t>，还剩</a:t>
            </a:r>
            <a:r>
              <a:rPr lang="en-US" altLang="zh-CN" dirty="0"/>
              <a:t>1h</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23</a:t>
            </a:fld>
            <a:endParaRPr lang="zh-CN" altLang="en-US"/>
          </a:p>
        </p:txBody>
      </p:sp>
    </p:spTree>
    <p:extLst>
      <p:ext uri="{BB962C8B-B14F-4D97-AF65-F5344CB8AC3E}">
        <p14:creationId xmlns:p14="http://schemas.microsoft.com/office/powerpoint/2010/main" val="126294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24</a:t>
            </a:fld>
            <a:endParaRPr lang="zh-CN" altLang="en-US"/>
          </a:p>
        </p:txBody>
      </p:sp>
    </p:spTree>
    <p:extLst>
      <p:ext uri="{BB962C8B-B14F-4D97-AF65-F5344CB8AC3E}">
        <p14:creationId xmlns:p14="http://schemas.microsoft.com/office/powerpoint/2010/main" val="174145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25</a:t>
            </a:fld>
            <a:endParaRPr lang="zh-CN" altLang="en-US"/>
          </a:p>
        </p:txBody>
      </p:sp>
    </p:spTree>
    <p:extLst>
      <p:ext uri="{BB962C8B-B14F-4D97-AF65-F5344CB8AC3E}">
        <p14:creationId xmlns:p14="http://schemas.microsoft.com/office/powerpoint/2010/main" val="2981189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26</a:t>
            </a:fld>
            <a:endParaRPr lang="zh-CN" altLang="en-US"/>
          </a:p>
        </p:txBody>
      </p:sp>
    </p:spTree>
    <p:extLst>
      <p:ext uri="{BB962C8B-B14F-4D97-AF65-F5344CB8AC3E}">
        <p14:creationId xmlns:p14="http://schemas.microsoft.com/office/powerpoint/2010/main" val="961199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62min</a:t>
            </a:r>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27</a:t>
            </a:fld>
            <a:endParaRPr lang="zh-CN" altLang="en-US"/>
          </a:p>
        </p:txBody>
      </p:sp>
    </p:spTree>
    <p:extLst>
      <p:ext uri="{BB962C8B-B14F-4D97-AF65-F5344CB8AC3E}">
        <p14:creationId xmlns:p14="http://schemas.microsoft.com/office/powerpoint/2010/main" val="383062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一共1.5h</a:t>
            </a:r>
            <a:r>
              <a:rPr lang="zh-CN" altLang="en-US" dirty="0"/>
              <a:t>，还剩</a:t>
            </a:r>
            <a:r>
              <a:rPr lang="en-US" altLang="zh-CN" dirty="0"/>
              <a:t>1h</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28</a:t>
            </a:fld>
            <a:endParaRPr lang="zh-CN" altLang="en-US"/>
          </a:p>
        </p:txBody>
      </p:sp>
    </p:spTree>
    <p:extLst>
      <p:ext uri="{BB962C8B-B14F-4D97-AF65-F5344CB8AC3E}">
        <p14:creationId xmlns:p14="http://schemas.microsoft.com/office/powerpoint/2010/main" val="4142773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29</a:t>
            </a:fld>
            <a:endParaRPr lang="zh-CN" altLang="en-US"/>
          </a:p>
        </p:txBody>
      </p:sp>
    </p:spTree>
    <p:extLst>
      <p:ext uri="{BB962C8B-B14F-4D97-AF65-F5344CB8AC3E}">
        <p14:creationId xmlns:p14="http://schemas.microsoft.com/office/powerpoint/2010/main" val="3102038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30</a:t>
            </a:fld>
            <a:endParaRPr lang="zh-CN" altLang="en-US"/>
          </a:p>
        </p:txBody>
      </p:sp>
    </p:spTree>
    <p:extLst>
      <p:ext uri="{BB962C8B-B14F-4D97-AF65-F5344CB8AC3E}">
        <p14:creationId xmlns:p14="http://schemas.microsoft.com/office/powerpoint/2010/main" val="11766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a:t>
            </a:fld>
            <a:endParaRPr lang="zh-CN" altLang="en-US"/>
          </a:p>
        </p:txBody>
      </p:sp>
    </p:spTree>
    <p:extLst>
      <p:ext uri="{BB962C8B-B14F-4D97-AF65-F5344CB8AC3E}">
        <p14:creationId xmlns:p14="http://schemas.microsoft.com/office/powerpoint/2010/main" val="353100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https://scikit-learn.org/stable/modules/decomposition.html#principal-component-analysis-pca</a:t>
            </a:r>
          </a:p>
          <a:p>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31</a:t>
            </a:fld>
            <a:endParaRPr lang="zh-CN" altLang="en-US"/>
          </a:p>
        </p:txBody>
      </p:sp>
    </p:spTree>
    <p:extLst>
      <p:ext uri="{BB962C8B-B14F-4D97-AF65-F5344CB8AC3E}">
        <p14:creationId xmlns:p14="http://schemas.microsoft.com/office/powerpoint/2010/main" val="3634074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72min</a:t>
            </a:r>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32</a:t>
            </a:fld>
            <a:endParaRPr lang="zh-CN" altLang="en-US"/>
          </a:p>
        </p:txBody>
      </p:sp>
    </p:spTree>
    <p:extLst>
      <p:ext uri="{BB962C8B-B14F-4D97-AF65-F5344CB8AC3E}">
        <p14:creationId xmlns:p14="http://schemas.microsoft.com/office/powerpoint/2010/main" val="202518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一共1.5h</a:t>
            </a:r>
            <a:r>
              <a:rPr lang="zh-CN" altLang="en-US" dirty="0"/>
              <a:t>，还剩</a:t>
            </a:r>
            <a:r>
              <a:rPr lang="en-US" altLang="zh-CN" dirty="0"/>
              <a:t>1h</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33</a:t>
            </a:fld>
            <a:endParaRPr lang="zh-CN" altLang="en-US"/>
          </a:p>
        </p:txBody>
      </p:sp>
    </p:spTree>
    <p:extLst>
      <p:ext uri="{BB962C8B-B14F-4D97-AF65-F5344CB8AC3E}">
        <p14:creationId xmlns:p14="http://schemas.microsoft.com/office/powerpoint/2010/main" val="140816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34</a:t>
            </a:fld>
            <a:endParaRPr lang="zh-CN" altLang="en-US"/>
          </a:p>
        </p:txBody>
      </p:sp>
    </p:spTree>
    <p:extLst>
      <p:ext uri="{BB962C8B-B14F-4D97-AF65-F5344CB8AC3E}">
        <p14:creationId xmlns:p14="http://schemas.microsoft.com/office/powerpoint/2010/main" val="3534017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Scikit learn</a:t>
            </a:r>
            <a:r>
              <a:rPr lang="zh-CN" altLang="en-US"/>
              <a:t>提供用于监督学习的模型</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35</a:t>
            </a:fld>
            <a:endParaRPr lang="zh-CN" altLang="en-US"/>
          </a:p>
        </p:txBody>
      </p:sp>
    </p:spTree>
    <p:extLst>
      <p:ext uri="{BB962C8B-B14F-4D97-AF65-F5344CB8AC3E}">
        <p14:creationId xmlns:p14="http://schemas.microsoft.com/office/powerpoint/2010/main" val="399120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https://scikit-</a:t>
            </a:r>
            <a:r>
              <a:rPr lang="en-GB" dirty="0" err="1"/>
              <a:t>learn.org</a:t>
            </a:r>
            <a:r>
              <a:rPr lang="en-GB" dirty="0"/>
              <a:t>/stable/modules/</a:t>
            </a:r>
            <a:r>
              <a:rPr lang="en-GB" dirty="0" err="1"/>
              <a:t>tree.html</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36</a:t>
            </a:fld>
            <a:endParaRPr lang="zh-CN" altLang="en-US"/>
          </a:p>
        </p:txBody>
      </p:sp>
    </p:spTree>
    <p:extLst>
      <p:ext uri="{BB962C8B-B14F-4D97-AF65-F5344CB8AC3E}">
        <p14:creationId xmlns:p14="http://schemas.microsoft.com/office/powerpoint/2010/main" val="3665707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19min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39</a:t>
            </a:fld>
            <a:endParaRPr lang="zh-CN" altLang="en-US"/>
          </a:p>
        </p:txBody>
      </p:sp>
    </p:spTree>
    <p:extLst>
      <p:ext uri="{BB962C8B-B14F-4D97-AF65-F5344CB8AC3E}">
        <p14:creationId xmlns:p14="http://schemas.microsoft.com/office/powerpoint/2010/main" val="3133487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监督学习 例子</a:t>
            </a:r>
            <a:r>
              <a:rPr lang="en-GB" altLang="zh-CN"/>
              <a:t>2</a:t>
            </a:r>
            <a:r>
              <a:rPr lang="zh-CN" altLang="en-US"/>
              <a:t>： 神经网络</a:t>
            </a:r>
            <a:endParaRPr lang="en-GB" altLang="zh-CN"/>
          </a:p>
          <a:p>
            <a:r>
              <a:rPr lang="en-GB" altLang="zh-CN"/>
              <a:t>https://scikit-learn.org/stable/modules/neural_networks_supervised.html </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43</a:t>
            </a:fld>
            <a:endParaRPr lang="zh-CN" altLang="en-US"/>
          </a:p>
        </p:txBody>
      </p:sp>
    </p:spTree>
    <p:extLst>
      <p:ext uri="{BB962C8B-B14F-4D97-AF65-F5344CB8AC3E}">
        <p14:creationId xmlns:p14="http://schemas.microsoft.com/office/powerpoint/2010/main" val="3964965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45</a:t>
            </a:fld>
            <a:endParaRPr lang="zh-CN" altLang="en-US"/>
          </a:p>
        </p:txBody>
      </p:sp>
    </p:spTree>
    <p:extLst>
      <p:ext uri="{BB962C8B-B14F-4D97-AF65-F5344CB8AC3E}">
        <p14:creationId xmlns:p14="http://schemas.microsoft.com/office/powerpoint/2010/main" val="42016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34min</a:t>
            </a:r>
            <a:r>
              <a:rPr kumimoji="1" lang="zh-CN" altLang="en-US" dirty="0"/>
              <a:t>，可以额外给</a:t>
            </a:r>
            <a:r>
              <a:rPr kumimoji="1" lang="en-US" altLang="zh-CN" dirty="0"/>
              <a:t>10</a:t>
            </a:r>
            <a:r>
              <a:rPr kumimoji="1" lang="zh-CN" altLang="en-US" dirty="0"/>
              <a:t>分钟</a:t>
            </a:r>
          </a:p>
        </p:txBody>
      </p:sp>
      <p:sp>
        <p:nvSpPr>
          <p:cNvPr id="4" name="灯片编号占位符 3"/>
          <p:cNvSpPr>
            <a:spLocks noGrp="1"/>
          </p:cNvSpPr>
          <p:nvPr>
            <p:ph type="sldNum" sz="quarter" idx="5"/>
          </p:nvPr>
        </p:nvSpPr>
        <p:spPr/>
        <p:txBody>
          <a:bodyPr/>
          <a:lstStyle/>
          <a:p>
            <a:fld id="{B812F99B-DDB2-43EF-86CE-7A7FF327820E}" type="slidenum">
              <a:rPr lang="zh-CN" altLang="en-US" smtClean="0"/>
              <a:t>46</a:t>
            </a:fld>
            <a:endParaRPr lang="zh-CN" altLang="en-US"/>
          </a:p>
        </p:txBody>
      </p:sp>
    </p:spTree>
    <p:extLst>
      <p:ext uri="{BB962C8B-B14F-4D97-AF65-F5344CB8AC3E}">
        <p14:creationId xmlns:p14="http://schemas.microsoft.com/office/powerpoint/2010/main" val="61348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4</a:t>
            </a:fld>
            <a:endParaRPr lang="zh-CN" altLang="en-US"/>
          </a:p>
        </p:txBody>
      </p:sp>
    </p:spTree>
    <p:extLst>
      <p:ext uri="{BB962C8B-B14F-4D97-AF65-F5344CB8AC3E}">
        <p14:creationId xmlns:p14="http://schemas.microsoft.com/office/powerpoint/2010/main" val="2412258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47</a:t>
            </a:fld>
            <a:endParaRPr lang="zh-CN" altLang="en-US"/>
          </a:p>
        </p:txBody>
      </p:sp>
    </p:spTree>
    <p:extLst>
      <p:ext uri="{BB962C8B-B14F-4D97-AF65-F5344CB8AC3E}">
        <p14:creationId xmlns:p14="http://schemas.microsoft.com/office/powerpoint/2010/main" val="3038038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48</a:t>
            </a:fld>
            <a:endParaRPr lang="zh-CN" altLang="en-US"/>
          </a:p>
        </p:txBody>
      </p:sp>
    </p:spTree>
    <p:extLst>
      <p:ext uri="{BB962C8B-B14F-4D97-AF65-F5344CB8AC3E}">
        <p14:creationId xmlns:p14="http://schemas.microsoft.com/office/powerpoint/2010/main" val="705689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49</a:t>
            </a:fld>
            <a:endParaRPr lang="zh-CN" altLang="en-US"/>
          </a:p>
        </p:txBody>
      </p:sp>
    </p:spTree>
    <p:extLst>
      <p:ext uri="{BB962C8B-B14F-4D97-AF65-F5344CB8AC3E}">
        <p14:creationId xmlns:p14="http://schemas.microsoft.com/office/powerpoint/2010/main" val="2409373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https://scikit-</a:t>
            </a:r>
            <a:r>
              <a:rPr lang="en-GB" dirty="0" err="1"/>
              <a:t>learn.org</a:t>
            </a:r>
            <a:r>
              <a:rPr lang="en-GB" dirty="0"/>
              <a:t>/stable/modules/</a:t>
            </a:r>
            <a:r>
              <a:rPr lang="en-GB" dirty="0" err="1"/>
              <a:t>clustering.html#overview-of-clustering-methods</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50</a:t>
            </a:fld>
            <a:endParaRPr lang="zh-CN" altLang="en-US"/>
          </a:p>
        </p:txBody>
      </p:sp>
    </p:spTree>
    <p:extLst>
      <p:ext uri="{BB962C8B-B14F-4D97-AF65-F5344CB8AC3E}">
        <p14:creationId xmlns:p14="http://schemas.microsoft.com/office/powerpoint/2010/main" val="1597761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https://scikit-learn.org/stable/modules/generated/sklearn.cluster.SpectralClustering.html#sklearn.cluster.SpectralClustering</a:t>
            </a:r>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52</a:t>
            </a:fld>
            <a:endParaRPr lang="zh-CN" altLang="en-US"/>
          </a:p>
        </p:txBody>
      </p:sp>
    </p:spTree>
    <p:extLst>
      <p:ext uri="{BB962C8B-B14F-4D97-AF65-F5344CB8AC3E}">
        <p14:creationId xmlns:p14="http://schemas.microsoft.com/office/powerpoint/2010/main" val="2688018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10min</a:t>
            </a:r>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53</a:t>
            </a:fld>
            <a:endParaRPr lang="zh-CN" altLang="en-US"/>
          </a:p>
        </p:txBody>
      </p:sp>
    </p:spTree>
    <p:extLst>
      <p:ext uri="{BB962C8B-B14F-4D97-AF65-F5344CB8AC3E}">
        <p14:creationId xmlns:p14="http://schemas.microsoft.com/office/powerpoint/2010/main" val="3551380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812F99B-DDB2-43EF-86CE-7A7FF327820E}" type="slidenum">
              <a:rPr lang="zh-CN" altLang="en-US" smtClean="0"/>
              <a:t>54</a:t>
            </a:fld>
            <a:endParaRPr lang="zh-CN" altLang="en-US"/>
          </a:p>
        </p:txBody>
      </p:sp>
    </p:spTree>
    <p:extLst>
      <p:ext uri="{BB962C8B-B14F-4D97-AF65-F5344CB8AC3E}">
        <p14:creationId xmlns:p14="http://schemas.microsoft.com/office/powerpoint/2010/main" val="3323868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55</a:t>
            </a:fld>
            <a:endParaRPr lang="zh-CN" altLang="en-US"/>
          </a:p>
        </p:txBody>
      </p:sp>
    </p:spTree>
    <p:extLst>
      <p:ext uri="{BB962C8B-B14F-4D97-AF65-F5344CB8AC3E}">
        <p14:creationId xmlns:p14="http://schemas.microsoft.com/office/powerpoint/2010/main" val="3741678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https://scikit-</a:t>
            </a:r>
            <a:r>
              <a:rPr lang="en-GB" dirty="0" err="1"/>
              <a:t>learn.org</a:t>
            </a:r>
            <a:r>
              <a:rPr lang="en-GB" dirty="0"/>
              <a:t>/stable/modules/</a:t>
            </a:r>
            <a:r>
              <a:rPr lang="en-GB" dirty="0" err="1"/>
              <a:t>model_evaluation.html</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56</a:t>
            </a:fld>
            <a:endParaRPr lang="zh-CN" altLang="en-US"/>
          </a:p>
        </p:txBody>
      </p:sp>
    </p:spTree>
    <p:extLst>
      <p:ext uri="{BB962C8B-B14F-4D97-AF65-F5344CB8AC3E}">
        <p14:creationId xmlns:p14="http://schemas.microsoft.com/office/powerpoint/2010/main" val="990096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57</a:t>
            </a:fld>
            <a:endParaRPr lang="zh-CN" altLang="en-US"/>
          </a:p>
        </p:txBody>
      </p:sp>
    </p:spTree>
    <p:extLst>
      <p:ext uri="{BB962C8B-B14F-4D97-AF65-F5344CB8AC3E}">
        <p14:creationId xmlns:p14="http://schemas.microsoft.com/office/powerpoint/2010/main" val="18219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5</a:t>
            </a:fld>
            <a:endParaRPr lang="zh-CN" altLang="en-US"/>
          </a:p>
        </p:txBody>
      </p:sp>
    </p:spTree>
    <p:extLst>
      <p:ext uri="{BB962C8B-B14F-4D97-AF65-F5344CB8AC3E}">
        <p14:creationId xmlns:p14="http://schemas.microsoft.com/office/powerpoint/2010/main" val="1283950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30min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62</a:t>
            </a:fld>
            <a:endParaRPr lang="zh-CN" altLang="en-US"/>
          </a:p>
        </p:txBody>
      </p:sp>
    </p:spTree>
    <p:extLst>
      <p:ext uri="{BB962C8B-B14F-4D97-AF65-F5344CB8AC3E}">
        <p14:creationId xmlns:p14="http://schemas.microsoft.com/office/powerpoint/2010/main" val="2984386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26min</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63</a:t>
            </a:fld>
            <a:endParaRPr lang="zh-CN" altLang="en-US"/>
          </a:p>
        </p:txBody>
      </p:sp>
    </p:spTree>
    <p:extLst>
      <p:ext uri="{BB962C8B-B14F-4D97-AF65-F5344CB8AC3E}">
        <p14:creationId xmlns:p14="http://schemas.microsoft.com/office/powerpoint/2010/main" val="700212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64</a:t>
            </a:fld>
            <a:endParaRPr lang="zh-CN" altLang="en-US"/>
          </a:p>
        </p:txBody>
      </p:sp>
    </p:spTree>
    <p:extLst>
      <p:ext uri="{BB962C8B-B14F-4D97-AF65-F5344CB8AC3E}">
        <p14:creationId xmlns:p14="http://schemas.microsoft.com/office/powerpoint/2010/main" val="3704528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65</a:t>
            </a:fld>
            <a:endParaRPr lang="zh-CN" altLang="en-US"/>
          </a:p>
        </p:txBody>
      </p:sp>
    </p:spTree>
    <p:extLst>
      <p:ext uri="{BB962C8B-B14F-4D97-AF65-F5344CB8AC3E}">
        <p14:creationId xmlns:p14="http://schemas.microsoft.com/office/powerpoint/2010/main" val="3189704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66</a:t>
            </a:fld>
            <a:endParaRPr lang="zh-CN" altLang="en-US"/>
          </a:p>
        </p:txBody>
      </p:sp>
    </p:spTree>
    <p:extLst>
      <p:ext uri="{BB962C8B-B14F-4D97-AF65-F5344CB8AC3E}">
        <p14:creationId xmlns:p14="http://schemas.microsoft.com/office/powerpoint/2010/main" val="3057448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67</a:t>
            </a:fld>
            <a:endParaRPr lang="zh-CN" altLang="en-US"/>
          </a:p>
        </p:txBody>
      </p:sp>
    </p:spTree>
    <p:extLst>
      <p:ext uri="{BB962C8B-B14F-4D97-AF65-F5344CB8AC3E}">
        <p14:creationId xmlns:p14="http://schemas.microsoft.com/office/powerpoint/2010/main" val="60048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26min</a:t>
            </a: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68</a:t>
            </a:fld>
            <a:endParaRPr lang="zh-CN" altLang="en-US"/>
          </a:p>
        </p:txBody>
      </p:sp>
    </p:spTree>
    <p:extLst>
      <p:ext uri="{BB962C8B-B14F-4D97-AF65-F5344CB8AC3E}">
        <p14:creationId xmlns:p14="http://schemas.microsoft.com/office/powerpoint/2010/main" val="3135246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Section</a:t>
            </a:r>
            <a:r>
              <a:rPr lang="zh-CN" altLang="en-US"/>
              <a:t>后面的时间未定</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69</a:t>
            </a:fld>
            <a:endParaRPr lang="zh-CN" altLang="en-US"/>
          </a:p>
        </p:txBody>
      </p:sp>
    </p:spTree>
    <p:extLst>
      <p:ext uri="{BB962C8B-B14F-4D97-AF65-F5344CB8AC3E}">
        <p14:creationId xmlns:p14="http://schemas.microsoft.com/office/powerpoint/2010/main" val="387738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介绍</a:t>
            </a:r>
            <a:r>
              <a:rPr lang="en-US" altLang="zh-CN"/>
              <a:t>Scikit learn</a:t>
            </a:r>
            <a:r>
              <a:rPr lang="zh-CN" altLang="en-US"/>
              <a:t>是什么</a:t>
            </a:r>
            <a:endParaRPr lang="en-GB"/>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6</a:t>
            </a:fld>
            <a:endParaRPr lang="zh-CN" altLang="en-US"/>
          </a:p>
        </p:txBody>
      </p:sp>
    </p:spTree>
    <p:extLst>
      <p:ext uri="{BB962C8B-B14F-4D97-AF65-F5344CB8AC3E}">
        <p14:creationId xmlns:p14="http://schemas.microsoft.com/office/powerpoint/2010/main" val="64469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7</a:t>
            </a:fld>
            <a:endParaRPr lang="zh-CN" altLang="en-US"/>
          </a:p>
        </p:txBody>
      </p:sp>
    </p:spTree>
    <p:extLst>
      <p:ext uri="{BB962C8B-B14F-4D97-AF65-F5344CB8AC3E}">
        <p14:creationId xmlns:p14="http://schemas.microsoft.com/office/powerpoint/2010/main" val="399260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812F99B-DDB2-43EF-86CE-7A7FF327820E}" type="slidenum">
              <a:rPr lang="zh-CN" altLang="en-US" smtClean="0"/>
              <a:t>8</a:t>
            </a:fld>
            <a:endParaRPr lang="zh-CN" altLang="en-US"/>
          </a:p>
        </p:txBody>
      </p:sp>
    </p:spTree>
    <p:extLst>
      <p:ext uri="{BB962C8B-B14F-4D97-AF65-F5344CB8AC3E}">
        <p14:creationId xmlns:p14="http://schemas.microsoft.com/office/powerpoint/2010/main" val="55476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812F99B-DDB2-43EF-86CE-7A7FF327820E}" type="slidenum">
              <a:rPr lang="zh-CN" altLang="en-US" smtClean="0"/>
              <a:t>10</a:t>
            </a:fld>
            <a:endParaRPr lang="zh-CN" altLang="en-US"/>
          </a:p>
        </p:txBody>
      </p:sp>
    </p:spTree>
    <p:extLst>
      <p:ext uri="{BB962C8B-B14F-4D97-AF65-F5344CB8AC3E}">
        <p14:creationId xmlns:p14="http://schemas.microsoft.com/office/powerpoint/2010/main" val="6601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560B88-62A2-237F-B54A-E080BFBD7D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7507D87-FB2D-9E36-D4D3-C5B3CC3C9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EC9F8EB-401B-AEEB-9C50-1CCA0BA4C027}"/>
              </a:ext>
            </a:extLst>
          </p:cNvPr>
          <p:cNvSpPr>
            <a:spLocks noGrp="1"/>
          </p:cNvSpPr>
          <p:nvPr>
            <p:ph type="dt" sz="half" idx="10"/>
          </p:nvPr>
        </p:nvSpPr>
        <p:spPr/>
        <p:txBody>
          <a:bodyPr/>
          <a:lstStyle/>
          <a:p>
            <a:fld id="{4734ABF5-D51E-4C1C-A473-5754699C2607}" type="datetime1">
              <a:rPr lang="zh-CN" altLang="en-US" smtClean="0"/>
              <a:t>2024/4/16</a:t>
            </a:fld>
            <a:endParaRPr lang="zh-CN" altLang="en-US"/>
          </a:p>
        </p:txBody>
      </p:sp>
      <p:sp>
        <p:nvSpPr>
          <p:cNvPr id="5" name="页脚占位符 4">
            <a:extLst>
              <a:ext uri="{FF2B5EF4-FFF2-40B4-BE49-F238E27FC236}">
                <a16:creationId xmlns:a16="http://schemas.microsoft.com/office/drawing/2014/main" id="{3871791E-E58A-6426-3ED9-998FC9A0BEBC}"/>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207E5F75-EF7D-ED37-687C-D7F91BF177AD}"/>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6474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F9E45-7FA0-00CD-B6D1-A3C953E28F9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22047F-E004-D807-0650-E7342F087C3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F5BF91-378B-E72B-0343-5214DD9EA95E}"/>
              </a:ext>
            </a:extLst>
          </p:cNvPr>
          <p:cNvSpPr>
            <a:spLocks noGrp="1"/>
          </p:cNvSpPr>
          <p:nvPr>
            <p:ph type="dt" sz="half" idx="10"/>
          </p:nvPr>
        </p:nvSpPr>
        <p:spPr/>
        <p:txBody>
          <a:bodyPr/>
          <a:lstStyle/>
          <a:p>
            <a:fld id="{EBE748DA-2881-41AB-A4F9-BD6F506F0D92}" type="datetime1">
              <a:rPr lang="zh-CN" altLang="en-US" smtClean="0"/>
              <a:t>2024/4/16</a:t>
            </a:fld>
            <a:endParaRPr lang="zh-CN" altLang="en-US"/>
          </a:p>
        </p:txBody>
      </p:sp>
      <p:sp>
        <p:nvSpPr>
          <p:cNvPr id="5" name="页脚占位符 4">
            <a:extLst>
              <a:ext uri="{FF2B5EF4-FFF2-40B4-BE49-F238E27FC236}">
                <a16:creationId xmlns:a16="http://schemas.microsoft.com/office/drawing/2014/main" id="{7600CCC1-39DA-2881-E09C-74E438D29B61}"/>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9F46E64C-6009-3C39-892C-162831A6776F}"/>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59728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80DC31-F72A-D27D-33B5-00B8810EE4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8BD7AE-B39B-6B1A-49B3-59B3704F6D3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2F56A5-7E1C-0DB3-05B2-96312F471851}"/>
              </a:ext>
            </a:extLst>
          </p:cNvPr>
          <p:cNvSpPr>
            <a:spLocks noGrp="1"/>
          </p:cNvSpPr>
          <p:nvPr>
            <p:ph type="dt" sz="half" idx="10"/>
          </p:nvPr>
        </p:nvSpPr>
        <p:spPr/>
        <p:txBody>
          <a:bodyPr/>
          <a:lstStyle/>
          <a:p>
            <a:fld id="{0060DFE0-AA3C-4A57-84FF-57D28D7955E1}" type="datetime1">
              <a:rPr lang="zh-CN" altLang="en-US" smtClean="0"/>
              <a:t>2024/4/16</a:t>
            </a:fld>
            <a:endParaRPr lang="zh-CN" altLang="en-US"/>
          </a:p>
        </p:txBody>
      </p:sp>
      <p:sp>
        <p:nvSpPr>
          <p:cNvPr id="5" name="页脚占位符 4">
            <a:extLst>
              <a:ext uri="{FF2B5EF4-FFF2-40B4-BE49-F238E27FC236}">
                <a16:creationId xmlns:a16="http://schemas.microsoft.com/office/drawing/2014/main" id="{994A64C0-F3B2-1481-2D73-5FE0FBF96CC3}"/>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CD15D429-146A-8C3C-0CC0-0F79121F82F2}"/>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176503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58632-91E7-2DC4-CFC8-1A670A803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060A53-97C3-2292-8D02-4F17BC963F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43E2B-9A04-BFF4-FD5D-EEE2F3513DA9}"/>
              </a:ext>
            </a:extLst>
          </p:cNvPr>
          <p:cNvSpPr>
            <a:spLocks noGrp="1"/>
          </p:cNvSpPr>
          <p:nvPr>
            <p:ph type="dt" sz="half" idx="10"/>
          </p:nvPr>
        </p:nvSpPr>
        <p:spPr/>
        <p:txBody>
          <a:bodyPr/>
          <a:lstStyle/>
          <a:p>
            <a:fld id="{2B17A777-8ACE-4D79-8257-8DFD93123299}" type="datetime1">
              <a:rPr lang="zh-CN" altLang="en-US" smtClean="0"/>
              <a:t>2024/4/16</a:t>
            </a:fld>
            <a:endParaRPr lang="zh-CN" altLang="en-US"/>
          </a:p>
        </p:txBody>
      </p:sp>
      <p:sp>
        <p:nvSpPr>
          <p:cNvPr id="5" name="页脚占位符 4">
            <a:extLst>
              <a:ext uri="{FF2B5EF4-FFF2-40B4-BE49-F238E27FC236}">
                <a16:creationId xmlns:a16="http://schemas.microsoft.com/office/drawing/2014/main" id="{EB4AFB2E-17A3-5A30-AEC1-FD03DEBFC41D}"/>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33EFA6EF-ABE2-220B-89DD-1A371FC1128A}"/>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50551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E25786-9202-67CF-DDB1-B0E92FE43F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D05F20-C2DB-0F43-10DE-60A4DFDED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DB67842-F08F-F2C9-6B8F-B8AFE6CAE330}"/>
              </a:ext>
            </a:extLst>
          </p:cNvPr>
          <p:cNvSpPr>
            <a:spLocks noGrp="1"/>
          </p:cNvSpPr>
          <p:nvPr>
            <p:ph type="dt" sz="half" idx="10"/>
          </p:nvPr>
        </p:nvSpPr>
        <p:spPr/>
        <p:txBody>
          <a:bodyPr/>
          <a:lstStyle/>
          <a:p>
            <a:fld id="{E63E57A5-4ECF-4186-A7A5-7D89F030FAA0}" type="datetime1">
              <a:rPr lang="zh-CN" altLang="en-US" smtClean="0"/>
              <a:t>2024/4/16</a:t>
            </a:fld>
            <a:endParaRPr lang="zh-CN" altLang="en-US"/>
          </a:p>
        </p:txBody>
      </p:sp>
      <p:sp>
        <p:nvSpPr>
          <p:cNvPr id="5" name="页脚占位符 4">
            <a:extLst>
              <a:ext uri="{FF2B5EF4-FFF2-40B4-BE49-F238E27FC236}">
                <a16:creationId xmlns:a16="http://schemas.microsoft.com/office/drawing/2014/main" id="{58AE48F9-DC59-A7D6-576B-44A213EAB1D6}"/>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DA85C7B8-FA57-3D12-50AC-33DC7B56B2A0}"/>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0463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E888F-2237-C3C2-07BE-9CD9115402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87BD-8B54-1F41-C583-A79C645FFBB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FFD6401-7D4B-F44F-260B-57C4D4B2131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BE56FCF-0C49-208B-C288-E493900A714C}"/>
              </a:ext>
            </a:extLst>
          </p:cNvPr>
          <p:cNvSpPr>
            <a:spLocks noGrp="1"/>
          </p:cNvSpPr>
          <p:nvPr>
            <p:ph type="dt" sz="half" idx="10"/>
          </p:nvPr>
        </p:nvSpPr>
        <p:spPr/>
        <p:txBody>
          <a:bodyPr/>
          <a:lstStyle/>
          <a:p>
            <a:fld id="{17546747-EE61-46AC-A351-72563AA08DB2}" type="datetime1">
              <a:rPr lang="zh-CN" altLang="en-US" smtClean="0"/>
              <a:t>2024/4/16</a:t>
            </a:fld>
            <a:endParaRPr lang="zh-CN" altLang="en-US"/>
          </a:p>
        </p:txBody>
      </p:sp>
      <p:sp>
        <p:nvSpPr>
          <p:cNvPr id="6" name="页脚占位符 5">
            <a:extLst>
              <a:ext uri="{FF2B5EF4-FFF2-40B4-BE49-F238E27FC236}">
                <a16:creationId xmlns:a16="http://schemas.microsoft.com/office/drawing/2014/main" id="{7607D4DD-EDC5-943C-0825-D8AFD11BE183}"/>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7" name="灯片编号占位符 6">
            <a:extLst>
              <a:ext uri="{FF2B5EF4-FFF2-40B4-BE49-F238E27FC236}">
                <a16:creationId xmlns:a16="http://schemas.microsoft.com/office/drawing/2014/main" id="{7508BBD3-4137-42E2-984F-C86D7A1237D8}"/>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37624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D9891-22F8-AB6C-D2FD-08629171FA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35DBB21-498D-7DBA-4E91-84B8920C8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3D3C2D0-8AE3-20E0-8117-72239DEB55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A1D087-2F1D-2DA8-77E5-A1441A00A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ADC405-CFFD-2784-20E6-5A3FA316043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DE516B1-F424-C3FD-56F0-05E9B555FB26}"/>
              </a:ext>
            </a:extLst>
          </p:cNvPr>
          <p:cNvSpPr>
            <a:spLocks noGrp="1"/>
          </p:cNvSpPr>
          <p:nvPr>
            <p:ph type="dt" sz="half" idx="10"/>
          </p:nvPr>
        </p:nvSpPr>
        <p:spPr/>
        <p:txBody>
          <a:bodyPr/>
          <a:lstStyle/>
          <a:p>
            <a:fld id="{81DB9581-641F-49D6-9F33-79CEA966372F}" type="datetime1">
              <a:rPr lang="zh-CN" altLang="en-US" smtClean="0"/>
              <a:t>2024/4/16</a:t>
            </a:fld>
            <a:endParaRPr lang="zh-CN" altLang="en-US"/>
          </a:p>
        </p:txBody>
      </p:sp>
      <p:sp>
        <p:nvSpPr>
          <p:cNvPr id="8" name="页脚占位符 7">
            <a:extLst>
              <a:ext uri="{FF2B5EF4-FFF2-40B4-BE49-F238E27FC236}">
                <a16:creationId xmlns:a16="http://schemas.microsoft.com/office/drawing/2014/main" id="{FEFB4B3A-D215-06A4-7C05-632798BB3C99}"/>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9" name="灯片编号占位符 8">
            <a:extLst>
              <a:ext uri="{FF2B5EF4-FFF2-40B4-BE49-F238E27FC236}">
                <a16:creationId xmlns:a16="http://schemas.microsoft.com/office/drawing/2014/main" id="{C7FCDD67-3CD1-692C-5E5A-4CB603208F96}"/>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408951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68E9E-5AFD-CADB-EAA0-5637522CFF3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891E36-D490-5901-EF59-8AA7B1D1B4EB}"/>
              </a:ext>
            </a:extLst>
          </p:cNvPr>
          <p:cNvSpPr>
            <a:spLocks noGrp="1"/>
          </p:cNvSpPr>
          <p:nvPr>
            <p:ph type="dt" sz="half" idx="10"/>
          </p:nvPr>
        </p:nvSpPr>
        <p:spPr/>
        <p:txBody>
          <a:bodyPr/>
          <a:lstStyle/>
          <a:p>
            <a:fld id="{F2BA3979-28E9-43D4-9CE4-C6D0404D9200}" type="datetime1">
              <a:rPr lang="zh-CN" altLang="en-US" smtClean="0"/>
              <a:t>2024/4/16</a:t>
            </a:fld>
            <a:endParaRPr lang="zh-CN" altLang="en-US"/>
          </a:p>
        </p:txBody>
      </p:sp>
      <p:sp>
        <p:nvSpPr>
          <p:cNvPr id="4" name="页脚占位符 3">
            <a:extLst>
              <a:ext uri="{FF2B5EF4-FFF2-40B4-BE49-F238E27FC236}">
                <a16:creationId xmlns:a16="http://schemas.microsoft.com/office/drawing/2014/main" id="{1C9C1818-7E66-6E12-EE0B-1AB447DEAE17}"/>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5" name="灯片编号占位符 4">
            <a:extLst>
              <a:ext uri="{FF2B5EF4-FFF2-40B4-BE49-F238E27FC236}">
                <a16:creationId xmlns:a16="http://schemas.microsoft.com/office/drawing/2014/main" id="{50AAC37A-C1EC-0F43-6E20-8F2B44A641EC}"/>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94051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ED9616-D961-4693-D45B-69AB3A3F2BDD}"/>
              </a:ext>
            </a:extLst>
          </p:cNvPr>
          <p:cNvSpPr>
            <a:spLocks noGrp="1"/>
          </p:cNvSpPr>
          <p:nvPr>
            <p:ph type="dt" sz="half" idx="10"/>
          </p:nvPr>
        </p:nvSpPr>
        <p:spPr/>
        <p:txBody>
          <a:bodyPr/>
          <a:lstStyle/>
          <a:p>
            <a:fld id="{5E03B7B6-66D1-4161-97C5-ACF4FABD8013}" type="datetime1">
              <a:rPr lang="zh-CN" altLang="en-US" smtClean="0"/>
              <a:t>2024/4/16</a:t>
            </a:fld>
            <a:endParaRPr lang="zh-CN" altLang="en-US"/>
          </a:p>
        </p:txBody>
      </p:sp>
      <p:sp>
        <p:nvSpPr>
          <p:cNvPr id="3" name="页脚占位符 2">
            <a:extLst>
              <a:ext uri="{FF2B5EF4-FFF2-40B4-BE49-F238E27FC236}">
                <a16:creationId xmlns:a16="http://schemas.microsoft.com/office/drawing/2014/main" id="{0EA5D274-F343-7B30-51C0-934745A9126F}"/>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4" name="灯片编号占位符 3">
            <a:extLst>
              <a:ext uri="{FF2B5EF4-FFF2-40B4-BE49-F238E27FC236}">
                <a16:creationId xmlns:a16="http://schemas.microsoft.com/office/drawing/2014/main" id="{5EB7181A-366D-8327-BA8C-AEF595969382}"/>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6650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64B256-1590-25B4-3470-D1C7196FC2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1EE206-C112-E899-18B2-7C2662BD7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B4EDDB-7CB5-7745-63A9-3FF4742A6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F62644-9A77-EB0D-F417-411D006FBAC0}"/>
              </a:ext>
            </a:extLst>
          </p:cNvPr>
          <p:cNvSpPr>
            <a:spLocks noGrp="1"/>
          </p:cNvSpPr>
          <p:nvPr>
            <p:ph type="dt" sz="half" idx="10"/>
          </p:nvPr>
        </p:nvSpPr>
        <p:spPr/>
        <p:txBody>
          <a:bodyPr/>
          <a:lstStyle/>
          <a:p>
            <a:fld id="{A8E3C827-FF23-4B66-BF79-DAE4C5CD4145}" type="datetime1">
              <a:rPr lang="zh-CN" altLang="en-US" smtClean="0"/>
              <a:t>2024/4/16</a:t>
            </a:fld>
            <a:endParaRPr lang="zh-CN" altLang="en-US"/>
          </a:p>
        </p:txBody>
      </p:sp>
      <p:sp>
        <p:nvSpPr>
          <p:cNvPr id="6" name="页脚占位符 5">
            <a:extLst>
              <a:ext uri="{FF2B5EF4-FFF2-40B4-BE49-F238E27FC236}">
                <a16:creationId xmlns:a16="http://schemas.microsoft.com/office/drawing/2014/main" id="{31B94BC6-8DFB-12FA-9DE4-6E5308794A8F}"/>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7" name="灯片编号占位符 6">
            <a:extLst>
              <a:ext uri="{FF2B5EF4-FFF2-40B4-BE49-F238E27FC236}">
                <a16:creationId xmlns:a16="http://schemas.microsoft.com/office/drawing/2014/main" id="{190C3075-1D73-930E-BB44-9D1B8D9C78F9}"/>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43507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5973A-BE0C-CB8D-266A-756DF187B6E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1D0C14-E26B-D9F4-DA0A-6595919FD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BFE4EE3-F89E-F987-5E6F-879CF589A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6FCCA72-C594-9FA0-B8B1-40FE2AD5487D}"/>
              </a:ext>
            </a:extLst>
          </p:cNvPr>
          <p:cNvSpPr>
            <a:spLocks noGrp="1"/>
          </p:cNvSpPr>
          <p:nvPr>
            <p:ph type="dt" sz="half" idx="10"/>
          </p:nvPr>
        </p:nvSpPr>
        <p:spPr/>
        <p:txBody>
          <a:bodyPr/>
          <a:lstStyle/>
          <a:p>
            <a:fld id="{AF9668FB-3F7C-468E-8174-F6F3A7CFA02F}" type="datetime1">
              <a:rPr lang="zh-CN" altLang="en-US" smtClean="0"/>
              <a:t>2024/4/16</a:t>
            </a:fld>
            <a:endParaRPr lang="zh-CN" altLang="en-US"/>
          </a:p>
        </p:txBody>
      </p:sp>
      <p:sp>
        <p:nvSpPr>
          <p:cNvPr id="6" name="页脚占位符 5">
            <a:extLst>
              <a:ext uri="{FF2B5EF4-FFF2-40B4-BE49-F238E27FC236}">
                <a16:creationId xmlns:a16="http://schemas.microsoft.com/office/drawing/2014/main" id="{ACF45113-EA3D-0AA9-BBC4-444263B05CC6}"/>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7" name="灯片编号占位符 6">
            <a:extLst>
              <a:ext uri="{FF2B5EF4-FFF2-40B4-BE49-F238E27FC236}">
                <a16:creationId xmlns:a16="http://schemas.microsoft.com/office/drawing/2014/main" id="{9E88129D-C38D-A649-DD4A-3262130650BA}"/>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372057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99C1CF8-FE8B-F526-8B91-AB408E901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4B1781-5C7B-639E-6C0B-E881AB744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DDD66D-D482-6C8F-9A09-7B928A710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A6EFB-C183-47F5-94F7-636A1556BF0B}" type="datetime1">
              <a:rPr lang="zh-CN" altLang="en-US" smtClean="0"/>
              <a:t>2024/4/16</a:t>
            </a:fld>
            <a:endParaRPr lang="zh-CN" altLang="en-US"/>
          </a:p>
        </p:txBody>
      </p:sp>
      <p:sp>
        <p:nvSpPr>
          <p:cNvPr id="5" name="页脚占位符 4">
            <a:extLst>
              <a:ext uri="{FF2B5EF4-FFF2-40B4-BE49-F238E27FC236}">
                <a16:creationId xmlns:a16="http://schemas.microsoft.com/office/drawing/2014/main" id="{C4CC617D-63F2-B6A6-92A8-F8F94995C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982688BC-35C2-9C28-610C-390FED4D0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33994951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scikit-learn.org/stable/modules/generated/sklearn.impute.SimpleImputer.html#sklearn.impute.SimpleImputer"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scikit-learn.org/stable/modules/generated/sklearn.impute.KNNImputer.html#sklearn.impute.KNNImputer" TargetMode="External"/><Relationship Id="rId4" Type="http://schemas.openxmlformats.org/officeDocument/2006/relationships/hyperlink" Target="https://scikit-learn.org/stable/modules/generated/sklearn.impute.IterativeImputer.html#sklearn.impute.IterativeImpu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scikit-learn.org/stable/modules/generated/sklearn.tree.DecisionTreeRegressor.html#sklearn.tree.DecisionTreeRegressor" TargetMode="External"/><Relationship Id="rId2" Type="http://schemas.openxmlformats.org/officeDocument/2006/relationships/hyperlink" Target="https://scikit-learn.org/stable/modules/generated/sklearn.tree.DecisionTreeClassifier.html#sklearn.tree.DecisionTreeClassifier"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s://scikit-learn.org/stable/modules/clustering.html#hierarchical-clustering" TargetMode="External"/><Relationship Id="rId13" Type="http://schemas.openxmlformats.org/officeDocument/2006/relationships/hyperlink" Target="https://scikit-learn.org/stable/modules/clustering.html#bisect-k-means" TargetMode="External"/><Relationship Id="rId3" Type="http://schemas.openxmlformats.org/officeDocument/2006/relationships/hyperlink" Target="https://scikit-learn.org/stable/modules/clustering.html#k-means" TargetMode="External"/><Relationship Id="rId7" Type="http://schemas.openxmlformats.org/officeDocument/2006/relationships/hyperlink" Target="https://scikit-learn.org/stable/modules/clustering.html#spectral-clustering" TargetMode="External"/><Relationship Id="rId12" Type="http://schemas.openxmlformats.org/officeDocument/2006/relationships/hyperlink" Target="https://scikit-learn.org/stable/modules/clustering.html#birch"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scikit-learn.org/stable/modules/clustering.html#mean-shift" TargetMode="External"/><Relationship Id="rId11" Type="http://schemas.openxmlformats.org/officeDocument/2006/relationships/hyperlink" Target="https://scikit-learn.org/stable/modules/mixture.html#mixture" TargetMode="External"/><Relationship Id="rId5" Type="http://schemas.openxmlformats.org/officeDocument/2006/relationships/hyperlink" Target="https://scikit-learn.org/stable/modules/clustering.html#affinity-propagation" TargetMode="External"/><Relationship Id="rId10" Type="http://schemas.openxmlformats.org/officeDocument/2006/relationships/hyperlink" Target="https://scikit-learn.org/stable/modules/clustering.html#optics" TargetMode="External"/><Relationship Id="rId4" Type="http://schemas.openxmlformats.org/officeDocument/2006/relationships/hyperlink" Target="https://scikit-learn.org/stable/modules/clustering.html#mini-batch-kmeans" TargetMode="External"/><Relationship Id="rId9" Type="http://schemas.openxmlformats.org/officeDocument/2006/relationships/hyperlink" Target="https://scikit-learn.org/stable/modules/clustering.html#dbsc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3" Type="http://schemas.openxmlformats.org/officeDocument/2006/relationships/hyperlink" Target="https://scikit-learn.org/stable/modules/generated/sklearn.metrics.class_likelihood_ratios.html#sklearn.metrics.class_likelihood_ratios" TargetMode="External"/><Relationship Id="rId18" Type="http://schemas.openxmlformats.org/officeDocument/2006/relationships/hyperlink" Target="https://scikit-learn.org/stable/modules/generated/sklearn.metrics.precision_recall_fscore_support.html#sklearn.metrics.precision_recall_fscore_support" TargetMode="External"/><Relationship Id="rId26" Type="http://schemas.openxmlformats.org/officeDocument/2006/relationships/hyperlink" Target="https://scikit-learn.org/stable/modules/generated/sklearn.metrics.roc_curve.html#sklearn.metrics.roc_curve" TargetMode="External"/><Relationship Id="rId39" Type="http://schemas.openxmlformats.org/officeDocument/2006/relationships/hyperlink" Target="https://scikit-learn.org/stable/modules/generated/sklearn.metrics.mean_poisson_deviance.html#sklearn.metrics.mean_poisson_deviance" TargetMode="External"/><Relationship Id="rId21" Type="http://schemas.openxmlformats.org/officeDocument/2006/relationships/hyperlink" Target="https://scikit-learn.org/stable/modules/generated/sklearn.metrics.dcg_score.html#sklearn.metrics.dcg_score" TargetMode="External"/><Relationship Id="rId34" Type="http://schemas.openxmlformats.org/officeDocument/2006/relationships/hyperlink" Target="https://scikit-learn.org/stable/modules/generated/sklearn.metrics.mean_squared_error.html#sklearn.metrics.mean_squared_error" TargetMode="External"/><Relationship Id="rId42" Type="http://schemas.openxmlformats.org/officeDocument/2006/relationships/hyperlink" Target="https://scikit-learn.org/stable/modules/generated/sklearn.metrics.d2_tweedie_score.html#sklearn.metrics.d2_tweedie_score" TargetMode="External"/><Relationship Id="rId47" Type="http://schemas.openxmlformats.org/officeDocument/2006/relationships/hyperlink" Target="https://scikit-learn.org/stable/modules/generated/sklearn.metrics.adjusted_rand_score.html#sklearn.metrics.adjusted_rand_score" TargetMode="External"/><Relationship Id="rId50" Type="http://schemas.openxmlformats.org/officeDocument/2006/relationships/hyperlink" Target="https://scikit-learn.org/stable/modules/generated/sklearn.metrics.completeness_score.html#sklearn.metrics.completeness_score" TargetMode="External"/><Relationship Id="rId55" Type="http://schemas.openxmlformats.org/officeDocument/2006/relationships/hyperlink" Target="https://scikit-learn.org/stable/modules/generated/sklearn.metrics.homogeneity_score.html#sklearn.metrics.homogeneity_score" TargetMode="External"/><Relationship Id="rId7" Type="http://schemas.openxmlformats.org/officeDocument/2006/relationships/hyperlink" Target="https://scikit-learn.org/stable/modules/generated/sklearn.metrics.average_precision_score.html#sklearn.metrics.average_precision_score" TargetMode="External"/><Relationship Id="rId2" Type="http://schemas.openxmlformats.org/officeDocument/2006/relationships/notesSlide" Target="../notesSlides/notesSlide48.xml"/><Relationship Id="rId16" Type="http://schemas.openxmlformats.org/officeDocument/2006/relationships/hyperlink" Target="https://scikit-learn.org/stable/modules/generated/sklearn.metrics.precision_recall_curve.html#sklearn.metrics.precision_recall_curve" TargetMode="External"/><Relationship Id="rId29" Type="http://schemas.openxmlformats.org/officeDocument/2006/relationships/hyperlink" Target="https://scikit-learn.org/stable/modules/generated/sklearn.metrics.hamming_loss.html#sklearn.metrics.hamming_loss" TargetMode="External"/><Relationship Id="rId11" Type="http://schemas.openxmlformats.org/officeDocument/2006/relationships/hyperlink" Target="https://scikit-learn.org/stable/modules/generated/sklearn.metrics.brier_score_loss.html#sklearn.metrics.brier_score_loss" TargetMode="External"/><Relationship Id="rId24" Type="http://schemas.openxmlformats.org/officeDocument/2006/relationships/hyperlink" Target="https://scikit-learn.org/stable/modules/generated/sklearn.metrics.roc_auc_score.html#sklearn.metrics.roc_auc_score" TargetMode="External"/><Relationship Id="rId32" Type="http://schemas.openxmlformats.org/officeDocument/2006/relationships/hyperlink" Target="https://scikit-learn.org/stable/modules/generated/sklearn.metrics.max_error.html#sklearn.metrics.max_error" TargetMode="External"/><Relationship Id="rId37" Type="http://schemas.openxmlformats.org/officeDocument/2006/relationships/hyperlink" Target="https://scikit-learn.org/stable/modules/generated/sklearn.metrics.mean_absolute_percentage_error.html#sklearn.metrics.mean_absolute_percentage_error" TargetMode="External"/><Relationship Id="rId40" Type="http://schemas.openxmlformats.org/officeDocument/2006/relationships/hyperlink" Target="https://scikit-learn.org/stable/modules/generated/sklearn.metrics.mean_gamma_deviance.html#sklearn.metrics.mean_gamma_deviance" TargetMode="External"/><Relationship Id="rId45" Type="http://schemas.openxmlformats.org/officeDocument/2006/relationships/hyperlink" Target="https://scikit-learn.org/stable/modules/generated/sklearn.metrics.d2_absolute_error_score.html#sklearn.metrics.d2_absolute_error_score" TargetMode="External"/><Relationship Id="rId53" Type="http://schemas.openxmlformats.org/officeDocument/2006/relationships/hyperlink" Target="https://scikit-learn.org/stable/modules/generated/sklearn.metrics.fowlkes_mallows_score.html#sklearn.metrics.fowlkes_mallows_score" TargetMode="External"/><Relationship Id="rId58" Type="http://schemas.openxmlformats.org/officeDocument/2006/relationships/hyperlink" Target="https://scikit-learn.org/stable/modules/generated/sklearn.metrics.rand_score.html#sklearn.metrics.rand_score" TargetMode="External"/><Relationship Id="rId5" Type="http://schemas.openxmlformats.org/officeDocument/2006/relationships/hyperlink" Target="https://scikit-learn.org/stable/modules/generated/sklearn.metrics.auc.html#sklearn.metrics.auc" TargetMode="External"/><Relationship Id="rId61" Type="http://schemas.openxmlformats.org/officeDocument/2006/relationships/hyperlink" Target="https://scikit-learn.org/stable/modules/generated/sklearn.metrics.v_measure_score.html#sklearn.metrics.v_measure_score" TargetMode="External"/><Relationship Id="rId19" Type="http://schemas.openxmlformats.org/officeDocument/2006/relationships/hyperlink" Target="https://scikit-learn.org/stable/modules/generated/sklearn.metrics.confusion_matrix.html#sklearn.metrics.confusion_matrix" TargetMode="External"/><Relationship Id="rId14" Type="http://schemas.openxmlformats.org/officeDocument/2006/relationships/hyperlink" Target="https://scikit-learn.org/stable/modules/generated/sklearn.metrics.ndcg_score.html#sklearn.metrics.ndcg_score" TargetMode="External"/><Relationship Id="rId22" Type="http://schemas.openxmlformats.org/officeDocument/2006/relationships/hyperlink" Target="https://scikit-learn.org/stable/modules/generated/sklearn.metrics.recall_score.html#sklearn.metrics.recall_score" TargetMode="External"/><Relationship Id="rId27" Type="http://schemas.openxmlformats.org/officeDocument/2006/relationships/hyperlink" Target="https://scikit-learn.org/stable/modules/generated/sklearn.metrics.fbeta_score.html#sklearn.metrics.fbeta_score" TargetMode="External"/><Relationship Id="rId30" Type="http://schemas.openxmlformats.org/officeDocument/2006/relationships/hyperlink" Target="https://scikit-learn.org/stable/modules/generated/sklearn.metrics.zero_one_loss.html#sklearn.metrics.zero_one_loss" TargetMode="External"/><Relationship Id="rId35" Type="http://schemas.openxmlformats.org/officeDocument/2006/relationships/hyperlink" Target="https://scikit-learn.org/stable/modules/generated/sklearn.metrics.mean_squared_log_error.html#sklearn.metrics.mean_squared_log_error" TargetMode="External"/><Relationship Id="rId43" Type="http://schemas.openxmlformats.org/officeDocument/2006/relationships/hyperlink" Target="https://scikit-learn.org/stable/modules/generated/sklearn.metrics.mean_pinball_loss.html#sklearn.metrics.mean_pinball_loss" TargetMode="External"/><Relationship Id="rId48" Type="http://schemas.openxmlformats.org/officeDocument/2006/relationships/hyperlink" Target="https://scikit-learn.org/stable/modules/generated/sklearn.metrics.calinski_harabasz_score.html#sklearn.metrics.calinski_harabasz_score" TargetMode="External"/><Relationship Id="rId56" Type="http://schemas.openxmlformats.org/officeDocument/2006/relationships/hyperlink" Target="https://scikit-learn.org/stable/modules/generated/sklearn.metrics.mutual_info_score.html#sklearn.metrics.mutual_info_score" TargetMode="External"/><Relationship Id="rId8" Type="http://schemas.openxmlformats.org/officeDocument/2006/relationships/hyperlink" Target="https://scikit-learn.org/stable/modules/generated/sklearn.metrics.log_loss.html#sklearn.metrics.log_loss" TargetMode="External"/><Relationship Id="rId51" Type="http://schemas.openxmlformats.org/officeDocument/2006/relationships/hyperlink" Target="https://scikit-learn.org/stable/modules/generated/sklearn.metrics.cluster.contingency_matrix.html#sklearn.metrics.cluster.contingency_matrix" TargetMode="External"/><Relationship Id="rId3" Type="http://schemas.openxmlformats.org/officeDocument/2006/relationships/hyperlink" Target="https://scikit-learn.org/stable/modules/generated/sklearn.metrics.accuracy_score.html#sklearn.metrics.accuracy_score" TargetMode="External"/><Relationship Id="rId12" Type="http://schemas.openxmlformats.org/officeDocument/2006/relationships/hyperlink" Target="https://scikit-learn.org/stable/modules/generated/sklearn.metrics.multilabel_confusion_matrix.html#sklearn.metrics.multilabel_confusion_matrix" TargetMode="External"/><Relationship Id="rId17" Type="http://schemas.openxmlformats.org/officeDocument/2006/relationships/hyperlink" Target="https://scikit-learn.org/stable/modules/generated/sklearn.metrics.cohen_kappa_score.html#sklearn.metrics.cohen_kappa_score" TargetMode="External"/><Relationship Id="rId25" Type="http://schemas.openxmlformats.org/officeDocument/2006/relationships/hyperlink" Target="https://scikit-learn.org/stable/modules/generated/sklearn.metrics.f1_score.html#sklearn.metrics.f1_score" TargetMode="External"/><Relationship Id="rId33" Type="http://schemas.openxmlformats.org/officeDocument/2006/relationships/hyperlink" Target="https://scikit-learn.org/stable/modules/generated/sklearn.metrics.mean_absolute_error.html#sklearn.metrics.mean_absolute_error" TargetMode="External"/><Relationship Id="rId38" Type="http://schemas.openxmlformats.org/officeDocument/2006/relationships/hyperlink" Target="https://scikit-learn.org/stable/modules/generated/sklearn.metrics.r2_score.html#sklearn.metrics.r2_score" TargetMode="External"/><Relationship Id="rId46" Type="http://schemas.openxmlformats.org/officeDocument/2006/relationships/hyperlink" Target="https://scikit-learn.org/stable/modules/generated/sklearn.metrics.adjusted_mutual_info_score.html#sklearn.metrics.adjusted_mutual_info_score" TargetMode="External"/><Relationship Id="rId59" Type="http://schemas.openxmlformats.org/officeDocument/2006/relationships/hyperlink" Target="https://scikit-learn.org/stable/modules/generated/sklearn.metrics.silhouette_score.html#sklearn.metrics.silhouette_score" TargetMode="External"/><Relationship Id="rId20" Type="http://schemas.openxmlformats.org/officeDocument/2006/relationships/hyperlink" Target="https://scikit-learn.org/stable/modules/generated/sklearn.metrics.precision_score.html#sklearn.metrics.precision_score" TargetMode="External"/><Relationship Id="rId41" Type="http://schemas.openxmlformats.org/officeDocument/2006/relationships/hyperlink" Target="https://scikit-learn.org/stable/modules/generated/sklearn.metrics.mean_tweedie_deviance.html#sklearn.metrics.mean_tweedie_deviance" TargetMode="External"/><Relationship Id="rId54" Type="http://schemas.openxmlformats.org/officeDocument/2006/relationships/hyperlink" Target="https://scikit-learn.org/stable/modules/generated/sklearn.metrics.homogeneity_completeness_v_measure.html#sklearn.metrics.homogeneity_completeness_v_measure" TargetMode="External"/><Relationship Id="rId1" Type="http://schemas.openxmlformats.org/officeDocument/2006/relationships/slideLayout" Target="../slideLayouts/slideLayout1.xml"/><Relationship Id="rId6" Type="http://schemas.openxmlformats.org/officeDocument/2006/relationships/hyperlink" Target="https://scikit-learn.org/stable/modules/generated/sklearn.metrics.jaccard_score.html#sklearn.metrics.jaccard_score" TargetMode="External"/><Relationship Id="rId15" Type="http://schemas.openxmlformats.org/officeDocument/2006/relationships/hyperlink" Target="https://scikit-learn.org/stable/modules/generated/sklearn.metrics.classification_report.html#sklearn.metrics.classification_report" TargetMode="External"/><Relationship Id="rId23" Type="http://schemas.openxmlformats.org/officeDocument/2006/relationships/hyperlink" Target="https://scikit-learn.org/stable/modules/generated/sklearn.metrics.det_curve.html#sklearn.metrics.det_curve" TargetMode="External"/><Relationship Id="rId28" Type="http://schemas.openxmlformats.org/officeDocument/2006/relationships/hyperlink" Target="https://scikit-learn.org/stable/modules/generated/sklearn.metrics.top_k_accuracy_score.html#sklearn.metrics.top_k_accuracy_score" TargetMode="External"/><Relationship Id="rId36" Type="http://schemas.openxmlformats.org/officeDocument/2006/relationships/hyperlink" Target="https://scikit-learn.org/stable/modules/generated/sklearn.metrics.median_absolute_error.html#sklearn.metrics.median_absolute_error" TargetMode="External"/><Relationship Id="rId49" Type="http://schemas.openxmlformats.org/officeDocument/2006/relationships/hyperlink" Target="https://scikit-learn.org/stable/modules/generated/sklearn.metrics.davies_bouldin_score.html#sklearn.metrics.davies_bouldin_score" TargetMode="External"/><Relationship Id="rId57" Type="http://schemas.openxmlformats.org/officeDocument/2006/relationships/hyperlink" Target="https://scikit-learn.org/stable/modules/generated/sklearn.metrics.normalized_mutual_info_score.html#sklearn.metrics.normalized_mutual_info_score" TargetMode="External"/><Relationship Id="rId10" Type="http://schemas.openxmlformats.org/officeDocument/2006/relationships/hyperlink" Target="https://scikit-learn.org/stable/modules/generated/sklearn.metrics.matthews_corrcoef.html#sklearn.metrics.matthews_corrcoef" TargetMode="External"/><Relationship Id="rId31" Type="http://schemas.openxmlformats.org/officeDocument/2006/relationships/hyperlink" Target="https://scikit-learn.org/stable/modules/generated/sklearn.metrics.explained_variance_score.html#sklearn.metrics.explained_variance_score" TargetMode="External"/><Relationship Id="rId44" Type="http://schemas.openxmlformats.org/officeDocument/2006/relationships/hyperlink" Target="https://scikit-learn.org/stable/modules/generated/sklearn.metrics.d2_pinball_score.html#sklearn.metrics.d2_pinball_score" TargetMode="External"/><Relationship Id="rId52" Type="http://schemas.openxmlformats.org/officeDocument/2006/relationships/hyperlink" Target="https://scikit-learn.org/stable/modules/generated/sklearn.metrics.cluster.pair_confusion_matrix.html#sklearn.metrics.cluster.pair_confusion_matrix" TargetMode="External"/><Relationship Id="rId60" Type="http://schemas.openxmlformats.org/officeDocument/2006/relationships/hyperlink" Target="https://scikit-learn.org/stable/modules/generated/sklearn.metrics.silhouette_samples.html#sklearn.metrics.silhouette_samples" TargetMode="External"/><Relationship Id="rId4" Type="http://schemas.openxmlformats.org/officeDocument/2006/relationships/hyperlink" Target="https://scikit-learn.org/stable/modules/generated/sklearn.metrics.hinge_loss.html#sklearn.metrics.hinge_loss" TargetMode="External"/><Relationship Id="rId9" Type="http://schemas.openxmlformats.org/officeDocument/2006/relationships/hyperlink" Target="https://scikit-learn.org/stable/modules/generated/sklearn.metrics.balanced_accuracy_score.html#sklearn.metrics.balanced_accuracy_scor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BB502-4D00-5B37-7664-A33CF59CB7C5}"/>
              </a:ext>
            </a:extLst>
          </p:cNvPr>
          <p:cNvSpPr>
            <a:spLocks noGrp="1"/>
          </p:cNvSpPr>
          <p:nvPr>
            <p:ph type="ctrTitle"/>
          </p:nvPr>
        </p:nvSpPr>
        <p:spPr/>
        <p:txBody>
          <a:bodyPr/>
          <a:lstStyle/>
          <a:p>
            <a:r>
              <a:rPr lang="en-US" altLang="zh-CN" sz="4400" b="1" dirty="0">
                <a:solidFill>
                  <a:srgbClr val="008000"/>
                </a:solidFill>
                <a:latin typeface="Calibri"/>
                <a:ea typeface="宋体"/>
              </a:rPr>
              <a:t>Week11 Machine Learning</a:t>
            </a:r>
            <a:endParaRPr lang="zh-CN" altLang="en-US" sz="4400" b="1" dirty="0">
              <a:solidFill>
                <a:srgbClr val="008000"/>
              </a:solidFill>
              <a:latin typeface="Calibri"/>
              <a:ea typeface="宋体"/>
            </a:endParaRPr>
          </a:p>
        </p:txBody>
      </p:sp>
      <p:sp>
        <p:nvSpPr>
          <p:cNvPr id="3" name="副标题 2">
            <a:extLst>
              <a:ext uri="{FF2B5EF4-FFF2-40B4-BE49-F238E27FC236}">
                <a16:creationId xmlns:a16="http://schemas.microsoft.com/office/drawing/2014/main" id="{BEDE5EB8-C324-A27C-499B-7D8407E9B36C}"/>
              </a:ext>
            </a:extLst>
          </p:cNvPr>
          <p:cNvSpPr>
            <a:spLocks noGrp="1"/>
          </p:cNvSpPr>
          <p:nvPr>
            <p:ph type="subTitle" idx="1"/>
          </p:nvPr>
        </p:nvSpPr>
        <p:spPr/>
        <p:txBody>
          <a:bodyPr>
            <a:normAutofit/>
          </a:bodyPr>
          <a:lstStyle/>
          <a:p>
            <a:pPr>
              <a:spcAft>
                <a:spcPts val="1200"/>
              </a:spcAft>
            </a:pPr>
            <a:r>
              <a:rPr lang="en-US" altLang="zh-CN" dirty="0"/>
              <a:t>AIAA 5031  Introduction to Computing Using Python</a:t>
            </a:r>
          </a:p>
          <a:p>
            <a:r>
              <a:rPr lang="en-US" altLang="zh-CN" dirty="0"/>
              <a:t>Ying Sun, AI Thrust</a:t>
            </a:r>
            <a:endParaRPr lang="zh-CN" altLang="en-US" dirty="0"/>
          </a:p>
        </p:txBody>
      </p:sp>
      <p:sp>
        <p:nvSpPr>
          <p:cNvPr id="4" name="页脚占位符 1">
            <a:extLst>
              <a:ext uri="{FF2B5EF4-FFF2-40B4-BE49-F238E27FC236}">
                <a16:creationId xmlns:a16="http://schemas.microsoft.com/office/drawing/2014/main" id="{C62EA874-BE4B-CE59-5AE8-62AF54954059}"/>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209120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BAF77EB3-7611-67A3-9110-9A536419A62B}"/>
              </a:ext>
            </a:extLst>
          </p:cNvPr>
          <p:cNvSpPr txBox="1"/>
          <p:nvPr/>
        </p:nvSpPr>
        <p:spPr>
          <a:xfrm>
            <a:off x="660400" y="1268413"/>
            <a:ext cx="10149083" cy="4744056"/>
          </a:xfrm>
          <a:prstGeom prst="rect">
            <a:avLst/>
          </a:prstGeom>
          <a:noFill/>
        </p:spPr>
        <p:txBody>
          <a:bodyPr wrap="square">
            <a:spAutoFit/>
          </a:bodyPr>
          <a:lstStyle/>
          <a:p>
            <a:pPr algn="l">
              <a:lnSpc>
                <a:spcPct val="130000"/>
              </a:lnSpc>
            </a:pPr>
            <a:r>
              <a:rPr lang="en-GB" altLang="zh-CN" sz="2400" dirty="0">
                <a:solidFill>
                  <a:srgbClr val="000000"/>
                </a:solidFill>
              </a:rPr>
              <a:t>Different features may have varied ranges of value</a:t>
            </a:r>
          </a:p>
          <a:p>
            <a:pPr algn="l">
              <a:lnSpc>
                <a:spcPct val="130000"/>
              </a:lnSpc>
            </a:pPr>
            <a:r>
              <a:rPr lang="en-GB" altLang="zh-CN" sz="2400" b="0" i="0" u="none" strike="noStrike" dirty="0">
                <a:solidFill>
                  <a:srgbClr val="000000"/>
                </a:solidFill>
                <a:effectLst/>
              </a:rPr>
              <a:t>Example: a </a:t>
            </a:r>
            <a:r>
              <a:rPr lang="en" altLang="zh-CN" sz="2400" b="0" i="0" dirty="0">
                <a:solidFill>
                  <a:srgbClr val="0D0D0D"/>
                </a:solidFill>
                <a:effectLst/>
                <a:highlight>
                  <a:srgbClr val="FFFFFF"/>
                </a:highlight>
                <a:latin typeface="Söhne"/>
              </a:rPr>
              <a:t>dataset used for predicting house prices based on various features</a:t>
            </a:r>
            <a:endParaRPr lang="en-GB" altLang="zh-CN" sz="2400" b="0" i="0" u="none" strike="noStrike" dirty="0">
              <a:solidFill>
                <a:srgbClr val="000000"/>
              </a:solidFill>
              <a:effectLst/>
            </a:endParaRPr>
          </a:p>
          <a:p>
            <a:pPr marL="342900" indent="-342900" algn="l">
              <a:lnSpc>
                <a:spcPct val="130000"/>
              </a:lnSpc>
              <a:buFont typeface="Arial" panose="020B0604020202020204" pitchFamily="34" charset="0"/>
              <a:buChar char="•"/>
            </a:pPr>
            <a:r>
              <a:rPr lang="en-GB" altLang="zh-CN" sz="2400" b="0" i="0" u="none" strike="noStrike" dirty="0">
                <a:solidFill>
                  <a:srgbClr val="000000"/>
                </a:solidFill>
                <a:effectLst/>
              </a:rPr>
              <a:t>Age of the house: [0, 100]</a:t>
            </a:r>
          </a:p>
          <a:p>
            <a:pPr marL="342900" indent="-342900" algn="l">
              <a:lnSpc>
                <a:spcPct val="130000"/>
              </a:lnSpc>
              <a:buFont typeface="Arial" panose="020B0604020202020204" pitchFamily="34" charset="0"/>
              <a:buChar char="•"/>
            </a:pPr>
            <a:r>
              <a:rPr lang="en-GB" altLang="zh-CN" sz="2400" b="0" i="0" u="none" strike="noStrike" dirty="0">
                <a:solidFill>
                  <a:srgbClr val="000000"/>
                </a:solidFill>
                <a:effectLst/>
              </a:rPr>
              <a:t>Size of the house: [500, 5000]</a:t>
            </a:r>
          </a:p>
          <a:p>
            <a:pPr marL="342900" indent="-342900" algn="l">
              <a:lnSpc>
                <a:spcPct val="130000"/>
              </a:lnSpc>
              <a:buFont typeface="Arial" panose="020B0604020202020204" pitchFamily="34" charset="0"/>
              <a:buChar char="•"/>
            </a:pPr>
            <a:r>
              <a:rPr lang="en-GB" altLang="zh-CN" sz="2400" dirty="0">
                <a:solidFill>
                  <a:srgbClr val="000000"/>
                </a:solidFill>
              </a:rPr>
              <a:t>Number of bedrooms: [1, 10]</a:t>
            </a:r>
          </a:p>
          <a:p>
            <a:pPr marL="342900" indent="-342900" algn="l">
              <a:lnSpc>
                <a:spcPct val="130000"/>
              </a:lnSpc>
              <a:buFont typeface="Arial" panose="020B0604020202020204" pitchFamily="34" charset="0"/>
              <a:buChar char="•"/>
            </a:pPr>
            <a:r>
              <a:rPr lang="en-GB" altLang="zh-CN" sz="2400" b="0" i="0" u="none" strike="noStrike" dirty="0">
                <a:solidFill>
                  <a:srgbClr val="000000"/>
                </a:solidFill>
                <a:effectLst/>
              </a:rPr>
              <a:t>Price of the house: [</a:t>
            </a:r>
            <a:r>
              <a:rPr lang="en" altLang="zh-CN" sz="2400" b="0" i="0" dirty="0">
                <a:solidFill>
                  <a:srgbClr val="0D0D0D"/>
                </a:solidFill>
                <a:effectLst/>
                <a:highlight>
                  <a:srgbClr val="FFFFFF"/>
                </a:highlight>
                <a:latin typeface="Söhne"/>
              </a:rPr>
              <a:t>50000, 1000000]</a:t>
            </a:r>
          </a:p>
          <a:p>
            <a:endParaRPr lang="en" altLang="zh-CN" sz="2400" dirty="0"/>
          </a:p>
          <a:p>
            <a:pPr>
              <a:lnSpc>
                <a:spcPct val="130000"/>
              </a:lnSpc>
            </a:pPr>
            <a:r>
              <a:rPr lang="en" altLang="zh-CN" sz="2400" dirty="0"/>
              <a:t>Problems:</a:t>
            </a:r>
          </a:p>
          <a:p>
            <a:pPr marL="342900" indent="-342900" algn="l">
              <a:lnSpc>
                <a:spcPct val="130000"/>
              </a:lnSpc>
              <a:buFont typeface="Arial" panose="020B0604020202020204" pitchFamily="34" charset="0"/>
              <a:buChar char="•"/>
            </a:pPr>
            <a:r>
              <a:rPr lang="en" altLang="zh-CN" sz="2400" dirty="0">
                <a:solidFill>
                  <a:srgbClr val="0D0D0D"/>
                </a:solidFill>
                <a:highlight>
                  <a:srgbClr val="FFFFFF"/>
                </a:highlight>
                <a:latin typeface="Söhne"/>
              </a:rPr>
              <a:t>Model </a:t>
            </a:r>
            <a:r>
              <a:rPr lang="en" altLang="zh-CN" sz="2400" i="0" dirty="0">
                <a:solidFill>
                  <a:srgbClr val="0D0D0D"/>
                </a:solidFill>
                <a:effectLst/>
                <a:highlight>
                  <a:srgbClr val="FFFFFF"/>
                </a:highlight>
                <a:latin typeface="Söhne"/>
              </a:rPr>
              <a:t>dominated by features </a:t>
            </a:r>
            <a:r>
              <a:rPr lang="en" altLang="zh-CN" sz="2400" b="0" i="0" dirty="0">
                <a:solidFill>
                  <a:srgbClr val="0D0D0D"/>
                </a:solidFill>
                <a:effectLst/>
                <a:highlight>
                  <a:srgbClr val="FFFFFF"/>
                </a:highlight>
                <a:latin typeface="Söhne"/>
              </a:rPr>
              <a:t>with larger numeric ranges</a:t>
            </a:r>
          </a:p>
          <a:p>
            <a:pPr marL="342900" indent="-342900" algn="l">
              <a:lnSpc>
                <a:spcPct val="130000"/>
              </a:lnSpc>
              <a:buFont typeface="Arial" panose="020B0604020202020204" pitchFamily="34" charset="0"/>
              <a:buChar char="•"/>
            </a:pPr>
            <a:r>
              <a:rPr lang="en" altLang="zh-CN" sz="2400" b="0" i="0" dirty="0">
                <a:solidFill>
                  <a:srgbClr val="0D0D0D"/>
                </a:solidFill>
                <a:effectLst/>
                <a:highlight>
                  <a:srgbClr val="FFFFFF"/>
                </a:highlight>
                <a:latin typeface="Söhne"/>
              </a:rPr>
              <a:t>Unbalanced gradient make gradient descent converge slowly</a:t>
            </a:r>
          </a:p>
        </p:txBody>
      </p:sp>
      <p:sp>
        <p:nvSpPr>
          <p:cNvPr id="2" name="文本框 1">
            <a:extLst>
              <a:ext uri="{FF2B5EF4-FFF2-40B4-BE49-F238E27FC236}">
                <a16:creationId xmlns:a16="http://schemas.microsoft.com/office/drawing/2014/main" id="{9A1F37DC-6AF5-AB12-4E11-555D9EF70845}"/>
              </a:ext>
            </a:extLst>
          </p:cNvPr>
          <p:cNvSpPr txBox="1"/>
          <p:nvPr/>
        </p:nvSpPr>
        <p:spPr>
          <a:xfrm>
            <a:off x="660400" y="422414"/>
            <a:ext cx="6763657"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spTree>
    <p:extLst>
      <p:ext uri="{BB962C8B-B14F-4D97-AF65-F5344CB8AC3E}">
        <p14:creationId xmlns:p14="http://schemas.microsoft.com/office/powerpoint/2010/main" val="147933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BAF77EB3-7611-67A3-9110-9A536419A62B}"/>
              </a:ext>
            </a:extLst>
          </p:cNvPr>
          <p:cNvSpPr txBox="1"/>
          <p:nvPr/>
        </p:nvSpPr>
        <p:spPr>
          <a:xfrm>
            <a:off x="660400" y="1268413"/>
            <a:ext cx="10149083" cy="533672"/>
          </a:xfrm>
          <a:prstGeom prst="rect">
            <a:avLst/>
          </a:prstGeom>
          <a:noFill/>
        </p:spPr>
        <p:txBody>
          <a:bodyPr wrap="square">
            <a:spAutoFit/>
          </a:bodyPr>
          <a:lstStyle/>
          <a:p>
            <a:pPr algn="l">
              <a:lnSpc>
                <a:spcPct val="130000"/>
              </a:lnSpc>
            </a:pPr>
            <a:r>
              <a:rPr lang="en-GB" altLang="zh-CN" sz="2400" dirty="0">
                <a:solidFill>
                  <a:srgbClr val="000000"/>
                </a:solidFill>
              </a:rPr>
              <a:t>S</a:t>
            </a:r>
            <a:r>
              <a:rPr lang="en-GB" altLang="zh-CN" sz="2400" b="0" i="0" u="none" strike="noStrike" dirty="0">
                <a:solidFill>
                  <a:srgbClr val="000000"/>
                </a:solidFill>
                <a:effectLst/>
              </a:rPr>
              <a:t>caling features to a given range</a:t>
            </a:r>
          </a:p>
        </p:txBody>
      </p:sp>
      <p:sp>
        <p:nvSpPr>
          <p:cNvPr id="2" name="文本框 1">
            <a:extLst>
              <a:ext uri="{FF2B5EF4-FFF2-40B4-BE49-F238E27FC236}">
                <a16:creationId xmlns:a16="http://schemas.microsoft.com/office/drawing/2014/main" id="{9A1F37DC-6AF5-AB12-4E11-555D9EF70845}"/>
              </a:ext>
            </a:extLst>
          </p:cNvPr>
          <p:cNvSpPr txBox="1"/>
          <p:nvPr/>
        </p:nvSpPr>
        <p:spPr>
          <a:xfrm>
            <a:off x="660400" y="422414"/>
            <a:ext cx="6763657"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pic>
        <p:nvPicPr>
          <p:cNvPr id="2052" name="Picture 4" descr="Feature Scaling and Normalization | by Yash Baravaliya | Medium">
            <a:extLst>
              <a:ext uri="{FF2B5EF4-FFF2-40B4-BE49-F238E27FC236}">
                <a16:creationId xmlns:a16="http://schemas.microsoft.com/office/drawing/2014/main" id="{BE854327-98AF-2DE1-BEE1-50FDB1FDC8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28" b="14549"/>
          <a:stretch/>
        </p:blipFill>
        <p:spPr bwMode="auto">
          <a:xfrm>
            <a:off x="2473798" y="2397210"/>
            <a:ext cx="7532725" cy="392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4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BAF77EB3-7611-67A3-9110-9A536419A62B}"/>
              </a:ext>
            </a:extLst>
          </p:cNvPr>
          <p:cNvSpPr txBox="1"/>
          <p:nvPr/>
        </p:nvSpPr>
        <p:spPr>
          <a:xfrm>
            <a:off x="660401" y="1268413"/>
            <a:ext cx="9574900" cy="533672"/>
          </a:xfrm>
          <a:prstGeom prst="rect">
            <a:avLst/>
          </a:prstGeom>
          <a:noFill/>
        </p:spPr>
        <p:txBody>
          <a:bodyPr wrap="square">
            <a:spAutoFit/>
          </a:bodyPr>
          <a:lstStyle/>
          <a:p>
            <a:pPr algn="l">
              <a:lnSpc>
                <a:spcPct val="130000"/>
              </a:lnSpc>
            </a:pPr>
            <a:r>
              <a:rPr lang="en-GB" altLang="zh-CN" sz="2400" dirty="0">
                <a:solidFill>
                  <a:srgbClr val="000000"/>
                </a:solidFill>
              </a:rPr>
              <a:t>S</a:t>
            </a:r>
            <a:r>
              <a:rPr lang="en-GB" altLang="zh-CN" sz="2400" b="0" i="0" u="none" strike="noStrike" dirty="0">
                <a:solidFill>
                  <a:srgbClr val="000000"/>
                </a:solidFill>
                <a:effectLst/>
              </a:rPr>
              <a:t>caling features to a given range</a:t>
            </a:r>
          </a:p>
        </p:txBody>
      </p:sp>
      <p:sp>
        <p:nvSpPr>
          <p:cNvPr id="2" name="文本框 1">
            <a:extLst>
              <a:ext uri="{FF2B5EF4-FFF2-40B4-BE49-F238E27FC236}">
                <a16:creationId xmlns:a16="http://schemas.microsoft.com/office/drawing/2014/main" id="{9A1F37DC-6AF5-AB12-4E11-555D9EF70845}"/>
              </a:ext>
            </a:extLst>
          </p:cNvPr>
          <p:cNvSpPr txBox="1"/>
          <p:nvPr/>
        </p:nvSpPr>
        <p:spPr>
          <a:xfrm>
            <a:off x="660400" y="422414"/>
            <a:ext cx="95749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graphicFrame>
        <p:nvGraphicFramePr>
          <p:cNvPr id="3" name="表格 3">
            <a:extLst>
              <a:ext uri="{FF2B5EF4-FFF2-40B4-BE49-F238E27FC236}">
                <a16:creationId xmlns:a16="http://schemas.microsoft.com/office/drawing/2014/main" id="{3B844D6F-E8E5-9345-194D-3016C4E0EDE0}"/>
              </a:ext>
            </a:extLst>
          </p:cNvPr>
          <p:cNvGraphicFramePr>
            <a:graphicFrameLocks noGrp="1"/>
          </p:cNvGraphicFramePr>
          <p:nvPr>
            <p:extLst>
              <p:ext uri="{D42A27DB-BD31-4B8C-83A1-F6EECF244321}">
                <p14:modId xmlns:p14="http://schemas.microsoft.com/office/powerpoint/2010/main" val="3656974859"/>
              </p:ext>
            </p:extLst>
          </p:nvPr>
        </p:nvGraphicFramePr>
        <p:xfrm>
          <a:off x="658813" y="1946353"/>
          <a:ext cx="9576487" cy="1854200"/>
        </p:xfrm>
        <a:graphic>
          <a:graphicData uri="http://schemas.openxmlformats.org/drawingml/2006/table">
            <a:tbl>
              <a:tblPr firstRow="1" bandRow="1">
                <a:tableStyleId>{5C22544A-7EE6-4342-B048-85BDC9FD1C3A}</a:tableStyleId>
              </a:tblPr>
              <a:tblGrid>
                <a:gridCol w="2381880">
                  <a:extLst>
                    <a:ext uri="{9D8B030D-6E8A-4147-A177-3AD203B41FA5}">
                      <a16:colId xmlns:a16="http://schemas.microsoft.com/office/drawing/2014/main" val="3440609425"/>
                    </a:ext>
                  </a:extLst>
                </a:gridCol>
                <a:gridCol w="7194607">
                  <a:extLst>
                    <a:ext uri="{9D8B030D-6E8A-4147-A177-3AD203B41FA5}">
                      <a16:colId xmlns:a16="http://schemas.microsoft.com/office/drawing/2014/main" val="2172502173"/>
                    </a:ext>
                  </a:extLst>
                </a:gridCol>
              </a:tblGrid>
              <a:tr h="370840">
                <a:tc>
                  <a:txBody>
                    <a:bodyPr/>
                    <a:lstStyle/>
                    <a:p>
                      <a:r>
                        <a:rPr lang="en-US" altLang="zh-CN" b="1" dirty="0"/>
                        <a:t>Scaler</a:t>
                      </a:r>
                      <a:endParaRPr lang="zh-CN" altLang="en-US" b="1" dirty="0"/>
                    </a:p>
                  </a:txBody>
                  <a:tcPr/>
                </a:tc>
                <a:tc>
                  <a:txBody>
                    <a:bodyPr/>
                    <a:lstStyle/>
                    <a:p>
                      <a:r>
                        <a:rPr lang="en-US" altLang="zh-CN" b="1" dirty="0"/>
                        <a:t>Description</a:t>
                      </a:r>
                      <a:endParaRPr lang="zh-CN" altLang="en-US" b="1" dirty="0"/>
                    </a:p>
                  </a:txBody>
                  <a:tcPr/>
                </a:tc>
                <a:extLst>
                  <a:ext uri="{0D108BD9-81ED-4DB2-BD59-A6C34878D82A}">
                    <a16:rowId xmlns:a16="http://schemas.microsoft.com/office/drawing/2014/main" val="4136364897"/>
                  </a:ext>
                </a:extLst>
              </a:tr>
              <a:tr h="370840">
                <a:tc>
                  <a:txBody>
                    <a:bodyPr/>
                    <a:lstStyle/>
                    <a:p>
                      <a:r>
                        <a:rPr lang="en-US" altLang="zh-CN" dirty="0" err="1"/>
                        <a:t>RobustScaler</a:t>
                      </a:r>
                      <a:endParaRPr lang="zh-CN" altLang="en-US" dirty="0"/>
                    </a:p>
                  </a:txBody>
                  <a:tcPr/>
                </a:tc>
                <a:tc>
                  <a:txBody>
                    <a:bodyPr/>
                    <a:lstStyle/>
                    <a:p>
                      <a:r>
                        <a:rPr lang="en" altLang="zh-CN" sz="1800" b="0" i="0" u="none" strike="noStrike" kern="1200" dirty="0">
                          <a:solidFill>
                            <a:schemeClr val="dk1"/>
                          </a:solidFill>
                          <a:effectLst/>
                          <a:latin typeface="+mn-lt"/>
                          <a:ea typeface="+mn-ea"/>
                          <a:cs typeface="+mn-cs"/>
                        </a:rPr>
                        <a:t>Scale features using statistics that are robust to outliers.</a:t>
                      </a:r>
                      <a:endParaRPr lang="zh-CN" altLang="en-US" dirty="0"/>
                    </a:p>
                  </a:txBody>
                  <a:tcPr/>
                </a:tc>
                <a:extLst>
                  <a:ext uri="{0D108BD9-81ED-4DB2-BD59-A6C34878D82A}">
                    <a16:rowId xmlns:a16="http://schemas.microsoft.com/office/drawing/2014/main" val="2080694198"/>
                  </a:ext>
                </a:extLst>
              </a:tr>
              <a:tr h="370840">
                <a:tc>
                  <a:txBody>
                    <a:bodyPr/>
                    <a:lstStyle/>
                    <a:p>
                      <a:r>
                        <a:rPr lang="en-US" altLang="zh-CN" dirty="0" err="1">
                          <a:solidFill>
                            <a:srgbClr val="FF0000"/>
                          </a:solidFill>
                        </a:rPr>
                        <a:t>StandardScaler</a:t>
                      </a:r>
                      <a:endParaRPr lang="zh-CN" altLang="en-US" dirty="0">
                        <a:solidFill>
                          <a:srgbClr val="FF0000"/>
                        </a:solidFill>
                      </a:endParaRPr>
                    </a:p>
                  </a:txBody>
                  <a:tcPr/>
                </a:tc>
                <a:tc>
                  <a:txBody>
                    <a:bodyPr/>
                    <a:lstStyle/>
                    <a:p>
                      <a:r>
                        <a:rPr lang="en" altLang="zh-CN" sz="1800" b="0" i="0" u="none" strike="noStrike" kern="1200" dirty="0">
                          <a:solidFill>
                            <a:schemeClr val="dk1"/>
                          </a:solidFill>
                          <a:effectLst/>
                          <a:latin typeface="+mn-lt"/>
                          <a:ea typeface="+mn-ea"/>
                          <a:cs typeface="+mn-cs"/>
                        </a:rPr>
                        <a:t>Standardize features by removing the mean and scaling to unit variance.</a:t>
                      </a:r>
                      <a:endParaRPr lang="zh-CN" altLang="en-US" dirty="0"/>
                    </a:p>
                  </a:txBody>
                  <a:tcPr/>
                </a:tc>
                <a:extLst>
                  <a:ext uri="{0D108BD9-81ED-4DB2-BD59-A6C34878D82A}">
                    <a16:rowId xmlns:a16="http://schemas.microsoft.com/office/drawing/2014/main" val="15294620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altLang="zh-CN" sz="1800" kern="1200" dirty="0" err="1">
                          <a:solidFill>
                            <a:schemeClr val="dk1"/>
                          </a:solidFill>
                          <a:latin typeface="+mn-lt"/>
                          <a:ea typeface="+mn-ea"/>
                          <a:cs typeface="+mn-cs"/>
                        </a:rPr>
                        <a:t>MaxAbsScaler</a:t>
                      </a:r>
                      <a:endParaRPr lang="zh-CN" altLang="en-US" sz="1800" kern="1200" dirty="0">
                        <a:solidFill>
                          <a:schemeClr val="dk1"/>
                        </a:solidFill>
                        <a:latin typeface="+mn-lt"/>
                        <a:ea typeface="+mn-ea"/>
                        <a:cs typeface="+mn-cs"/>
                      </a:endParaRPr>
                    </a:p>
                  </a:txBody>
                  <a:tcPr/>
                </a:tc>
                <a:tc>
                  <a:txBody>
                    <a:bodyPr/>
                    <a:lstStyle/>
                    <a:p>
                      <a:r>
                        <a:rPr lang="en" altLang="zh-CN" sz="1800" b="0" i="0" u="none" strike="noStrike" kern="1200" dirty="0">
                          <a:solidFill>
                            <a:schemeClr val="dk1"/>
                          </a:solidFill>
                          <a:effectLst/>
                          <a:latin typeface="+mn-lt"/>
                          <a:ea typeface="+mn-ea"/>
                          <a:cs typeface="+mn-cs"/>
                        </a:rPr>
                        <a:t>Scale each feature by its maximum absolute value.</a:t>
                      </a:r>
                      <a:endParaRPr lang="zh-CN" altLang="en-US" dirty="0"/>
                    </a:p>
                  </a:txBody>
                  <a:tcPr/>
                </a:tc>
                <a:extLst>
                  <a:ext uri="{0D108BD9-81ED-4DB2-BD59-A6C34878D82A}">
                    <a16:rowId xmlns:a16="http://schemas.microsoft.com/office/drawing/2014/main" val="374444797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altLang="zh-CN" dirty="0" err="1">
                          <a:solidFill>
                            <a:srgbClr val="FF0000"/>
                          </a:solidFill>
                        </a:rPr>
                        <a:t>MinMaxScaler</a:t>
                      </a:r>
                      <a:endParaRPr lang="zh-CN" altLang="en-US" dirty="0">
                        <a:solidFill>
                          <a:srgbClr val="FF0000"/>
                        </a:solidFill>
                      </a:endParaRPr>
                    </a:p>
                  </a:txBody>
                  <a:tcPr/>
                </a:tc>
                <a:tc>
                  <a:txBody>
                    <a:bodyPr/>
                    <a:lstStyle/>
                    <a:p>
                      <a:r>
                        <a:rPr lang="en" altLang="zh-CN" sz="1800" b="0" i="0" u="none" strike="noStrike" kern="1200" dirty="0">
                          <a:solidFill>
                            <a:schemeClr val="dk1"/>
                          </a:solidFill>
                          <a:effectLst/>
                          <a:latin typeface="+mn-lt"/>
                          <a:ea typeface="+mn-ea"/>
                          <a:cs typeface="+mn-cs"/>
                        </a:rPr>
                        <a:t>Transform features by scaling each feature to a given range.</a:t>
                      </a:r>
                      <a:endParaRPr lang="zh-CN" altLang="en-US" dirty="0"/>
                    </a:p>
                  </a:txBody>
                  <a:tcPr/>
                </a:tc>
                <a:extLst>
                  <a:ext uri="{0D108BD9-81ED-4DB2-BD59-A6C34878D82A}">
                    <a16:rowId xmlns:a16="http://schemas.microsoft.com/office/drawing/2014/main" val="2968810723"/>
                  </a:ext>
                </a:extLst>
              </a:tr>
            </a:tbl>
          </a:graphicData>
        </a:graphic>
      </p:graphicFrame>
    </p:spTree>
    <p:extLst>
      <p:ext uri="{BB962C8B-B14F-4D97-AF65-F5344CB8AC3E}">
        <p14:creationId xmlns:p14="http://schemas.microsoft.com/office/powerpoint/2010/main" val="65188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AF77EB3-7611-67A3-9110-9A536419A62B}"/>
                  </a:ext>
                </a:extLst>
              </p:cNvPr>
              <p:cNvSpPr txBox="1"/>
              <p:nvPr/>
            </p:nvSpPr>
            <p:spPr>
              <a:xfrm>
                <a:off x="660400" y="1277754"/>
                <a:ext cx="11387438" cy="1836015"/>
              </a:xfrm>
              <a:prstGeom prst="rect">
                <a:avLst/>
              </a:prstGeom>
              <a:noFill/>
            </p:spPr>
            <p:txBody>
              <a:bodyPr wrap="square">
                <a:spAutoFit/>
              </a:bodyPr>
              <a:lstStyle/>
              <a:p>
                <a:pPr algn="l">
                  <a:lnSpc>
                    <a:spcPct val="130000"/>
                  </a:lnSpc>
                </a:pPr>
                <a:r>
                  <a:rPr lang="en-US" altLang="zh-CN" sz="2400" dirty="0" err="1">
                    <a:solidFill>
                      <a:srgbClr val="FF0000"/>
                    </a:solidFill>
                  </a:rPr>
                  <a:t>StandardScaler</a:t>
                </a:r>
                <a:r>
                  <a:rPr lang="en-US" altLang="zh-CN" sz="2400" dirty="0">
                    <a:solidFill>
                      <a:srgbClr val="FF0000"/>
                    </a:solidFill>
                  </a:rPr>
                  <a:t>: </a:t>
                </a:r>
                <a:r>
                  <a:rPr lang="en-GB" altLang="zh-CN" sz="2400" b="0" i="0" u="none" strike="noStrike" dirty="0">
                    <a:solidFill>
                      <a:srgbClr val="000000"/>
                    </a:solidFill>
                    <a:effectLst/>
                  </a:rPr>
                  <a:t>Standardize features by </a:t>
                </a:r>
                <a:r>
                  <a:rPr lang="en-GB" altLang="zh-CN" sz="2400" b="1" i="0" u="none" strike="noStrike" dirty="0">
                    <a:solidFill>
                      <a:srgbClr val="000000"/>
                    </a:solidFill>
                    <a:effectLst/>
                  </a:rPr>
                  <a:t>removing the mean</a:t>
                </a:r>
                <a:r>
                  <a:rPr lang="en-GB" altLang="zh-CN" sz="2400" b="0" i="0" u="none" strike="noStrike" dirty="0">
                    <a:solidFill>
                      <a:srgbClr val="000000"/>
                    </a:solidFill>
                    <a:effectLst/>
                  </a:rPr>
                  <a:t> and </a:t>
                </a:r>
                <a:r>
                  <a:rPr lang="en-GB" altLang="zh-CN" sz="2400" b="1" i="0" u="none" strike="noStrike" dirty="0">
                    <a:solidFill>
                      <a:srgbClr val="000000"/>
                    </a:solidFill>
                    <a:effectLst/>
                  </a:rPr>
                  <a:t>scaling to unit variance</a:t>
                </a:r>
                <a:endParaRPr lang="en" altLang="zh-CN" sz="2400" b="0" i="0" u="none" strike="noStrike" dirty="0">
                  <a:effectLst/>
                </a:endParaRPr>
              </a:p>
              <a:p>
                <a:pPr>
                  <a:lnSpc>
                    <a:spcPct val="130000"/>
                  </a:lnSpc>
                </a:pPr>
                <a14:m>
                  <m:oMathPara xmlns:m="http://schemas.openxmlformats.org/officeDocument/2006/math">
                    <m:oMathParaPr>
                      <m:jc m:val="centerGroup"/>
                    </m:oMathParaPr>
                    <m:oMath xmlns:m="http://schemas.openxmlformats.org/officeDocument/2006/math">
                      <m:sSub>
                        <m:sSubPr>
                          <m:ctrlPr>
                            <a:rPr lang="en-GB" altLang="zh-CN" sz="2400" b="0" i="1" u="none" strike="noStrike" smtClean="0">
                              <a:effectLst/>
                              <a:latin typeface="Cambria Math" panose="02040503050406030204" pitchFamily="18" charset="0"/>
                            </a:rPr>
                          </m:ctrlPr>
                        </m:sSub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sub>
                          <m:r>
                            <a:rPr lang="en-GB" altLang="zh-CN" sz="2400" b="0" i="1" u="none" strike="noStrike" smtClean="0">
                              <a:effectLst/>
                              <a:latin typeface="Cambria Math" panose="02040503050406030204" pitchFamily="18" charset="0"/>
                            </a:rPr>
                            <m:t>𝑖</m:t>
                          </m:r>
                        </m:sub>
                      </m:sSub>
                      <m:r>
                        <a:rPr lang="en-GB" altLang="zh-CN" sz="2400" b="0" i="1" u="none" strike="noStrike" smtClean="0">
                          <a:effectLst/>
                          <a:latin typeface="Cambria Math" panose="02040503050406030204" pitchFamily="18" charset="0"/>
                        </a:rPr>
                        <m:t>=</m:t>
                      </m:r>
                      <m:f>
                        <m:fPr>
                          <m:ctrlPr>
                            <a:rPr lang="en-GB" altLang="zh-CN" sz="2400" b="0" i="1" u="none" strike="noStrike" smtClean="0">
                              <a:effectLst/>
                              <a:latin typeface="Cambria Math" panose="02040503050406030204" pitchFamily="18" charset="0"/>
                            </a:rPr>
                          </m:ctrlPr>
                        </m:fPr>
                        <m:num>
                          <m:sSub>
                            <m:sSubPr>
                              <m:ctrlPr>
                                <a:rPr lang="en-GB" altLang="zh-CN" sz="2400" b="0" i="1" u="none" strike="noStrike" smtClean="0">
                                  <a:effectLst/>
                                  <a:latin typeface="Cambria Math" panose="02040503050406030204" pitchFamily="18" charset="0"/>
                                </a:rPr>
                              </m:ctrlPr>
                            </m:sSubPr>
                            <m:e>
                              <m:r>
                                <a:rPr lang="en-US" altLang="zh-CN" sz="2400" b="0" i="1" u="none" strike="noStrike" smtClean="0">
                                  <a:effectLst/>
                                  <a:latin typeface="Cambria Math" panose="02040503050406030204" pitchFamily="18" charset="0"/>
                                </a:rPr>
                                <m:t>𝑥</m:t>
                              </m:r>
                            </m:e>
                            <m:sub>
                              <m:r>
                                <a:rPr lang="en-GB" altLang="zh-CN" sz="2400" b="0" i="1" u="none" strike="noStrike" smtClean="0">
                                  <a:effectLst/>
                                  <a:latin typeface="Cambria Math" panose="02040503050406030204" pitchFamily="18" charset="0"/>
                                </a:rPr>
                                <m:t>𝑖</m:t>
                              </m:r>
                            </m:sub>
                          </m:sSub>
                          <m:r>
                            <a:rPr lang="en-GB" altLang="zh-CN" sz="2400" b="0" i="1" u="none" strike="noStrike" smtClean="0">
                              <a:effectLst/>
                              <a:latin typeface="Cambria Math" panose="02040503050406030204" pitchFamily="18" charset="0"/>
                            </a:rPr>
                            <m:t>−</m:t>
                          </m:r>
                          <m:r>
                            <a:rPr lang="en-US" altLang="zh-CN" sz="2400" b="0" i="1" u="none" strike="noStrike" smtClean="0">
                              <a:effectLst/>
                              <a:latin typeface="Cambria Math" panose="02040503050406030204" pitchFamily="18" charset="0"/>
                            </a:rPr>
                            <m:t>𝜇</m:t>
                          </m:r>
                        </m:num>
                        <m:den>
                          <m:r>
                            <a:rPr lang="en-US" altLang="zh-CN" sz="2400" b="0" i="1" u="none" strike="noStrike" smtClean="0">
                              <a:effectLst/>
                              <a:latin typeface="Cambria Math" panose="02040503050406030204" pitchFamily="18" charset="0"/>
                            </a:rPr>
                            <m:t>𝜎</m:t>
                          </m:r>
                        </m:den>
                      </m:f>
                    </m:oMath>
                  </m:oMathPara>
                </a14:m>
                <a:endParaRPr lang="en-GB" altLang="zh-CN" sz="2400" b="0" u="none" strike="noStrike" dirty="0">
                  <a:effectLst/>
                </a:endParaRPr>
              </a:p>
              <a:p>
                <a:pPr marL="342900" indent="-342900" algn="l">
                  <a:lnSpc>
                    <a:spcPct val="130000"/>
                  </a:lnSpc>
                  <a:buFont typeface="Arial" panose="020B0604020202020204" pitchFamily="34" charset="0"/>
                  <a:buChar char="•"/>
                </a:pPr>
                <a:r>
                  <a:rPr lang="en-US" altLang="zh-CN" sz="2400" dirty="0">
                    <a:solidFill>
                      <a:srgbClr val="000000"/>
                    </a:solidFill>
                  </a:rPr>
                  <a:t>Reducing the influence of high-variance features</a:t>
                </a:r>
              </a:p>
            </p:txBody>
          </p:sp>
        </mc:Choice>
        <mc:Fallback xmlns="">
          <p:sp>
            <p:nvSpPr>
              <p:cNvPr id="8" name="文本框 7">
                <a:extLst>
                  <a:ext uri="{FF2B5EF4-FFF2-40B4-BE49-F238E27FC236}">
                    <a16:creationId xmlns:a16="http://schemas.microsoft.com/office/drawing/2014/main" id="{BAF77EB3-7611-67A3-9110-9A536419A62B}"/>
                  </a:ext>
                </a:extLst>
              </p:cNvPr>
              <p:cNvSpPr txBox="1">
                <a:spLocks noRot="1" noChangeAspect="1" noMove="1" noResize="1" noEditPoints="1" noAdjustHandles="1" noChangeArrowheads="1" noChangeShapeType="1" noTextEdit="1"/>
              </p:cNvSpPr>
              <p:nvPr/>
            </p:nvSpPr>
            <p:spPr>
              <a:xfrm>
                <a:off x="660400" y="1277754"/>
                <a:ext cx="11387438" cy="1836015"/>
              </a:xfrm>
              <a:prstGeom prst="rect">
                <a:avLst/>
              </a:prstGeom>
              <a:blipFill>
                <a:blip r:embed="rId3"/>
                <a:stretch>
                  <a:fillRect l="-780" b="-616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4580F246-2A4B-7F36-2F5E-1007A3ECF73B}"/>
              </a:ext>
            </a:extLst>
          </p:cNvPr>
          <p:cNvSpPr txBox="1"/>
          <p:nvPr/>
        </p:nvSpPr>
        <p:spPr>
          <a:xfrm>
            <a:off x="660400" y="422414"/>
            <a:ext cx="4036786"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sp>
        <p:nvSpPr>
          <p:cNvPr id="6" name="文本框 5">
            <a:extLst>
              <a:ext uri="{FF2B5EF4-FFF2-40B4-BE49-F238E27FC236}">
                <a16:creationId xmlns:a16="http://schemas.microsoft.com/office/drawing/2014/main" id="{2E14BAF7-AFB2-7186-CE87-108E6AB2C045}"/>
              </a:ext>
            </a:extLst>
          </p:cNvPr>
          <p:cNvSpPr txBox="1"/>
          <p:nvPr/>
        </p:nvSpPr>
        <p:spPr>
          <a:xfrm>
            <a:off x="-1858" y="6121746"/>
            <a:ext cx="11122940" cy="338554"/>
          </a:xfrm>
          <a:prstGeom prst="rect">
            <a:avLst/>
          </a:prstGeom>
          <a:noFill/>
        </p:spPr>
        <p:txBody>
          <a:bodyPr wrap="square">
            <a:spAutoFit/>
          </a:bodyPr>
          <a:lstStyle/>
          <a:p>
            <a:r>
              <a:rPr lang="en-GB" altLang="zh-CN" sz="1600" dirty="0"/>
              <a:t>https://scikit-</a:t>
            </a:r>
            <a:r>
              <a:rPr lang="en-GB" altLang="zh-CN" sz="1600" dirty="0" err="1"/>
              <a:t>learn.org</a:t>
            </a:r>
            <a:r>
              <a:rPr lang="en-GB" altLang="zh-CN" sz="1600" dirty="0"/>
              <a:t>/stable/modules/generated/sklearn.preprocessing.StandardScaler.html#sklearn.preprocessing.StandardScaler</a:t>
            </a:r>
            <a:endParaRPr lang="zh-CN" altLang="en-US" sz="1600" dirty="0"/>
          </a:p>
        </p:txBody>
      </p:sp>
      <p:pic>
        <p:nvPicPr>
          <p:cNvPr id="3" name="图片 2">
            <a:extLst>
              <a:ext uri="{FF2B5EF4-FFF2-40B4-BE49-F238E27FC236}">
                <a16:creationId xmlns:a16="http://schemas.microsoft.com/office/drawing/2014/main" id="{043A40DF-DB5E-D6B2-B5A6-47C5C6C2945C}"/>
              </a:ext>
            </a:extLst>
          </p:cNvPr>
          <p:cNvPicPr>
            <a:picLocks noChangeAspect="1"/>
          </p:cNvPicPr>
          <p:nvPr/>
        </p:nvPicPr>
        <p:blipFill>
          <a:blip r:embed="rId4"/>
          <a:stretch>
            <a:fillRect/>
          </a:stretch>
        </p:blipFill>
        <p:spPr>
          <a:xfrm>
            <a:off x="2209800" y="4431649"/>
            <a:ext cx="7772400" cy="960322"/>
          </a:xfrm>
          <a:prstGeom prst="rect">
            <a:avLst/>
          </a:prstGeom>
        </p:spPr>
      </p:pic>
    </p:spTree>
    <p:extLst>
      <p:ext uri="{BB962C8B-B14F-4D97-AF65-F5344CB8AC3E}">
        <p14:creationId xmlns:p14="http://schemas.microsoft.com/office/powerpoint/2010/main" val="420940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AF77EB3-7611-67A3-9110-9A536419A62B}"/>
                  </a:ext>
                </a:extLst>
              </p:cNvPr>
              <p:cNvSpPr txBox="1"/>
              <p:nvPr/>
            </p:nvSpPr>
            <p:spPr>
              <a:xfrm>
                <a:off x="660400" y="1277754"/>
                <a:ext cx="11387438" cy="2316147"/>
              </a:xfrm>
              <a:prstGeom prst="rect">
                <a:avLst/>
              </a:prstGeom>
              <a:noFill/>
            </p:spPr>
            <p:txBody>
              <a:bodyPr wrap="square">
                <a:spAutoFit/>
              </a:bodyPr>
              <a:lstStyle/>
              <a:p>
                <a:pPr algn="l">
                  <a:lnSpc>
                    <a:spcPct val="130000"/>
                  </a:lnSpc>
                </a:pPr>
                <a:r>
                  <a:rPr lang="en-US" altLang="zh-CN" sz="2400" dirty="0" err="1">
                    <a:solidFill>
                      <a:srgbClr val="FF0000"/>
                    </a:solidFill>
                  </a:rPr>
                  <a:t>StandardScaler</a:t>
                </a:r>
                <a:r>
                  <a:rPr lang="en-US" altLang="zh-CN" sz="2400" dirty="0">
                    <a:solidFill>
                      <a:srgbClr val="FF0000"/>
                    </a:solidFill>
                  </a:rPr>
                  <a:t>: </a:t>
                </a:r>
                <a:r>
                  <a:rPr lang="en-GB" altLang="zh-CN" sz="2400" b="0" i="0" u="none" strike="noStrike" dirty="0">
                    <a:solidFill>
                      <a:srgbClr val="000000"/>
                    </a:solidFill>
                    <a:effectLst/>
                  </a:rPr>
                  <a:t>Standardize features by </a:t>
                </a:r>
                <a:r>
                  <a:rPr lang="en-GB" altLang="zh-CN" sz="2400" b="1" i="0" u="none" strike="noStrike" dirty="0">
                    <a:solidFill>
                      <a:srgbClr val="000000"/>
                    </a:solidFill>
                    <a:effectLst/>
                  </a:rPr>
                  <a:t>removing the mean</a:t>
                </a:r>
                <a:r>
                  <a:rPr lang="en-GB" altLang="zh-CN" sz="2400" b="0" i="0" u="none" strike="noStrike" dirty="0">
                    <a:solidFill>
                      <a:srgbClr val="000000"/>
                    </a:solidFill>
                    <a:effectLst/>
                  </a:rPr>
                  <a:t> and </a:t>
                </a:r>
                <a:r>
                  <a:rPr lang="en-GB" altLang="zh-CN" sz="2400" b="1" i="0" u="none" strike="noStrike" dirty="0">
                    <a:solidFill>
                      <a:srgbClr val="000000"/>
                    </a:solidFill>
                    <a:effectLst/>
                  </a:rPr>
                  <a:t>scaling to unit variance</a:t>
                </a:r>
                <a:endParaRPr lang="en" altLang="zh-CN" sz="2400" b="0" i="0" u="none" strike="noStrike" dirty="0">
                  <a:effectLst/>
                </a:endParaRPr>
              </a:p>
              <a:p>
                <a:pPr>
                  <a:lnSpc>
                    <a:spcPct val="130000"/>
                  </a:lnSpc>
                </a:pPr>
                <a14:m>
                  <m:oMathPara xmlns:m="http://schemas.openxmlformats.org/officeDocument/2006/math">
                    <m:oMathParaPr>
                      <m:jc m:val="centerGroup"/>
                    </m:oMathParaPr>
                    <m:oMath xmlns:m="http://schemas.openxmlformats.org/officeDocument/2006/math">
                      <m:sSub>
                        <m:sSubPr>
                          <m:ctrlPr>
                            <a:rPr lang="en-GB" altLang="zh-CN" sz="2400" b="0" i="1" u="none" strike="noStrike" smtClean="0">
                              <a:effectLst/>
                              <a:latin typeface="Cambria Math" panose="02040503050406030204" pitchFamily="18" charset="0"/>
                            </a:rPr>
                          </m:ctrlPr>
                        </m:sSubPr>
                        <m:e>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sub>
                          <m:r>
                            <a:rPr lang="en-GB" altLang="zh-CN" sz="2400" b="0" i="1" u="none" strike="noStrike" smtClean="0">
                              <a:effectLst/>
                              <a:latin typeface="Cambria Math" panose="02040503050406030204" pitchFamily="18" charset="0"/>
                            </a:rPr>
                            <m:t>𝑖</m:t>
                          </m:r>
                        </m:sub>
                      </m:sSub>
                      <m:r>
                        <a:rPr lang="en-GB" altLang="zh-CN" sz="2400" b="0" i="1" u="none" strike="noStrike" smtClean="0">
                          <a:effectLst/>
                          <a:latin typeface="Cambria Math" panose="02040503050406030204" pitchFamily="18" charset="0"/>
                        </a:rPr>
                        <m:t>=</m:t>
                      </m:r>
                      <m:f>
                        <m:fPr>
                          <m:ctrlPr>
                            <a:rPr lang="en-GB" altLang="zh-CN" sz="2400" b="0" i="1" u="none" strike="noStrike" smtClean="0">
                              <a:effectLst/>
                              <a:latin typeface="Cambria Math" panose="02040503050406030204" pitchFamily="18" charset="0"/>
                            </a:rPr>
                          </m:ctrlPr>
                        </m:fPr>
                        <m:num>
                          <m:sSub>
                            <m:sSubPr>
                              <m:ctrlPr>
                                <a:rPr lang="en-GB" altLang="zh-CN" sz="2400" b="0" i="1" u="none" strike="noStrike" smtClean="0">
                                  <a:effectLst/>
                                  <a:latin typeface="Cambria Math" panose="02040503050406030204" pitchFamily="18" charset="0"/>
                                </a:rPr>
                              </m:ctrlPr>
                            </m:sSubPr>
                            <m:e>
                              <m:r>
                                <a:rPr lang="en-US" altLang="zh-CN" sz="2400" b="0" i="1" u="none" strike="noStrike" smtClean="0">
                                  <a:effectLst/>
                                  <a:latin typeface="Cambria Math" panose="02040503050406030204" pitchFamily="18" charset="0"/>
                                </a:rPr>
                                <m:t>𝑥</m:t>
                              </m:r>
                            </m:e>
                            <m:sub>
                              <m:r>
                                <a:rPr lang="en-GB" altLang="zh-CN" sz="2400" b="0" i="1" u="none" strike="noStrike" smtClean="0">
                                  <a:effectLst/>
                                  <a:latin typeface="Cambria Math" panose="02040503050406030204" pitchFamily="18" charset="0"/>
                                </a:rPr>
                                <m:t>𝑖</m:t>
                              </m:r>
                            </m:sub>
                          </m:sSub>
                          <m:r>
                            <a:rPr lang="en-GB" altLang="zh-CN" sz="2400" b="0" i="1" u="none" strike="noStrike" smtClean="0">
                              <a:effectLst/>
                              <a:latin typeface="Cambria Math" panose="02040503050406030204" pitchFamily="18" charset="0"/>
                            </a:rPr>
                            <m:t>−</m:t>
                          </m:r>
                          <m:r>
                            <a:rPr lang="en-US" altLang="zh-CN" sz="2400" b="0" i="1" u="none" strike="noStrike" smtClean="0">
                              <a:effectLst/>
                              <a:latin typeface="Cambria Math" panose="02040503050406030204" pitchFamily="18" charset="0"/>
                            </a:rPr>
                            <m:t>𝜇</m:t>
                          </m:r>
                        </m:num>
                        <m:den>
                          <m:r>
                            <a:rPr lang="en-US" altLang="zh-CN" sz="2400" b="0" i="1" u="none" strike="noStrike" smtClean="0">
                              <a:effectLst/>
                              <a:latin typeface="Cambria Math" panose="02040503050406030204" pitchFamily="18" charset="0"/>
                            </a:rPr>
                            <m:t>𝜎</m:t>
                          </m:r>
                        </m:den>
                      </m:f>
                    </m:oMath>
                  </m:oMathPara>
                </a14:m>
                <a:endParaRPr lang="en-GB" altLang="zh-CN" sz="2400" b="0" u="none" strike="noStrike" dirty="0">
                  <a:effectLst/>
                </a:endParaRPr>
              </a:p>
              <a:p>
                <a:pPr marL="342900" indent="-342900" algn="l">
                  <a:lnSpc>
                    <a:spcPct val="130000"/>
                  </a:lnSpc>
                  <a:buFont typeface="Arial" panose="020B0604020202020204" pitchFamily="34" charset="0"/>
                  <a:buChar char="•"/>
                </a:pPr>
                <a:r>
                  <a:rPr lang="en-US" altLang="zh-CN" sz="2400" dirty="0">
                    <a:solidFill>
                      <a:srgbClr val="000000"/>
                    </a:solidFill>
                  </a:rPr>
                  <a:t>Removing the impact of high-variance features</a:t>
                </a:r>
              </a:p>
              <a:p>
                <a:pPr marL="342900" indent="-342900">
                  <a:lnSpc>
                    <a:spcPct val="130000"/>
                  </a:lnSpc>
                  <a:buFont typeface="Arial" panose="020B0604020202020204" pitchFamily="34" charset="0"/>
                  <a:buChar char="•"/>
                </a:pPr>
                <a:r>
                  <a:rPr lang="en-GB" altLang="zh-CN" sz="2400" dirty="0" err="1">
                    <a:solidFill>
                      <a:srgbClr val="FF0000"/>
                    </a:solidFill>
                  </a:rPr>
                  <a:t>sklearn.preprocessing.StandardScaler</a:t>
                </a:r>
                <a:r>
                  <a:rPr lang="en-GB" altLang="zh-CN" sz="2400" dirty="0">
                    <a:solidFill>
                      <a:srgbClr val="FF0000"/>
                    </a:solidFill>
                  </a:rPr>
                  <a:t> </a:t>
                </a:r>
                <a:r>
                  <a:rPr lang="en-GB" altLang="zh-CN" sz="2400" dirty="0">
                    <a:solidFill>
                      <a:srgbClr val="000000"/>
                    </a:solidFill>
                  </a:rPr>
                  <a:t>class</a:t>
                </a:r>
                <a:endParaRPr lang="en" altLang="zh-CN" sz="2400" dirty="0">
                  <a:solidFill>
                    <a:srgbClr val="000000"/>
                  </a:solidFill>
                </a:endParaRPr>
              </a:p>
            </p:txBody>
          </p:sp>
        </mc:Choice>
        <mc:Fallback xmlns="">
          <p:sp>
            <p:nvSpPr>
              <p:cNvPr id="8" name="文本框 7">
                <a:extLst>
                  <a:ext uri="{FF2B5EF4-FFF2-40B4-BE49-F238E27FC236}">
                    <a16:creationId xmlns:a16="http://schemas.microsoft.com/office/drawing/2014/main" id="{BAF77EB3-7611-67A3-9110-9A536419A62B}"/>
                  </a:ext>
                </a:extLst>
              </p:cNvPr>
              <p:cNvSpPr txBox="1">
                <a:spLocks noRot="1" noChangeAspect="1" noMove="1" noResize="1" noEditPoints="1" noAdjustHandles="1" noChangeArrowheads="1" noChangeShapeType="1" noTextEdit="1"/>
              </p:cNvSpPr>
              <p:nvPr/>
            </p:nvSpPr>
            <p:spPr>
              <a:xfrm>
                <a:off x="660400" y="1277754"/>
                <a:ext cx="11387438" cy="2316147"/>
              </a:xfrm>
              <a:prstGeom prst="rect">
                <a:avLst/>
              </a:prstGeom>
              <a:blipFill>
                <a:blip r:embed="rId3"/>
                <a:stretch>
                  <a:fillRect l="-780" b="-4348"/>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4580F246-2A4B-7F36-2F5E-1007A3ECF73B}"/>
              </a:ext>
            </a:extLst>
          </p:cNvPr>
          <p:cNvSpPr txBox="1"/>
          <p:nvPr/>
        </p:nvSpPr>
        <p:spPr>
          <a:xfrm>
            <a:off x="660400" y="422414"/>
            <a:ext cx="4036786"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sp>
        <p:nvSpPr>
          <p:cNvPr id="6" name="文本框 5">
            <a:extLst>
              <a:ext uri="{FF2B5EF4-FFF2-40B4-BE49-F238E27FC236}">
                <a16:creationId xmlns:a16="http://schemas.microsoft.com/office/drawing/2014/main" id="{2E14BAF7-AFB2-7186-CE87-108E6AB2C045}"/>
              </a:ext>
            </a:extLst>
          </p:cNvPr>
          <p:cNvSpPr txBox="1"/>
          <p:nvPr/>
        </p:nvSpPr>
        <p:spPr>
          <a:xfrm>
            <a:off x="-1858" y="6121746"/>
            <a:ext cx="11122940" cy="338554"/>
          </a:xfrm>
          <a:prstGeom prst="rect">
            <a:avLst/>
          </a:prstGeom>
          <a:noFill/>
        </p:spPr>
        <p:txBody>
          <a:bodyPr wrap="square">
            <a:spAutoFit/>
          </a:bodyPr>
          <a:lstStyle/>
          <a:p>
            <a:r>
              <a:rPr lang="en-GB" altLang="zh-CN" sz="1600" dirty="0"/>
              <a:t>https://scikit-</a:t>
            </a:r>
            <a:r>
              <a:rPr lang="en-GB" altLang="zh-CN" sz="1600" dirty="0" err="1"/>
              <a:t>learn.org</a:t>
            </a:r>
            <a:r>
              <a:rPr lang="en-GB" altLang="zh-CN" sz="1600" dirty="0"/>
              <a:t>/stable/modules/generated/sklearn.preprocessing.StandardScaler.html#sklearn.preprocessing.StandardScaler</a:t>
            </a:r>
            <a:endParaRPr lang="zh-CN" altLang="en-US" sz="1600" dirty="0"/>
          </a:p>
        </p:txBody>
      </p:sp>
      <p:pic>
        <p:nvPicPr>
          <p:cNvPr id="4" name="图片 3">
            <a:extLst>
              <a:ext uri="{FF2B5EF4-FFF2-40B4-BE49-F238E27FC236}">
                <a16:creationId xmlns:a16="http://schemas.microsoft.com/office/drawing/2014/main" id="{ABBDF7C2-3FEC-8F47-5951-24E5E9420901}"/>
              </a:ext>
            </a:extLst>
          </p:cNvPr>
          <p:cNvPicPr>
            <a:picLocks noChangeAspect="1"/>
          </p:cNvPicPr>
          <p:nvPr/>
        </p:nvPicPr>
        <p:blipFill rotWithShape="1">
          <a:blip r:embed="rId4"/>
          <a:srcRect t="16085"/>
          <a:stretch/>
        </p:blipFill>
        <p:spPr>
          <a:xfrm>
            <a:off x="2479784" y="3825424"/>
            <a:ext cx="7232431" cy="2052441"/>
          </a:xfrm>
          <a:prstGeom prst="rect">
            <a:avLst/>
          </a:prstGeom>
        </p:spPr>
      </p:pic>
      <p:sp>
        <p:nvSpPr>
          <p:cNvPr id="7" name="文本框 6">
            <a:extLst>
              <a:ext uri="{FF2B5EF4-FFF2-40B4-BE49-F238E27FC236}">
                <a16:creationId xmlns:a16="http://schemas.microsoft.com/office/drawing/2014/main" id="{3772E777-B9ED-366A-01F2-F51835074B37}"/>
              </a:ext>
            </a:extLst>
          </p:cNvPr>
          <p:cNvSpPr txBox="1"/>
          <p:nvPr/>
        </p:nvSpPr>
        <p:spPr>
          <a:xfrm>
            <a:off x="1400231" y="4651589"/>
            <a:ext cx="1079553" cy="400110"/>
          </a:xfrm>
          <a:prstGeom prst="rect">
            <a:avLst/>
          </a:prstGeom>
          <a:noFill/>
        </p:spPr>
        <p:txBody>
          <a:bodyPr wrap="square">
            <a:spAutoFit/>
          </a:bodyPr>
          <a:lstStyle/>
          <a:p>
            <a:r>
              <a:rPr lang="en-GB" altLang="zh-CN" sz="2000" b="0" i="0" u="none" strike="noStrike" dirty="0">
                <a:solidFill>
                  <a:srgbClr val="000000"/>
                </a:solidFill>
                <a:effectLst/>
              </a:rPr>
              <a:t>Method</a:t>
            </a:r>
            <a:endParaRPr lang="zh-CN" altLang="en-US" sz="2000" dirty="0"/>
          </a:p>
        </p:txBody>
      </p:sp>
    </p:spTree>
    <p:extLst>
      <p:ext uri="{BB962C8B-B14F-4D97-AF65-F5344CB8AC3E}">
        <p14:creationId xmlns:p14="http://schemas.microsoft.com/office/powerpoint/2010/main" val="298830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1">
            <a:extLst>
              <a:ext uri="{FF2B5EF4-FFF2-40B4-BE49-F238E27FC236}">
                <a16:creationId xmlns:a16="http://schemas.microsoft.com/office/drawing/2014/main" id="{4580F246-2A4B-7F36-2F5E-1007A3ECF73B}"/>
              </a:ext>
            </a:extLst>
          </p:cNvPr>
          <p:cNvSpPr txBox="1"/>
          <p:nvPr/>
        </p:nvSpPr>
        <p:spPr>
          <a:xfrm>
            <a:off x="660400" y="422414"/>
            <a:ext cx="6039105"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sp>
        <p:nvSpPr>
          <p:cNvPr id="5" name="文本框 4">
            <a:extLst>
              <a:ext uri="{FF2B5EF4-FFF2-40B4-BE49-F238E27FC236}">
                <a16:creationId xmlns:a16="http://schemas.microsoft.com/office/drawing/2014/main" id="{3C44CF00-9F4E-27F4-15BA-E57A491B8712}"/>
              </a:ext>
            </a:extLst>
          </p:cNvPr>
          <p:cNvSpPr txBox="1"/>
          <p:nvPr/>
        </p:nvSpPr>
        <p:spPr>
          <a:xfrm>
            <a:off x="-1858" y="6121746"/>
            <a:ext cx="11122940" cy="338554"/>
          </a:xfrm>
          <a:prstGeom prst="rect">
            <a:avLst/>
          </a:prstGeom>
          <a:noFill/>
        </p:spPr>
        <p:txBody>
          <a:bodyPr wrap="square">
            <a:spAutoFit/>
          </a:bodyPr>
          <a:lstStyle/>
          <a:p>
            <a:r>
              <a:rPr lang="en-GB" altLang="zh-CN" sz="1600" dirty="0"/>
              <a:t>https://scikit-</a:t>
            </a:r>
            <a:r>
              <a:rPr lang="en-GB" altLang="zh-CN" sz="1600" dirty="0" err="1"/>
              <a:t>learn.org</a:t>
            </a:r>
            <a:r>
              <a:rPr lang="en-GB" altLang="zh-CN" sz="1600" dirty="0"/>
              <a:t>/stable/modules/generated/sklearn.preprocessing.StandardScaler.html#sklearn.preprocessing.StandardScaler</a:t>
            </a:r>
            <a:endParaRPr lang="zh-CN" altLang="en-US" sz="1600" dirty="0"/>
          </a:p>
        </p:txBody>
      </p:sp>
      <p:sp>
        <p:nvSpPr>
          <p:cNvPr id="7" name="TextBox 14">
            <a:extLst>
              <a:ext uri="{FF2B5EF4-FFF2-40B4-BE49-F238E27FC236}">
                <a16:creationId xmlns:a16="http://schemas.microsoft.com/office/drawing/2014/main" id="{AEA3AD74-A733-497C-43D6-2854920BC972}"/>
              </a:ext>
            </a:extLst>
          </p:cNvPr>
          <p:cNvSpPr txBox="1"/>
          <p:nvPr/>
        </p:nvSpPr>
        <p:spPr>
          <a:xfrm>
            <a:off x="660400" y="1275816"/>
            <a:ext cx="4524425" cy="533672"/>
          </a:xfrm>
          <a:prstGeom prst="rect">
            <a:avLst/>
          </a:prstGeom>
          <a:noFill/>
        </p:spPr>
        <p:txBody>
          <a:bodyPr wrap="square">
            <a:spAutoFit/>
          </a:bodyPr>
          <a:lstStyle/>
          <a:p>
            <a:pPr marL="457200" indent="-457200">
              <a:lnSpc>
                <a:spcPct val="130000"/>
              </a:lnSpc>
              <a:buFont typeface="+mj-lt"/>
              <a:buAutoNum type="arabicPeriod"/>
            </a:pPr>
            <a:r>
              <a:rPr lang="en-GB" sz="2400" dirty="0"/>
              <a:t>Initialize a </a:t>
            </a:r>
            <a:r>
              <a:rPr lang="en-GB" sz="2400" dirty="0" err="1"/>
              <a:t>StandardScaler</a:t>
            </a:r>
            <a:endParaRPr lang="en-GB" sz="2400" dirty="0"/>
          </a:p>
        </p:txBody>
      </p:sp>
      <p:pic>
        <p:nvPicPr>
          <p:cNvPr id="8" name="图片 7">
            <a:extLst>
              <a:ext uri="{FF2B5EF4-FFF2-40B4-BE49-F238E27FC236}">
                <a16:creationId xmlns:a16="http://schemas.microsoft.com/office/drawing/2014/main" id="{0848987F-6716-19FB-4B60-C640A9F24B0F}"/>
              </a:ext>
            </a:extLst>
          </p:cNvPr>
          <p:cNvPicPr>
            <a:picLocks noChangeAspect="1"/>
          </p:cNvPicPr>
          <p:nvPr/>
        </p:nvPicPr>
        <p:blipFill rotWithShape="1">
          <a:blip r:embed="rId3"/>
          <a:srcRect t="6526" r="59440" b="14363"/>
          <a:stretch/>
        </p:blipFill>
        <p:spPr>
          <a:xfrm>
            <a:off x="658812" y="1896208"/>
            <a:ext cx="4526013" cy="1538213"/>
          </a:xfrm>
          <a:prstGeom prst="rect">
            <a:avLst/>
          </a:prstGeom>
        </p:spPr>
      </p:pic>
      <p:sp>
        <p:nvSpPr>
          <p:cNvPr id="11" name="TextBox 14">
            <a:extLst>
              <a:ext uri="{FF2B5EF4-FFF2-40B4-BE49-F238E27FC236}">
                <a16:creationId xmlns:a16="http://schemas.microsoft.com/office/drawing/2014/main" id="{5286C86B-1D1B-FC5D-F77B-1184D4C0C295}"/>
              </a:ext>
            </a:extLst>
          </p:cNvPr>
          <p:cNvSpPr txBox="1"/>
          <p:nvPr/>
        </p:nvSpPr>
        <p:spPr>
          <a:xfrm>
            <a:off x="658813" y="3556503"/>
            <a:ext cx="5000582" cy="1013804"/>
          </a:xfrm>
          <a:prstGeom prst="rect">
            <a:avLst/>
          </a:prstGeom>
          <a:noFill/>
        </p:spPr>
        <p:txBody>
          <a:bodyPr wrap="square">
            <a:spAutoFit/>
          </a:bodyPr>
          <a:lstStyle/>
          <a:p>
            <a:pPr marL="457200" indent="-457200">
              <a:lnSpc>
                <a:spcPct val="130000"/>
              </a:lnSpc>
              <a:buFont typeface="+mj-lt"/>
              <a:buAutoNum type="arabicPeriod" startAt="2"/>
            </a:pPr>
            <a:r>
              <a:rPr lang="en-GB" sz="2400" dirty="0"/>
              <a:t>fit(): </a:t>
            </a:r>
            <a:r>
              <a:rPr lang="en" altLang="zh-CN" sz="2400" b="0" i="0" u="none" strike="noStrike" dirty="0">
                <a:solidFill>
                  <a:srgbClr val="212529"/>
                </a:solidFill>
                <a:effectLst/>
                <a:latin typeface="-apple-system"/>
              </a:rPr>
              <a:t>Compute the mean and std to be used for later scaling</a:t>
            </a:r>
            <a:endParaRPr lang="en-GB" sz="2400" dirty="0"/>
          </a:p>
        </p:txBody>
      </p:sp>
      <p:pic>
        <p:nvPicPr>
          <p:cNvPr id="12" name="图片 11">
            <a:extLst>
              <a:ext uri="{FF2B5EF4-FFF2-40B4-BE49-F238E27FC236}">
                <a16:creationId xmlns:a16="http://schemas.microsoft.com/office/drawing/2014/main" id="{4E87ECE0-3DE2-44B7-1E48-45EEBF8CE1C8}"/>
              </a:ext>
            </a:extLst>
          </p:cNvPr>
          <p:cNvPicPr>
            <a:picLocks noChangeAspect="1"/>
          </p:cNvPicPr>
          <p:nvPr/>
        </p:nvPicPr>
        <p:blipFill>
          <a:blip r:embed="rId4"/>
          <a:stretch>
            <a:fillRect/>
          </a:stretch>
        </p:blipFill>
        <p:spPr>
          <a:xfrm>
            <a:off x="6081187" y="2314073"/>
            <a:ext cx="4740360" cy="1539343"/>
          </a:xfrm>
          <a:prstGeom prst="rect">
            <a:avLst/>
          </a:prstGeom>
        </p:spPr>
      </p:pic>
      <p:sp>
        <p:nvSpPr>
          <p:cNvPr id="13" name="TextBox 14">
            <a:extLst>
              <a:ext uri="{FF2B5EF4-FFF2-40B4-BE49-F238E27FC236}">
                <a16:creationId xmlns:a16="http://schemas.microsoft.com/office/drawing/2014/main" id="{FABACA33-067F-61E3-255E-C29F378A4D96}"/>
              </a:ext>
            </a:extLst>
          </p:cNvPr>
          <p:cNvSpPr txBox="1"/>
          <p:nvPr/>
        </p:nvSpPr>
        <p:spPr>
          <a:xfrm>
            <a:off x="6086101" y="1275816"/>
            <a:ext cx="6105899" cy="1013804"/>
          </a:xfrm>
          <a:prstGeom prst="rect">
            <a:avLst/>
          </a:prstGeom>
          <a:noFill/>
        </p:spPr>
        <p:txBody>
          <a:bodyPr wrap="square">
            <a:spAutoFit/>
          </a:bodyPr>
          <a:lstStyle/>
          <a:p>
            <a:pPr marL="457200" indent="-457200">
              <a:lnSpc>
                <a:spcPct val="130000"/>
              </a:lnSpc>
              <a:buFont typeface="+mj-lt"/>
              <a:buAutoNum type="arabicPeriod" startAt="3"/>
            </a:pPr>
            <a:r>
              <a:rPr lang="en-GB" sz="2400" dirty="0"/>
              <a:t>transform(): </a:t>
            </a:r>
            <a:r>
              <a:rPr lang="en" altLang="zh-CN" sz="2400" b="0" i="0" u="none" strike="noStrike" dirty="0">
                <a:solidFill>
                  <a:srgbClr val="212529"/>
                </a:solidFill>
                <a:effectLst/>
                <a:latin typeface="-apple-system"/>
              </a:rPr>
              <a:t>Perform standardization by centering and scaling</a:t>
            </a:r>
            <a:endParaRPr lang="en-GB" sz="2400" dirty="0"/>
          </a:p>
        </p:txBody>
      </p:sp>
      <p:pic>
        <p:nvPicPr>
          <p:cNvPr id="14" name="图片 13">
            <a:extLst>
              <a:ext uri="{FF2B5EF4-FFF2-40B4-BE49-F238E27FC236}">
                <a16:creationId xmlns:a16="http://schemas.microsoft.com/office/drawing/2014/main" id="{4413673E-45AA-A2AF-4E8B-87D1D3A2705A}"/>
              </a:ext>
            </a:extLst>
          </p:cNvPr>
          <p:cNvPicPr>
            <a:picLocks noChangeAspect="1"/>
          </p:cNvPicPr>
          <p:nvPr/>
        </p:nvPicPr>
        <p:blipFill rotWithShape="1">
          <a:blip r:embed="rId5"/>
          <a:srcRect r="24468"/>
          <a:stretch/>
        </p:blipFill>
        <p:spPr>
          <a:xfrm>
            <a:off x="6105901" y="4481753"/>
            <a:ext cx="4730459" cy="1539343"/>
          </a:xfrm>
          <a:prstGeom prst="rect">
            <a:avLst/>
          </a:prstGeom>
        </p:spPr>
      </p:pic>
      <p:sp>
        <p:nvSpPr>
          <p:cNvPr id="17" name="文本框 16">
            <a:extLst>
              <a:ext uri="{FF2B5EF4-FFF2-40B4-BE49-F238E27FC236}">
                <a16:creationId xmlns:a16="http://schemas.microsoft.com/office/drawing/2014/main" id="{60628E81-796F-470B-0679-B073E79399FE}"/>
              </a:ext>
            </a:extLst>
          </p:cNvPr>
          <p:cNvSpPr txBox="1"/>
          <p:nvPr/>
        </p:nvSpPr>
        <p:spPr>
          <a:xfrm>
            <a:off x="6097802" y="4020088"/>
            <a:ext cx="6116594" cy="461665"/>
          </a:xfrm>
          <a:prstGeom prst="rect">
            <a:avLst/>
          </a:prstGeom>
          <a:noFill/>
        </p:spPr>
        <p:txBody>
          <a:bodyPr wrap="square">
            <a:spAutoFit/>
          </a:bodyPr>
          <a:lstStyle/>
          <a:p>
            <a:pPr marL="457200" indent="-457200">
              <a:buFont typeface="+mj-lt"/>
              <a:buAutoNum type="arabicPeriod" startAt="4"/>
            </a:pPr>
            <a:r>
              <a:rPr lang="en" altLang="zh-CN" sz="2400" b="0" i="0" u="none" strike="noStrike" dirty="0" err="1">
                <a:solidFill>
                  <a:srgbClr val="212529"/>
                </a:solidFill>
                <a:effectLst/>
              </a:rPr>
              <a:t>fit_transform</a:t>
            </a:r>
            <a:r>
              <a:rPr lang="en" altLang="zh-CN" sz="2400" b="0" i="0" u="none" strike="noStrike" dirty="0">
                <a:solidFill>
                  <a:srgbClr val="212529"/>
                </a:solidFill>
                <a:effectLst/>
              </a:rPr>
              <a:t>(): Fit data, then transform it</a:t>
            </a:r>
            <a:endParaRPr lang="zh-CN" altLang="en-US" sz="2400" dirty="0"/>
          </a:p>
        </p:txBody>
      </p:sp>
      <p:sp>
        <p:nvSpPr>
          <p:cNvPr id="3" name="TextBox 7">
            <a:extLst>
              <a:ext uri="{FF2B5EF4-FFF2-40B4-BE49-F238E27FC236}">
                <a16:creationId xmlns:a16="http://schemas.microsoft.com/office/drawing/2014/main" id="{350741EB-2C53-2D3F-E9CF-5DF5C008C7BA}"/>
              </a:ext>
            </a:extLst>
          </p:cNvPr>
          <p:cNvSpPr txBox="1"/>
          <p:nvPr/>
        </p:nvSpPr>
        <p:spPr>
          <a:xfrm>
            <a:off x="658813" y="5721636"/>
            <a:ext cx="4524425" cy="400110"/>
          </a:xfrm>
          <a:prstGeom prst="rect">
            <a:avLst/>
          </a:prstGeom>
          <a:noFill/>
        </p:spPr>
        <p:txBody>
          <a:bodyPr wrap="square">
            <a:spAutoFit/>
          </a:bodyPr>
          <a:lstStyle/>
          <a:p>
            <a:r>
              <a:rPr lang="en-GB" sz="2000" b="1" dirty="0">
                <a:solidFill>
                  <a:srgbClr val="FF0000"/>
                </a:solidFill>
              </a:rPr>
              <a:t>Notice: Missing values are still nan</a:t>
            </a:r>
          </a:p>
        </p:txBody>
      </p:sp>
      <p:pic>
        <p:nvPicPr>
          <p:cNvPr id="4" name="图片 3">
            <a:extLst>
              <a:ext uri="{FF2B5EF4-FFF2-40B4-BE49-F238E27FC236}">
                <a16:creationId xmlns:a16="http://schemas.microsoft.com/office/drawing/2014/main" id="{30AD7963-E4D7-597D-B249-B75B781BD9A3}"/>
              </a:ext>
            </a:extLst>
          </p:cNvPr>
          <p:cNvPicPr>
            <a:picLocks noChangeAspect="1"/>
          </p:cNvPicPr>
          <p:nvPr/>
        </p:nvPicPr>
        <p:blipFill>
          <a:blip r:embed="rId6"/>
          <a:stretch>
            <a:fillRect/>
          </a:stretch>
        </p:blipFill>
        <p:spPr>
          <a:xfrm>
            <a:off x="660400" y="4812886"/>
            <a:ext cx="4524425" cy="438538"/>
          </a:xfrm>
          <a:prstGeom prst="rect">
            <a:avLst/>
          </a:prstGeom>
        </p:spPr>
      </p:pic>
    </p:spTree>
    <p:extLst>
      <p:ext uri="{BB962C8B-B14F-4D97-AF65-F5344CB8AC3E}">
        <p14:creationId xmlns:p14="http://schemas.microsoft.com/office/powerpoint/2010/main" val="210076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BAF77EB3-7611-67A3-9110-9A536419A62B}"/>
              </a:ext>
            </a:extLst>
          </p:cNvPr>
          <p:cNvSpPr txBox="1"/>
          <p:nvPr/>
        </p:nvSpPr>
        <p:spPr>
          <a:xfrm>
            <a:off x="660400" y="1268413"/>
            <a:ext cx="10149083" cy="1013804"/>
          </a:xfrm>
          <a:prstGeom prst="rect">
            <a:avLst/>
          </a:prstGeom>
          <a:noFill/>
        </p:spPr>
        <p:txBody>
          <a:bodyPr wrap="square">
            <a:spAutoFit/>
          </a:bodyPr>
          <a:lstStyle/>
          <a:p>
            <a:pPr algn="l">
              <a:lnSpc>
                <a:spcPct val="130000"/>
              </a:lnSpc>
            </a:pPr>
            <a:r>
              <a:rPr lang="en-GB" altLang="zh-CN" sz="2400" dirty="0">
                <a:solidFill>
                  <a:srgbClr val="000000"/>
                </a:solidFill>
              </a:rPr>
              <a:t>S</a:t>
            </a:r>
            <a:r>
              <a:rPr lang="en-GB" altLang="zh-CN" sz="2400" b="0" i="0" u="none" strike="noStrike" dirty="0">
                <a:solidFill>
                  <a:srgbClr val="000000"/>
                </a:solidFill>
                <a:effectLst/>
              </a:rPr>
              <a:t>caling features to a given range</a:t>
            </a:r>
          </a:p>
          <a:p>
            <a:pPr marL="342900" indent="-342900">
              <a:lnSpc>
                <a:spcPct val="130000"/>
              </a:lnSpc>
              <a:buFont typeface="Wingdings" panose="05000000000000000000" pitchFamily="2" charset="2"/>
              <a:buChar char="Ø"/>
            </a:pPr>
            <a:r>
              <a:rPr lang="en-GB" altLang="zh-CN" sz="2400" b="1" dirty="0" err="1">
                <a:solidFill>
                  <a:srgbClr val="C00000"/>
                </a:solidFill>
              </a:rPr>
              <a:t>MinMaxScaler</a:t>
            </a:r>
            <a:endParaRPr lang="en-GB" altLang="zh-CN" sz="2400" b="1" dirty="0">
              <a:solidFill>
                <a:srgbClr val="C00000"/>
              </a:solidFill>
            </a:endParaRPr>
          </a:p>
        </p:txBody>
      </p:sp>
      <p:sp>
        <p:nvSpPr>
          <p:cNvPr id="2" name="文本框 1">
            <a:extLst>
              <a:ext uri="{FF2B5EF4-FFF2-40B4-BE49-F238E27FC236}">
                <a16:creationId xmlns:a16="http://schemas.microsoft.com/office/drawing/2014/main" id="{9A1F37DC-6AF5-AB12-4E11-555D9EF70845}"/>
              </a:ext>
            </a:extLst>
          </p:cNvPr>
          <p:cNvSpPr txBox="1"/>
          <p:nvPr/>
        </p:nvSpPr>
        <p:spPr>
          <a:xfrm>
            <a:off x="660400" y="422414"/>
            <a:ext cx="6763657"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Scaling</a:t>
            </a:r>
            <a:endParaRPr lang="en-US" altLang="zh-CN" sz="4400" b="1" dirty="0">
              <a:solidFill>
                <a:srgbClr val="008000"/>
              </a:solidFill>
              <a:ea typeface="+mj-ea"/>
              <a:cs typeface="+mj-cs"/>
              <a:sym typeface="+mn-lt"/>
            </a:endParaRPr>
          </a:p>
        </p:txBody>
      </p:sp>
      <p:sp>
        <p:nvSpPr>
          <p:cNvPr id="5" name="文本框 4">
            <a:extLst>
              <a:ext uri="{FF2B5EF4-FFF2-40B4-BE49-F238E27FC236}">
                <a16:creationId xmlns:a16="http://schemas.microsoft.com/office/drawing/2014/main" id="{6E68F75E-51D1-7DD9-84E4-D51A28D8091E}"/>
              </a:ext>
            </a:extLst>
          </p:cNvPr>
          <p:cNvSpPr txBox="1"/>
          <p:nvPr/>
        </p:nvSpPr>
        <p:spPr>
          <a:xfrm>
            <a:off x="6679804" y="1711772"/>
            <a:ext cx="2461673" cy="533672"/>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GB" altLang="zh-CN" sz="2400" b="1" i="0" dirty="0" err="1">
                <a:solidFill>
                  <a:srgbClr val="C00000"/>
                </a:solidFill>
                <a:effectLst/>
              </a:rPr>
              <a:t>MaxAbsScaler</a:t>
            </a:r>
            <a:endParaRPr lang="en-GB" altLang="zh-CN" sz="2400" b="1" i="0" dirty="0">
              <a:solidFill>
                <a:srgbClr val="C00000"/>
              </a:solidFill>
              <a:effectLst/>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C4C00AD-8595-C2A8-A66A-8883F60163A1}"/>
                  </a:ext>
                </a:extLst>
              </p:cNvPr>
              <p:cNvSpPr txBox="1"/>
              <p:nvPr/>
            </p:nvSpPr>
            <p:spPr>
              <a:xfrm>
                <a:off x="658813" y="2316166"/>
                <a:ext cx="5235360" cy="936410"/>
              </a:xfrm>
              <a:prstGeom prst="rect">
                <a:avLst/>
              </a:prstGeom>
              <a:noFill/>
            </p:spPr>
            <p:txBody>
              <a:bodyPr wrap="squar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𝑋</m:t>
                          </m:r>
                        </m:e>
                        <m:sub>
                          <m:r>
                            <a:rPr lang="en-US" altLang="zh-CN" sz="2000" b="0" i="1" u="none" strike="noStrike" smtClean="0">
                              <a:solidFill>
                                <a:srgbClr val="000000"/>
                              </a:solidFill>
                              <a:effectLst/>
                              <a:latin typeface="Cambria Math" panose="02040503050406030204" pitchFamily="18" charset="0"/>
                            </a:rPr>
                            <m:t>𝑠𝑐𝑎𝑙𝑒𝑑</m:t>
                          </m:r>
                        </m:sub>
                      </m:sSub>
                      <m:r>
                        <a:rPr lang="en-US" altLang="zh-CN" sz="2000" b="0" i="1" u="none" strike="noStrike" smtClean="0">
                          <a:solidFill>
                            <a:srgbClr val="000000"/>
                          </a:solidFill>
                          <a:effectLst/>
                          <a:latin typeface="Cambria Math" panose="02040503050406030204" pitchFamily="18" charset="0"/>
                        </a:rPr>
                        <m:t>=</m:t>
                      </m:r>
                      <m:f>
                        <m:fPr>
                          <m:ctrlPr>
                            <a:rPr lang="en-US" altLang="zh-CN" sz="2000" b="0" i="1" u="none" strike="noStrike" smtClean="0">
                              <a:solidFill>
                                <a:srgbClr val="000000"/>
                              </a:solidFill>
                              <a:effectLst/>
                              <a:latin typeface="Cambria Math" panose="02040503050406030204" pitchFamily="18" charset="0"/>
                            </a:rPr>
                          </m:ctrlPr>
                        </m:fPr>
                        <m:num>
                          <m:d>
                            <m:dPr>
                              <m:ctrlPr>
                                <a:rPr lang="en-US" altLang="zh-CN" sz="2000" b="0" i="1" u="none" strike="noStrike" smtClean="0">
                                  <a:solidFill>
                                    <a:srgbClr val="000000"/>
                                  </a:solidFill>
                                  <a:effectLst/>
                                  <a:latin typeface="Cambria Math" panose="02040503050406030204" pitchFamily="18" charset="0"/>
                                </a:rPr>
                              </m:ctrlPr>
                            </m:dPr>
                            <m:e>
                              <m:r>
                                <a:rPr lang="en-US" altLang="zh-CN" sz="2000" b="0" i="1" u="none" strike="noStrike" smtClean="0">
                                  <a:solidFill>
                                    <a:srgbClr val="000000"/>
                                  </a:solidFill>
                                  <a:effectLst/>
                                  <a:latin typeface="Cambria Math" panose="02040503050406030204" pitchFamily="18" charset="0"/>
                                </a:rPr>
                                <m:t>𝑋</m:t>
                              </m:r>
                              <m:r>
                                <a:rPr lang="en-US" altLang="zh-CN" sz="2000" b="0" i="1" u="none" strike="noStrike" smtClean="0">
                                  <a:solidFill>
                                    <a:srgbClr val="000000"/>
                                  </a:solidFill>
                                  <a:effectLst/>
                                  <a:latin typeface="Cambria Math" panose="02040503050406030204" pitchFamily="18" charset="0"/>
                                </a:rPr>
                                <m:t>−</m:t>
                              </m:r>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𝑋</m:t>
                                  </m:r>
                                </m:e>
                                <m:sub>
                                  <m:r>
                                    <a:rPr lang="en-US" altLang="zh-CN" sz="2000" b="0" i="1" u="none" strike="noStrike" smtClean="0">
                                      <a:solidFill>
                                        <a:srgbClr val="000000"/>
                                      </a:solidFill>
                                      <a:effectLst/>
                                      <a:latin typeface="Cambria Math" panose="02040503050406030204" pitchFamily="18" charset="0"/>
                                    </a:rPr>
                                    <m:t>𝑚𝑖𝑛</m:t>
                                  </m:r>
                                </m:sub>
                              </m:sSub>
                            </m:e>
                          </m:d>
                        </m:num>
                        <m:den>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𝑋</m:t>
                              </m:r>
                            </m:e>
                            <m:sub>
                              <m:r>
                                <a:rPr lang="en-US" altLang="zh-CN" sz="2000" b="0" i="1" u="none" strike="noStrike" smtClean="0">
                                  <a:solidFill>
                                    <a:srgbClr val="000000"/>
                                  </a:solidFill>
                                  <a:effectLst/>
                                  <a:latin typeface="Cambria Math" panose="02040503050406030204" pitchFamily="18" charset="0"/>
                                </a:rPr>
                                <m:t>𝑚𝑎𝑥</m:t>
                              </m:r>
                            </m:sub>
                          </m:sSub>
                          <m:r>
                            <a:rPr lang="en-US" altLang="zh-CN" sz="2000" b="0" i="1" u="none" strike="noStrike" smtClean="0">
                              <a:solidFill>
                                <a:srgbClr val="000000"/>
                              </a:solidFill>
                              <a:effectLst/>
                              <a:latin typeface="Cambria Math" panose="02040503050406030204" pitchFamily="18" charset="0"/>
                            </a:rPr>
                            <m:t>−</m:t>
                          </m:r>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𝑋</m:t>
                              </m:r>
                            </m:e>
                            <m:sub>
                              <m:r>
                                <a:rPr lang="en-US" altLang="zh-CN" sz="2000" b="0" i="1" u="none" strike="noStrike" smtClean="0">
                                  <a:solidFill>
                                    <a:srgbClr val="000000"/>
                                  </a:solidFill>
                                  <a:effectLst/>
                                  <a:latin typeface="Cambria Math" panose="02040503050406030204" pitchFamily="18" charset="0"/>
                                </a:rPr>
                                <m:t>𝑚𝑖𝑛</m:t>
                              </m:r>
                            </m:sub>
                          </m:sSub>
                        </m:den>
                      </m:f>
                      <m:d>
                        <m:dPr>
                          <m:ctrlPr>
                            <a:rPr lang="en-US" altLang="zh-CN" sz="2000" b="0" i="1" u="none" strike="noStrike" smtClean="0">
                              <a:solidFill>
                                <a:srgbClr val="000000"/>
                              </a:solidFill>
                              <a:effectLst/>
                              <a:latin typeface="Cambria Math" panose="02040503050406030204" pitchFamily="18" charset="0"/>
                            </a:rPr>
                          </m:ctrlPr>
                        </m:dPr>
                        <m:e>
                          <m:r>
                            <a:rPr lang="en-US" altLang="zh-CN" sz="2000" b="0" i="1" u="none" strike="noStrike" smtClean="0">
                              <a:solidFill>
                                <a:srgbClr val="000000"/>
                              </a:solidFill>
                              <a:effectLst/>
                              <a:latin typeface="Cambria Math" panose="02040503050406030204" pitchFamily="18" charset="0"/>
                            </a:rPr>
                            <m:t>𝑚𝑎𝑥</m:t>
                          </m:r>
                          <m:r>
                            <a:rPr lang="en-US" altLang="zh-CN" sz="2000" b="0" i="1" u="none" strike="noStrike" smtClean="0">
                              <a:solidFill>
                                <a:srgbClr val="000000"/>
                              </a:solidFill>
                              <a:effectLst/>
                              <a:latin typeface="Cambria Math" panose="02040503050406030204" pitchFamily="18" charset="0"/>
                            </a:rPr>
                            <m:t>−</m:t>
                          </m:r>
                          <m:r>
                            <a:rPr lang="en-US" altLang="zh-CN" sz="2000" b="0" i="1" u="none" strike="noStrike" smtClean="0">
                              <a:solidFill>
                                <a:srgbClr val="000000"/>
                              </a:solidFill>
                              <a:effectLst/>
                              <a:latin typeface="Cambria Math" panose="02040503050406030204" pitchFamily="18" charset="0"/>
                            </a:rPr>
                            <m:t>𝑚𝑖𝑛</m:t>
                          </m:r>
                        </m:e>
                      </m:d>
                      <m:r>
                        <a:rPr lang="en-US" altLang="zh-CN" sz="2000" b="0" i="1" u="none" strike="noStrike" smtClean="0">
                          <a:solidFill>
                            <a:srgbClr val="000000"/>
                          </a:solidFill>
                          <a:effectLst/>
                          <a:latin typeface="Cambria Math" panose="02040503050406030204" pitchFamily="18" charset="0"/>
                        </a:rPr>
                        <m:t>+</m:t>
                      </m:r>
                      <m:r>
                        <a:rPr lang="en-US" altLang="zh-CN" sz="2000" b="0" i="1" u="none" strike="noStrike" smtClean="0">
                          <a:solidFill>
                            <a:srgbClr val="000000"/>
                          </a:solidFill>
                          <a:effectLst/>
                          <a:latin typeface="Cambria Math" panose="02040503050406030204" pitchFamily="18" charset="0"/>
                        </a:rPr>
                        <m:t>𝑚𝑖𝑛</m:t>
                      </m:r>
                    </m:oMath>
                  </m:oMathPara>
                </a14:m>
                <a:endParaRPr lang="en-GB" altLang="zh-CN" sz="2000" b="0" i="0" u="none" strike="noStrike" dirty="0">
                  <a:solidFill>
                    <a:srgbClr val="000000"/>
                  </a:solidFill>
                  <a:effectLst/>
                </a:endParaRPr>
              </a:p>
            </p:txBody>
          </p:sp>
        </mc:Choice>
        <mc:Fallback xmlns="">
          <p:sp>
            <p:nvSpPr>
              <p:cNvPr id="10" name="文本框 9">
                <a:extLst>
                  <a:ext uri="{FF2B5EF4-FFF2-40B4-BE49-F238E27FC236}">
                    <a16:creationId xmlns:a16="http://schemas.microsoft.com/office/drawing/2014/main" id="{7C4C00AD-8595-C2A8-A66A-8883F60163A1}"/>
                  </a:ext>
                </a:extLst>
              </p:cNvPr>
              <p:cNvSpPr txBox="1">
                <a:spLocks noRot="1" noChangeAspect="1" noMove="1" noResize="1" noEditPoints="1" noAdjustHandles="1" noChangeArrowheads="1" noChangeShapeType="1" noTextEdit="1"/>
              </p:cNvSpPr>
              <p:nvPr/>
            </p:nvSpPr>
            <p:spPr>
              <a:xfrm>
                <a:off x="658813" y="2316166"/>
                <a:ext cx="5235360" cy="936410"/>
              </a:xfrm>
              <a:prstGeom prst="rect">
                <a:avLst/>
              </a:prstGeom>
              <a:blipFill>
                <a:blip r:embed="rId3"/>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4377777-6F48-B456-6F7E-5E3448B4ADDA}"/>
                  </a:ext>
                </a:extLst>
              </p:cNvPr>
              <p:cNvSpPr txBox="1"/>
              <p:nvPr/>
            </p:nvSpPr>
            <p:spPr>
              <a:xfrm>
                <a:off x="6516198" y="2340210"/>
                <a:ext cx="5235360" cy="912366"/>
              </a:xfrm>
              <a:prstGeom prst="rect">
                <a:avLst/>
              </a:prstGeom>
              <a:noFill/>
            </p:spPr>
            <p:txBody>
              <a:bodyPr wrap="square">
                <a:spAutoFit/>
              </a:bodyPr>
              <a:lstStyle/>
              <a:p>
                <a:pPr>
                  <a:lnSpc>
                    <a:spcPct val="130000"/>
                  </a:lnSpc>
                </a:pPr>
                <a14:m>
                  <m:oMathPara xmlns:m="http://schemas.openxmlformats.org/officeDocument/2006/math">
                    <m:oMathParaPr>
                      <m:jc m:val="left"/>
                    </m:oMathParaPr>
                    <m:oMath xmlns:m="http://schemas.openxmlformats.org/officeDocument/2006/math">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𝑋</m:t>
                          </m:r>
                        </m:e>
                        <m:sub>
                          <m:r>
                            <a:rPr lang="en-US" altLang="zh-CN" sz="2000" b="0" i="1" u="none" strike="noStrike" smtClean="0">
                              <a:solidFill>
                                <a:srgbClr val="000000"/>
                              </a:solidFill>
                              <a:effectLst/>
                              <a:latin typeface="Cambria Math" panose="02040503050406030204" pitchFamily="18" charset="0"/>
                            </a:rPr>
                            <m:t>𝑠𝑐𝑎𝑙𝑒𝑑</m:t>
                          </m:r>
                        </m:sub>
                      </m:sSub>
                      <m:r>
                        <a:rPr lang="en-US" altLang="zh-CN" sz="2000" b="0" i="1" u="none" strike="noStrike" smtClean="0">
                          <a:solidFill>
                            <a:srgbClr val="000000"/>
                          </a:solidFill>
                          <a:effectLst/>
                          <a:latin typeface="Cambria Math" panose="02040503050406030204" pitchFamily="18" charset="0"/>
                        </a:rPr>
                        <m:t>=</m:t>
                      </m:r>
                      <m:f>
                        <m:fPr>
                          <m:ctrlPr>
                            <a:rPr lang="en-US" altLang="zh-CN" sz="2000" b="0" i="1" u="none" strike="noStrike" smtClean="0">
                              <a:solidFill>
                                <a:srgbClr val="000000"/>
                              </a:solidFill>
                              <a:effectLst/>
                              <a:latin typeface="Cambria Math" panose="02040503050406030204" pitchFamily="18" charset="0"/>
                            </a:rPr>
                          </m:ctrlPr>
                        </m:fPr>
                        <m:num>
                          <m:r>
                            <a:rPr lang="en-US" altLang="zh-CN" sz="2000" b="0" i="1" u="none" strike="noStrike" smtClean="0">
                              <a:solidFill>
                                <a:srgbClr val="000000"/>
                              </a:solidFill>
                              <a:effectLst/>
                              <a:latin typeface="Cambria Math" panose="02040503050406030204" pitchFamily="18" charset="0"/>
                            </a:rPr>
                            <m:t>𝑋</m:t>
                          </m:r>
                        </m:num>
                        <m:den>
                          <m:r>
                            <m:rPr>
                              <m:sty m:val="p"/>
                            </m:rPr>
                            <a:rPr lang="en-US" altLang="zh-CN" sz="2000" b="0" i="0" u="none" strike="noStrike" smtClean="0">
                              <a:solidFill>
                                <a:srgbClr val="000000"/>
                              </a:solidFill>
                              <a:effectLst/>
                              <a:latin typeface="Cambria Math" panose="02040503050406030204" pitchFamily="18" charset="0"/>
                            </a:rPr>
                            <m:t>max</m:t>
                          </m:r>
                          <m:r>
                            <a:rPr lang="en-US" altLang="zh-CN" sz="2000" b="0" i="1" u="none" strike="noStrike" smtClean="0">
                              <a:solidFill>
                                <a:srgbClr val="000000"/>
                              </a:solidFill>
                              <a:effectLst/>
                              <a:latin typeface="Cambria Math" panose="02040503050406030204" pitchFamily="18" charset="0"/>
                            </a:rPr>
                            <m:t>⁡(</m:t>
                          </m:r>
                          <m:r>
                            <m:rPr>
                              <m:sty m:val="p"/>
                            </m:rPr>
                            <a:rPr lang="en-US" altLang="zh-CN" sz="2000" b="0" i="0" u="none" strike="noStrike" smtClean="0">
                              <a:solidFill>
                                <a:srgbClr val="000000"/>
                              </a:solidFill>
                              <a:effectLst/>
                              <a:latin typeface="Cambria Math" panose="02040503050406030204" pitchFamily="18" charset="0"/>
                            </a:rPr>
                            <m:t>abs</m:t>
                          </m:r>
                          <m:d>
                            <m:dPr>
                              <m:ctrlPr>
                                <a:rPr lang="en-US" altLang="zh-CN" sz="2000" b="0" i="1" u="none" strike="noStrike" smtClean="0">
                                  <a:solidFill>
                                    <a:srgbClr val="000000"/>
                                  </a:solidFill>
                                  <a:effectLst/>
                                  <a:latin typeface="Cambria Math" panose="02040503050406030204" pitchFamily="18" charset="0"/>
                                </a:rPr>
                              </m:ctrlPr>
                            </m:dPr>
                            <m:e>
                              <m:r>
                                <a:rPr lang="en-US" altLang="zh-CN" sz="2000" b="0" i="1" u="none" strike="noStrike" smtClean="0">
                                  <a:solidFill>
                                    <a:srgbClr val="000000"/>
                                  </a:solidFill>
                                  <a:effectLst/>
                                  <a:latin typeface="Cambria Math" panose="02040503050406030204" pitchFamily="18" charset="0"/>
                                </a:rPr>
                                <m:t>𝑋</m:t>
                              </m:r>
                            </m:e>
                          </m:d>
                          <m:r>
                            <a:rPr lang="en-US" altLang="zh-CN" sz="2000" b="0" i="1" u="none" strike="noStrike" smtClean="0">
                              <a:solidFill>
                                <a:srgbClr val="000000"/>
                              </a:solidFill>
                              <a:effectLst/>
                              <a:latin typeface="Cambria Math" panose="02040503050406030204" pitchFamily="18" charset="0"/>
                            </a:rPr>
                            <m:t>)</m:t>
                          </m:r>
                        </m:den>
                      </m:f>
                    </m:oMath>
                  </m:oMathPara>
                </a14:m>
                <a:endParaRPr lang="en-GB" altLang="zh-CN" sz="2000" b="0" i="0" u="none" strike="noStrike" dirty="0">
                  <a:solidFill>
                    <a:srgbClr val="000000"/>
                  </a:solidFill>
                  <a:effectLst/>
                </a:endParaRPr>
              </a:p>
            </p:txBody>
          </p:sp>
        </mc:Choice>
        <mc:Fallback xmlns="">
          <p:sp>
            <p:nvSpPr>
              <p:cNvPr id="13" name="文本框 12">
                <a:extLst>
                  <a:ext uri="{FF2B5EF4-FFF2-40B4-BE49-F238E27FC236}">
                    <a16:creationId xmlns:a16="http://schemas.microsoft.com/office/drawing/2014/main" id="{84377777-6F48-B456-6F7E-5E3448B4ADDA}"/>
                  </a:ext>
                </a:extLst>
              </p:cNvPr>
              <p:cNvSpPr txBox="1">
                <a:spLocks noRot="1" noChangeAspect="1" noMove="1" noResize="1" noEditPoints="1" noAdjustHandles="1" noChangeArrowheads="1" noChangeShapeType="1" noTextEdit="1"/>
              </p:cNvSpPr>
              <p:nvPr/>
            </p:nvSpPr>
            <p:spPr>
              <a:xfrm>
                <a:off x="6516198" y="2340210"/>
                <a:ext cx="5235360" cy="912366"/>
              </a:xfrm>
              <a:prstGeom prst="rect">
                <a:avLst/>
              </a:prstGeom>
              <a:blipFill>
                <a:blip r:embed="rId4"/>
                <a:stretch>
                  <a:fillRect b="-8219"/>
                </a:stretch>
              </a:blipFill>
            </p:spPr>
            <p:txBody>
              <a:bodyPr/>
              <a:lstStyle/>
              <a:p>
                <a:r>
                  <a:rPr lang="zh-CN" altLang="en-US">
                    <a:noFill/>
                  </a:rPr>
                  <a:t> </a:t>
                </a:r>
              </a:p>
            </p:txBody>
          </p:sp>
        </mc:Fallback>
      </mc:AlternateContent>
      <p:pic>
        <p:nvPicPr>
          <p:cNvPr id="15" name="Picture 18">
            <a:extLst>
              <a:ext uri="{FF2B5EF4-FFF2-40B4-BE49-F238E27FC236}">
                <a16:creationId xmlns:a16="http://schemas.microsoft.com/office/drawing/2014/main" id="{4BF08FFD-F9CD-AC38-8D7B-7F19DBF17B22}"/>
              </a:ext>
            </a:extLst>
          </p:cNvPr>
          <p:cNvPicPr>
            <a:picLocks noChangeAspect="1"/>
          </p:cNvPicPr>
          <p:nvPr/>
        </p:nvPicPr>
        <p:blipFill rotWithShape="1">
          <a:blip r:embed="rId5"/>
          <a:srcRect l="209" r="8393"/>
          <a:stretch/>
        </p:blipFill>
        <p:spPr>
          <a:xfrm>
            <a:off x="658813" y="3310569"/>
            <a:ext cx="5235360" cy="1933469"/>
          </a:xfrm>
          <a:prstGeom prst="rect">
            <a:avLst/>
          </a:prstGeom>
        </p:spPr>
      </p:pic>
      <p:pic>
        <p:nvPicPr>
          <p:cNvPr id="16" name="Picture 10">
            <a:extLst>
              <a:ext uri="{FF2B5EF4-FFF2-40B4-BE49-F238E27FC236}">
                <a16:creationId xmlns:a16="http://schemas.microsoft.com/office/drawing/2014/main" id="{3A652F90-70F5-A0E8-9245-A09B8C50AE0F}"/>
              </a:ext>
            </a:extLst>
          </p:cNvPr>
          <p:cNvPicPr>
            <a:picLocks noChangeAspect="1"/>
          </p:cNvPicPr>
          <p:nvPr/>
        </p:nvPicPr>
        <p:blipFill rotWithShape="1">
          <a:blip r:embed="rId6"/>
          <a:srcRect t="6839" b="26782"/>
          <a:stretch/>
        </p:blipFill>
        <p:spPr>
          <a:xfrm>
            <a:off x="6516198" y="3310569"/>
            <a:ext cx="4798618" cy="2723173"/>
          </a:xfrm>
          <a:prstGeom prst="rect">
            <a:avLst/>
          </a:prstGeom>
        </p:spPr>
      </p:pic>
    </p:spTree>
    <p:extLst>
      <p:ext uri="{BB962C8B-B14F-4D97-AF65-F5344CB8AC3E}">
        <p14:creationId xmlns:p14="http://schemas.microsoft.com/office/powerpoint/2010/main" val="76926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1">
            <a:extLst>
              <a:ext uri="{FF2B5EF4-FFF2-40B4-BE49-F238E27FC236}">
                <a16:creationId xmlns:a16="http://schemas.microsoft.com/office/drawing/2014/main" id="{F2A12C6C-0443-926A-7E0E-9AF3BDA05938}"/>
              </a:ext>
            </a:extLst>
          </p:cNvPr>
          <p:cNvSpPr txBox="1"/>
          <p:nvPr/>
        </p:nvSpPr>
        <p:spPr>
          <a:xfrm>
            <a:off x="660400" y="1283039"/>
            <a:ext cx="11531600" cy="1493935"/>
          </a:xfrm>
          <a:prstGeom prst="rect">
            <a:avLst/>
          </a:prstGeom>
          <a:noFill/>
        </p:spPr>
        <p:txBody>
          <a:bodyPr wrap="square">
            <a:spAutoFit/>
          </a:bodyPr>
          <a:lstStyle/>
          <a:p>
            <a:pPr>
              <a:lnSpc>
                <a:spcPct val="130000"/>
              </a:lnSpc>
            </a:pPr>
            <a:r>
              <a:rPr lang="en-GB" altLang="zh-CN" sz="2400" i="0" dirty="0">
                <a:solidFill>
                  <a:srgbClr val="212529"/>
                </a:solidFill>
                <a:effectLst/>
                <a:latin typeface="-apple-system"/>
              </a:rPr>
              <a:t>Direction/ratio instead of norm being informative for some features</a:t>
            </a:r>
          </a:p>
          <a:p>
            <a:pPr marL="342900" indent="-342900">
              <a:lnSpc>
                <a:spcPct val="130000"/>
              </a:lnSpc>
              <a:buFont typeface="Arial" panose="020B0604020202020204" pitchFamily="34" charset="0"/>
              <a:buChar char="•"/>
            </a:pPr>
            <a:r>
              <a:rPr lang="en-GB" altLang="zh-CN" sz="2400" i="0" dirty="0">
                <a:solidFill>
                  <a:srgbClr val="212529"/>
                </a:solidFill>
                <a:effectLst/>
                <a:latin typeface="-apple-system"/>
              </a:rPr>
              <a:t>e.g., the ratio of water, fat, and protein can be indicative to health status</a:t>
            </a:r>
          </a:p>
          <a:p>
            <a:pPr marL="342900" indent="-342900">
              <a:lnSpc>
                <a:spcPct val="130000"/>
              </a:lnSpc>
              <a:buFont typeface="Arial" panose="020B0604020202020204" pitchFamily="34" charset="0"/>
              <a:buChar char="•"/>
            </a:pPr>
            <a:endParaRPr lang="en-GB" sz="2400" dirty="0">
              <a:solidFill>
                <a:srgbClr val="212529"/>
              </a:solidFill>
              <a:latin typeface="-apple-system"/>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Normalization</a:t>
            </a:r>
          </a:p>
        </p:txBody>
      </p:sp>
      <p:graphicFrame>
        <p:nvGraphicFramePr>
          <p:cNvPr id="10" name="表格 9">
            <a:extLst>
              <a:ext uri="{FF2B5EF4-FFF2-40B4-BE49-F238E27FC236}">
                <a16:creationId xmlns:a16="http://schemas.microsoft.com/office/drawing/2014/main" id="{5383BF12-3194-0E7E-4A52-F96AA37C5FDF}"/>
              </a:ext>
            </a:extLst>
          </p:cNvPr>
          <p:cNvGraphicFramePr>
            <a:graphicFrameLocks noGrp="1"/>
          </p:cNvGraphicFramePr>
          <p:nvPr>
            <p:extLst>
              <p:ext uri="{D42A27DB-BD31-4B8C-83A1-F6EECF244321}">
                <p14:modId xmlns:p14="http://schemas.microsoft.com/office/powerpoint/2010/main" val="3768444872"/>
              </p:ext>
            </p:extLst>
          </p:nvPr>
        </p:nvGraphicFramePr>
        <p:xfrm>
          <a:off x="660400" y="3257106"/>
          <a:ext cx="48768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862928181"/>
                    </a:ext>
                  </a:extLst>
                </a:gridCol>
                <a:gridCol w="1219200">
                  <a:extLst>
                    <a:ext uri="{9D8B030D-6E8A-4147-A177-3AD203B41FA5}">
                      <a16:colId xmlns:a16="http://schemas.microsoft.com/office/drawing/2014/main" val="3001034776"/>
                    </a:ext>
                  </a:extLst>
                </a:gridCol>
                <a:gridCol w="1219200">
                  <a:extLst>
                    <a:ext uri="{9D8B030D-6E8A-4147-A177-3AD203B41FA5}">
                      <a16:colId xmlns:a16="http://schemas.microsoft.com/office/drawing/2014/main" val="3180031398"/>
                    </a:ext>
                  </a:extLst>
                </a:gridCol>
                <a:gridCol w="1219200">
                  <a:extLst>
                    <a:ext uri="{9D8B030D-6E8A-4147-A177-3AD203B41FA5}">
                      <a16:colId xmlns:a16="http://schemas.microsoft.com/office/drawing/2014/main" val="230652279"/>
                    </a:ext>
                  </a:extLst>
                </a:gridCol>
              </a:tblGrid>
              <a:tr h="370840">
                <a:tc>
                  <a:txBody>
                    <a:bodyPr/>
                    <a:lstStyle/>
                    <a:p>
                      <a:r>
                        <a:rPr lang="en-US" altLang="zh-CN" dirty="0"/>
                        <a:t>Water</a:t>
                      </a:r>
                      <a:endParaRPr lang="zh-CN" altLang="en-US" dirty="0"/>
                    </a:p>
                  </a:txBody>
                  <a:tcPr/>
                </a:tc>
                <a:tc>
                  <a:txBody>
                    <a:bodyPr/>
                    <a:lstStyle/>
                    <a:p>
                      <a:r>
                        <a:rPr lang="en-US" altLang="zh-CN" dirty="0"/>
                        <a:t>Fat</a:t>
                      </a:r>
                      <a:endParaRPr lang="zh-CN" altLang="en-US" dirty="0"/>
                    </a:p>
                  </a:txBody>
                  <a:tcPr/>
                </a:tc>
                <a:tc>
                  <a:txBody>
                    <a:bodyPr/>
                    <a:lstStyle/>
                    <a:p>
                      <a:r>
                        <a:rPr lang="en-US" altLang="zh-CN" dirty="0"/>
                        <a:t>Protein</a:t>
                      </a:r>
                      <a:endParaRPr lang="zh-CN" altLang="en-US" dirty="0"/>
                    </a:p>
                  </a:txBody>
                  <a:tcPr/>
                </a:tc>
                <a:tc>
                  <a:txBody>
                    <a:bodyPr/>
                    <a:lstStyle/>
                    <a:p>
                      <a:r>
                        <a:rPr lang="en-US" altLang="zh-CN" dirty="0"/>
                        <a:t>Others</a:t>
                      </a:r>
                      <a:endParaRPr lang="zh-CN" altLang="en-US" dirty="0"/>
                    </a:p>
                  </a:txBody>
                  <a:tcPr/>
                </a:tc>
                <a:extLst>
                  <a:ext uri="{0D108BD9-81ED-4DB2-BD59-A6C34878D82A}">
                    <a16:rowId xmlns:a16="http://schemas.microsoft.com/office/drawing/2014/main" val="4154580527"/>
                  </a:ext>
                </a:extLst>
              </a:tr>
              <a:tr h="370840">
                <a:tc>
                  <a:txBody>
                    <a:bodyPr/>
                    <a:lstStyle/>
                    <a:p>
                      <a:r>
                        <a:rPr lang="en-US" altLang="zh-CN" dirty="0"/>
                        <a:t>28.5kg</a:t>
                      </a:r>
                      <a:endParaRPr lang="zh-CN" altLang="en-US" dirty="0"/>
                    </a:p>
                  </a:txBody>
                  <a:tcPr/>
                </a:tc>
                <a:tc>
                  <a:txBody>
                    <a:bodyPr/>
                    <a:lstStyle/>
                    <a:p>
                      <a:r>
                        <a:rPr lang="en-US" altLang="zh-CN" dirty="0"/>
                        <a:t>21kg</a:t>
                      </a:r>
                      <a:endParaRPr lang="zh-CN" altLang="en-US" dirty="0"/>
                    </a:p>
                  </a:txBody>
                  <a:tcPr/>
                </a:tc>
                <a:tc>
                  <a:txBody>
                    <a:bodyPr/>
                    <a:lstStyle/>
                    <a:p>
                      <a:r>
                        <a:rPr lang="en-US" altLang="zh-CN" dirty="0"/>
                        <a:t>8.2kg</a:t>
                      </a:r>
                      <a:endParaRPr lang="zh-CN" altLang="en-US" dirty="0"/>
                    </a:p>
                  </a:txBody>
                  <a:tcPr/>
                </a:tc>
                <a:tc>
                  <a:txBody>
                    <a:bodyPr/>
                    <a:lstStyle/>
                    <a:p>
                      <a:r>
                        <a:rPr lang="en-US" altLang="zh-CN" dirty="0"/>
                        <a:t>2.3kg</a:t>
                      </a:r>
                      <a:endParaRPr lang="zh-CN" altLang="en-US" dirty="0"/>
                    </a:p>
                  </a:txBody>
                  <a:tcPr/>
                </a:tc>
                <a:extLst>
                  <a:ext uri="{0D108BD9-81ED-4DB2-BD59-A6C34878D82A}">
                    <a16:rowId xmlns:a16="http://schemas.microsoft.com/office/drawing/2014/main" val="1388895047"/>
                  </a:ext>
                </a:extLst>
              </a:tr>
              <a:tr h="370840">
                <a:tc>
                  <a:txBody>
                    <a:bodyPr/>
                    <a:lstStyle/>
                    <a:p>
                      <a:r>
                        <a:rPr lang="en-US" altLang="zh-CN" dirty="0"/>
                        <a:t>40.1kg</a:t>
                      </a:r>
                      <a:endParaRPr lang="zh-CN" altLang="en-US" dirty="0"/>
                    </a:p>
                  </a:txBody>
                  <a:tcPr/>
                </a:tc>
                <a:tc>
                  <a:txBody>
                    <a:bodyPr/>
                    <a:lstStyle/>
                    <a:p>
                      <a:r>
                        <a:rPr lang="en-US" altLang="zh-CN" dirty="0"/>
                        <a:t>22.4kg</a:t>
                      </a:r>
                      <a:endParaRPr lang="zh-CN" altLang="en-US" dirty="0"/>
                    </a:p>
                  </a:txBody>
                  <a:tcPr/>
                </a:tc>
                <a:tc>
                  <a:txBody>
                    <a:bodyPr/>
                    <a:lstStyle/>
                    <a:p>
                      <a:r>
                        <a:rPr lang="en-US" altLang="zh-CN" dirty="0"/>
                        <a:t>12.4kg</a:t>
                      </a:r>
                      <a:endParaRPr lang="zh-CN" altLang="en-US" dirty="0"/>
                    </a:p>
                  </a:txBody>
                  <a:tcPr/>
                </a:tc>
                <a:tc>
                  <a:txBody>
                    <a:bodyPr/>
                    <a:lstStyle/>
                    <a:p>
                      <a:r>
                        <a:rPr lang="en-US" altLang="zh-CN" dirty="0"/>
                        <a:t>3kg</a:t>
                      </a:r>
                      <a:endParaRPr lang="zh-CN" altLang="en-US" dirty="0"/>
                    </a:p>
                  </a:txBody>
                  <a:tcPr/>
                </a:tc>
                <a:extLst>
                  <a:ext uri="{0D108BD9-81ED-4DB2-BD59-A6C34878D82A}">
                    <a16:rowId xmlns:a16="http://schemas.microsoft.com/office/drawing/2014/main" val="789589190"/>
                  </a:ext>
                </a:extLst>
              </a:tr>
            </a:tbl>
          </a:graphicData>
        </a:graphic>
      </p:graphicFrame>
      <p:graphicFrame>
        <p:nvGraphicFramePr>
          <p:cNvPr id="11" name="表格 10">
            <a:extLst>
              <a:ext uri="{FF2B5EF4-FFF2-40B4-BE49-F238E27FC236}">
                <a16:creationId xmlns:a16="http://schemas.microsoft.com/office/drawing/2014/main" id="{4EA778DB-D01E-B5C2-FD19-DC1FB41E008A}"/>
              </a:ext>
            </a:extLst>
          </p:cNvPr>
          <p:cNvGraphicFramePr>
            <a:graphicFrameLocks noGrp="1"/>
          </p:cNvGraphicFramePr>
          <p:nvPr>
            <p:extLst>
              <p:ext uri="{D42A27DB-BD31-4B8C-83A1-F6EECF244321}">
                <p14:modId xmlns:p14="http://schemas.microsoft.com/office/powerpoint/2010/main" val="4092042763"/>
              </p:ext>
            </p:extLst>
          </p:nvPr>
        </p:nvGraphicFramePr>
        <p:xfrm>
          <a:off x="6292335" y="3257106"/>
          <a:ext cx="48768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001034776"/>
                    </a:ext>
                  </a:extLst>
                </a:gridCol>
                <a:gridCol w="1219200">
                  <a:extLst>
                    <a:ext uri="{9D8B030D-6E8A-4147-A177-3AD203B41FA5}">
                      <a16:colId xmlns:a16="http://schemas.microsoft.com/office/drawing/2014/main" val="3180031398"/>
                    </a:ext>
                  </a:extLst>
                </a:gridCol>
                <a:gridCol w="1219200">
                  <a:extLst>
                    <a:ext uri="{9D8B030D-6E8A-4147-A177-3AD203B41FA5}">
                      <a16:colId xmlns:a16="http://schemas.microsoft.com/office/drawing/2014/main" val="230652279"/>
                    </a:ext>
                  </a:extLst>
                </a:gridCol>
                <a:gridCol w="1219200">
                  <a:extLst>
                    <a:ext uri="{9D8B030D-6E8A-4147-A177-3AD203B41FA5}">
                      <a16:colId xmlns:a16="http://schemas.microsoft.com/office/drawing/2014/main" val="4102732840"/>
                    </a:ext>
                  </a:extLst>
                </a:gridCol>
              </a:tblGrid>
              <a:tr h="370840">
                <a:tc>
                  <a:txBody>
                    <a:bodyPr/>
                    <a:lstStyle/>
                    <a:p>
                      <a:r>
                        <a:rPr lang="en-US" altLang="zh-CN" dirty="0"/>
                        <a:t>Water</a:t>
                      </a:r>
                      <a:endParaRPr lang="zh-CN" altLang="en-US" dirty="0"/>
                    </a:p>
                  </a:txBody>
                  <a:tcPr/>
                </a:tc>
                <a:tc>
                  <a:txBody>
                    <a:bodyPr/>
                    <a:lstStyle/>
                    <a:p>
                      <a:r>
                        <a:rPr lang="en-US" altLang="zh-CN" dirty="0"/>
                        <a:t>Fat</a:t>
                      </a:r>
                      <a:endParaRPr lang="zh-CN" altLang="en-US" dirty="0"/>
                    </a:p>
                  </a:txBody>
                  <a:tcPr/>
                </a:tc>
                <a:tc>
                  <a:txBody>
                    <a:bodyPr/>
                    <a:lstStyle/>
                    <a:p>
                      <a:r>
                        <a:rPr lang="en-US" altLang="zh-CN" dirty="0"/>
                        <a:t>Protein</a:t>
                      </a:r>
                      <a:endParaRPr lang="zh-CN" altLang="en-US" dirty="0"/>
                    </a:p>
                  </a:txBody>
                  <a:tcPr/>
                </a:tc>
                <a:tc>
                  <a:txBody>
                    <a:bodyPr/>
                    <a:lstStyle/>
                    <a:p>
                      <a:r>
                        <a:rPr lang="en-US" altLang="zh-CN" dirty="0"/>
                        <a:t>Others</a:t>
                      </a:r>
                      <a:endParaRPr lang="zh-CN" altLang="en-US" dirty="0"/>
                    </a:p>
                  </a:txBody>
                  <a:tcPr/>
                </a:tc>
                <a:extLst>
                  <a:ext uri="{0D108BD9-81ED-4DB2-BD59-A6C34878D82A}">
                    <a16:rowId xmlns:a16="http://schemas.microsoft.com/office/drawing/2014/main" val="4154580527"/>
                  </a:ext>
                </a:extLst>
              </a:tr>
              <a:tr h="370840">
                <a:tc>
                  <a:txBody>
                    <a:bodyPr/>
                    <a:lstStyle/>
                    <a:p>
                      <a:r>
                        <a:rPr lang="en-US" altLang="zh-CN" dirty="0"/>
                        <a:t>47.5%</a:t>
                      </a:r>
                      <a:endParaRPr lang="zh-CN" altLang="en-US" dirty="0"/>
                    </a:p>
                  </a:txBody>
                  <a:tcPr/>
                </a:tc>
                <a:tc>
                  <a:txBody>
                    <a:bodyPr/>
                    <a:lstStyle/>
                    <a:p>
                      <a:r>
                        <a:rPr lang="en-US" altLang="zh-CN" dirty="0"/>
                        <a:t>35%</a:t>
                      </a:r>
                      <a:endParaRPr lang="zh-CN" altLang="en-US" dirty="0"/>
                    </a:p>
                  </a:txBody>
                  <a:tcPr/>
                </a:tc>
                <a:tc>
                  <a:txBody>
                    <a:bodyPr/>
                    <a:lstStyle/>
                    <a:p>
                      <a:r>
                        <a:rPr lang="en-US" altLang="zh-CN" dirty="0"/>
                        <a:t>13.6%</a:t>
                      </a:r>
                      <a:endParaRPr lang="zh-CN" altLang="en-US" dirty="0"/>
                    </a:p>
                  </a:txBody>
                  <a:tcPr/>
                </a:tc>
                <a:tc>
                  <a:txBody>
                    <a:bodyPr/>
                    <a:lstStyle/>
                    <a:p>
                      <a:r>
                        <a:rPr lang="en-US" altLang="zh-CN" dirty="0"/>
                        <a:t>3.9%</a:t>
                      </a:r>
                      <a:endParaRPr lang="zh-CN" altLang="en-US" dirty="0"/>
                    </a:p>
                  </a:txBody>
                  <a:tcPr/>
                </a:tc>
                <a:extLst>
                  <a:ext uri="{0D108BD9-81ED-4DB2-BD59-A6C34878D82A}">
                    <a16:rowId xmlns:a16="http://schemas.microsoft.com/office/drawing/2014/main" val="1388895047"/>
                  </a:ext>
                </a:extLst>
              </a:tr>
              <a:tr h="370840">
                <a:tc>
                  <a:txBody>
                    <a:bodyPr/>
                    <a:lstStyle/>
                    <a:p>
                      <a:r>
                        <a:rPr lang="en-US" altLang="zh-CN" dirty="0"/>
                        <a:t>51.4%</a:t>
                      </a:r>
                      <a:endParaRPr lang="zh-CN" altLang="en-US" dirty="0"/>
                    </a:p>
                  </a:txBody>
                  <a:tcPr/>
                </a:tc>
                <a:tc>
                  <a:txBody>
                    <a:bodyPr/>
                    <a:lstStyle/>
                    <a:p>
                      <a:r>
                        <a:rPr lang="en-US" altLang="zh-CN" dirty="0"/>
                        <a:t>28.7%</a:t>
                      </a:r>
                      <a:endParaRPr lang="zh-CN" altLang="en-US" dirty="0"/>
                    </a:p>
                  </a:txBody>
                  <a:tcPr/>
                </a:tc>
                <a:tc>
                  <a:txBody>
                    <a:bodyPr/>
                    <a:lstStyle/>
                    <a:p>
                      <a:r>
                        <a:rPr lang="en-US" altLang="zh-CN" dirty="0"/>
                        <a:t>15.9%</a:t>
                      </a:r>
                      <a:endParaRPr lang="zh-CN" altLang="en-US" dirty="0"/>
                    </a:p>
                  </a:txBody>
                  <a:tcPr/>
                </a:tc>
                <a:tc>
                  <a:txBody>
                    <a:bodyPr/>
                    <a:lstStyle/>
                    <a:p>
                      <a:r>
                        <a:rPr lang="en-US" altLang="zh-CN" dirty="0"/>
                        <a:t>4%</a:t>
                      </a:r>
                      <a:endParaRPr lang="zh-CN" altLang="en-US" dirty="0"/>
                    </a:p>
                  </a:txBody>
                  <a:tcPr/>
                </a:tc>
                <a:extLst>
                  <a:ext uri="{0D108BD9-81ED-4DB2-BD59-A6C34878D82A}">
                    <a16:rowId xmlns:a16="http://schemas.microsoft.com/office/drawing/2014/main" val="789589190"/>
                  </a:ext>
                </a:extLst>
              </a:tr>
            </a:tbl>
          </a:graphicData>
        </a:graphic>
      </p:graphicFrame>
      <p:sp>
        <p:nvSpPr>
          <p:cNvPr id="12" name="右箭头 11">
            <a:extLst>
              <a:ext uri="{FF2B5EF4-FFF2-40B4-BE49-F238E27FC236}">
                <a16:creationId xmlns:a16="http://schemas.microsoft.com/office/drawing/2014/main" id="{6A538C01-68E8-CBBD-06DB-F2041F59E84C}"/>
              </a:ext>
            </a:extLst>
          </p:cNvPr>
          <p:cNvSpPr/>
          <p:nvPr/>
        </p:nvSpPr>
        <p:spPr>
          <a:xfrm>
            <a:off x="5733535" y="3816732"/>
            <a:ext cx="362465" cy="2642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1649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1">
            <a:extLst>
              <a:ext uri="{FF2B5EF4-FFF2-40B4-BE49-F238E27FC236}">
                <a16:creationId xmlns:a16="http://schemas.microsoft.com/office/drawing/2014/main" id="{F2A12C6C-0443-926A-7E0E-9AF3BDA05938}"/>
              </a:ext>
            </a:extLst>
          </p:cNvPr>
          <p:cNvSpPr txBox="1"/>
          <p:nvPr/>
        </p:nvSpPr>
        <p:spPr>
          <a:xfrm>
            <a:off x="660400" y="1283039"/>
            <a:ext cx="11531600" cy="1974067"/>
          </a:xfrm>
          <a:prstGeom prst="rect">
            <a:avLst/>
          </a:prstGeom>
          <a:noFill/>
        </p:spPr>
        <p:txBody>
          <a:bodyPr wrap="square">
            <a:spAutoFit/>
          </a:bodyPr>
          <a:lstStyle/>
          <a:p>
            <a:pPr>
              <a:lnSpc>
                <a:spcPct val="130000"/>
              </a:lnSpc>
            </a:pPr>
            <a:r>
              <a:rPr lang="en-GB" sz="2400" dirty="0">
                <a:solidFill>
                  <a:srgbClr val="212529"/>
                </a:solidFill>
                <a:latin typeface="-apple-system"/>
              </a:rPr>
              <a:t>S</a:t>
            </a:r>
            <a:r>
              <a:rPr lang="en-GB" sz="2400" i="0" dirty="0">
                <a:solidFill>
                  <a:srgbClr val="212529"/>
                </a:solidFill>
                <a:effectLst/>
                <a:latin typeface="-apple-system"/>
              </a:rPr>
              <a:t>caling individual samples to unit norm</a:t>
            </a:r>
            <a:endParaRPr lang="en-GB" sz="2400" dirty="0">
              <a:solidFill>
                <a:srgbClr val="212529"/>
              </a:solidFill>
              <a:latin typeface="-apple-system"/>
            </a:endParaRPr>
          </a:p>
          <a:p>
            <a:pPr marL="342900" indent="-342900">
              <a:lnSpc>
                <a:spcPct val="130000"/>
              </a:lnSpc>
              <a:buFont typeface="Arial" panose="020B0604020202020204" pitchFamily="34" charset="0"/>
              <a:buChar char="•"/>
            </a:pPr>
            <a:r>
              <a:rPr lang="en-GB" sz="2400" dirty="0">
                <a:solidFill>
                  <a:srgbClr val="212529"/>
                </a:solidFill>
                <a:latin typeface="-apple-system"/>
              </a:rPr>
              <a:t>Differences between normalization and scaler</a:t>
            </a:r>
          </a:p>
          <a:p>
            <a:pPr marL="800100" lvl="1" indent="-342900">
              <a:lnSpc>
                <a:spcPct val="130000"/>
              </a:lnSpc>
              <a:buFont typeface="Arial" panose="020B0604020202020204" pitchFamily="34" charset="0"/>
              <a:buChar char="•"/>
            </a:pPr>
            <a:r>
              <a:rPr lang="en-GB" sz="2400" dirty="0">
                <a:solidFill>
                  <a:srgbClr val="212529"/>
                </a:solidFill>
                <a:latin typeface="-apple-system"/>
              </a:rPr>
              <a:t>Scaler </a:t>
            </a:r>
            <a:r>
              <a:rPr lang="en-GB" altLang="zh-CN" sz="2400" dirty="0">
                <a:solidFill>
                  <a:srgbClr val="212529"/>
                </a:solidFill>
                <a:latin typeface="-apple-system"/>
              </a:rPr>
              <a:t>–</a:t>
            </a:r>
            <a:r>
              <a:rPr lang="en-GB" sz="2400" dirty="0">
                <a:solidFill>
                  <a:srgbClr val="212529"/>
                </a:solidFill>
                <a:latin typeface="-apple-system"/>
              </a:rPr>
              <a:t> operate columns (features)</a:t>
            </a:r>
          </a:p>
          <a:p>
            <a:pPr marL="800100" lvl="1" indent="-342900">
              <a:lnSpc>
                <a:spcPct val="130000"/>
              </a:lnSpc>
              <a:buFont typeface="Arial" panose="020B0604020202020204" pitchFamily="34" charset="0"/>
              <a:buChar char="•"/>
            </a:pPr>
            <a:r>
              <a:rPr lang="en-GB" sz="2400" dirty="0">
                <a:solidFill>
                  <a:srgbClr val="212529"/>
                </a:solidFill>
                <a:latin typeface="-apple-system"/>
              </a:rPr>
              <a:t>normalizer – operate rows (samples)</a:t>
            </a: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Normalization</a:t>
            </a:r>
          </a:p>
        </p:txBody>
      </p:sp>
      <p:pic>
        <p:nvPicPr>
          <p:cNvPr id="17" name="Picture 16">
            <a:extLst>
              <a:ext uri="{FF2B5EF4-FFF2-40B4-BE49-F238E27FC236}">
                <a16:creationId xmlns:a16="http://schemas.microsoft.com/office/drawing/2014/main" id="{9A052FDC-5E6C-2766-1414-A00BB5EDE498}"/>
              </a:ext>
            </a:extLst>
          </p:cNvPr>
          <p:cNvPicPr>
            <a:picLocks noChangeAspect="1"/>
          </p:cNvPicPr>
          <p:nvPr/>
        </p:nvPicPr>
        <p:blipFill>
          <a:blip r:embed="rId3"/>
          <a:stretch>
            <a:fillRect/>
          </a:stretch>
        </p:blipFill>
        <p:spPr>
          <a:xfrm>
            <a:off x="660400" y="3506617"/>
            <a:ext cx="4315143" cy="2583148"/>
          </a:xfrm>
          <a:prstGeom prst="rect">
            <a:avLst/>
          </a:prstGeom>
        </p:spPr>
      </p:pic>
      <p:sp>
        <p:nvSpPr>
          <p:cNvPr id="6" name="TextBox 9">
            <a:extLst>
              <a:ext uri="{FF2B5EF4-FFF2-40B4-BE49-F238E27FC236}">
                <a16:creationId xmlns:a16="http://schemas.microsoft.com/office/drawing/2014/main" id="{A1DE9C73-3D94-4D9B-603F-E9C35F04462C}"/>
              </a:ext>
            </a:extLst>
          </p:cNvPr>
          <p:cNvSpPr txBox="1"/>
          <p:nvPr/>
        </p:nvSpPr>
        <p:spPr>
          <a:xfrm>
            <a:off x="5046074" y="3506617"/>
            <a:ext cx="5534287" cy="533672"/>
          </a:xfrm>
          <a:prstGeom prst="rect">
            <a:avLst/>
          </a:prstGeom>
          <a:noFill/>
        </p:spPr>
        <p:txBody>
          <a:bodyPr wrap="square">
            <a:spAutoFit/>
          </a:bodyPr>
          <a:lstStyle/>
          <a:p>
            <a:pPr>
              <a:lnSpc>
                <a:spcPct val="130000"/>
              </a:lnSpc>
            </a:pPr>
            <a:r>
              <a:rPr lang="en-GB" sz="2400" dirty="0">
                <a:solidFill>
                  <a:srgbClr val="212529"/>
                </a:solidFill>
                <a:latin typeface="-apple-system"/>
              </a:rPr>
              <a:t>Similar API to scalers</a:t>
            </a:r>
            <a:endParaRPr lang="en-GB" sz="2400" dirty="0">
              <a:solidFill>
                <a:srgbClr val="C00000"/>
              </a:solidFill>
            </a:endParaRPr>
          </a:p>
        </p:txBody>
      </p:sp>
      <p:sp>
        <p:nvSpPr>
          <p:cNvPr id="4" name="TextBox 9">
            <a:extLst>
              <a:ext uri="{FF2B5EF4-FFF2-40B4-BE49-F238E27FC236}">
                <a16:creationId xmlns:a16="http://schemas.microsoft.com/office/drawing/2014/main" id="{54F032C1-F901-5D90-92D0-F55102702A69}"/>
              </a:ext>
            </a:extLst>
          </p:cNvPr>
          <p:cNvSpPr txBox="1"/>
          <p:nvPr/>
        </p:nvSpPr>
        <p:spPr>
          <a:xfrm>
            <a:off x="5046074" y="4190453"/>
            <a:ext cx="5534287" cy="1013804"/>
          </a:xfrm>
          <a:prstGeom prst="rect">
            <a:avLst/>
          </a:prstGeom>
          <a:noFill/>
        </p:spPr>
        <p:txBody>
          <a:bodyPr wrap="square">
            <a:spAutoFit/>
          </a:bodyPr>
          <a:lstStyle/>
          <a:p>
            <a:pPr>
              <a:lnSpc>
                <a:spcPct val="130000"/>
              </a:lnSpc>
            </a:pPr>
            <a:r>
              <a:rPr lang="en-GB" sz="2400" dirty="0">
                <a:solidFill>
                  <a:srgbClr val="C00000"/>
                </a:solidFill>
              </a:rPr>
              <a:t>Parameter</a:t>
            </a:r>
          </a:p>
          <a:p>
            <a:pPr marL="342900" indent="-342900">
              <a:lnSpc>
                <a:spcPct val="130000"/>
              </a:lnSpc>
              <a:buFont typeface="Arial" panose="020B0604020202020204" pitchFamily="34" charset="0"/>
              <a:buChar char="•"/>
            </a:pPr>
            <a:r>
              <a:rPr lang="en-GB" sz="2400" dirty="0">
                <a:solidFill>
                  <a:srgbClr val="C00000"/>
                </a:solidFill>
              </a:rPr>
              <a:t>norm: l1, l2, max</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830E475-DB69-B0B0-319D-8AE223D62E0D}"/>
                  </a:ext>
                </a:extLst>
              </p:cNvPr>
              <p:cNvSpPr txBox="1"/>
              <p:nvPr/>
            </p:nvSpPr>
            <p:spPr>
              <a:xfrm>
                <a:off x="5046074" y="5067631"/>
                <a:ext cx="1937321" cy="869533"/>
              </a:xfrm>
              <a:prstGeom prst="rect">
                <a:avLst/>
              </a:prstGeom>
              <a:noFill/>
            </p:spPr>
            <p:txBody>
              <a:bodyPr wrap="squar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𝑥</m:t>
                          </m:r>
                        </m:e>
                        <m:sub>
                          <m:r>
                            <a:rPr lang="en-US" altLang="zh-CN" sz="2000" b="0" i="1" u="none" strike="noStrike" smtClean="0">
                              <a:solidFill>
                                <a:srgbClr val="000000"/>
                              </a:solidFill>
                              <a:effectLst/>
                              <a:latin typeface="Cambria Math" panose="02040503050406030204" pitchFamily="18" charset="0"/>
                            </a:rPr>
                            <m:t>𝑛𝑜𝑟𝑚</m:t>
                          </m:r>
                        </m:sub>
                      </m:sSub>
                      <m:r>
                        <a:rPr lang="en-US" altLang="zh-CN" sz="2000" b="0" i="1" u="none" strike="noStrike" smtClean="0">
                          <a:solidFill>
                            <a:srgbClr val="000000"/>
                          </a:solidFill>
                          <a:effectLst/>
                          <a:latin typeface="Cambria Math" panose="02040503050406030204" pitchFamily="18" charset="0"/>
                        </a:rPr>
                        <m:t>=</m:t>
                      </m:r>
                      <m:f>
                        <m:fPr>
                          <m:ctrlPr>
                            <a:rPr lang="en-US" altLang="zh-CN" sz="2000" b="0" i="1" u="none" strike="noStrike" smtClean="0">
                              <a:solidFill>
                                <a:srgbClr val="000000"/>
                              </a:solidFill>
                              <a:effectLst/>
                              <a:latin typeface="Cambria Math" panose="02040503050406030204" pitchFamily="18" charset="0"/>
                            </a:rPr>
                          </m:ctrlPr>
                        </m:fPr>
                        <m:num>
                          <m:r>
                            <a:rPr lang="en-US" altLang="zh-CN" sz="2000" b="0" i="1" smtClean="0">
                              <a:solidFill>
                                <a:srgbClr val="000000"/>
                              </a:solidFill>
                              <a:latin typeface="Cambria Math" panose="02040503050406030204" pitchFamily="18" charset="0"/>
                            </a:rPr>
                            <m:t>𝑥</m:t>
                          </m:r>
                        </m:num>
                        <m:den>
                          <m:nary>
                            <m:naryPr>
                              <m:chr m:val="∑"/>
                              <m:supHide m:val="on"/>
                              <m:ctrlPr>
                                <a:rPr lang="en-US" altLang="zh-CN" sz="2000" b="0" i="1" u="none" strike="noStrike" smtClean="0">
                                  <a:solidFill>
                                    <a:srgbClr val="000000"/>
                                  </a:solidFill>
                                  <a:effectLst/>
                                  <a:latin typeface="Cambria Math" panose="02040503050406030204" pitchFamily="18" charset="0"/>
                                </a:rPr>
                              </m:ctrlPr>
                            </m:naryPr>
                            <m:sub>
                              <m:r>
                                <a:rPr lang="en-US" altLang="zh-CN" sz="2000" b="0" i="1" u="none" strike="noStrike" smtClean="0">
                                  <a:solidFill>
                                    <a:srgbClr val="000000"/>
                                  </a:solidFill>
                                  <a:effectLst/>
                                  <a:latin typeface="Cambria Math" panose="02040503050406030204" pitchFamily="18" charset="0"/>
                                </a:rPr>
                                <m:t>𝑖</m:t>
                              </m:r>
                            </m:sub>
                            <m:sup/>
                            <m:e>
                              <m:r>
                                <a:rPr lang="en-US" altLang="zh-CN" sz="2000" b="0" i="1" u="none" strike="noStrike" smtClean="0">
                                  <a:solidFill>
                                    <a:srgbClr val="000000"/>
                                  </a:solidFill>
                                  <a:effectLst/>
                                  <a:latin typeface="Cambria Math" panose="02040503050406030204" pitchFamily="18" charset="0"/>
                                </a:rPr>
                                <m:t>|</m:t>
                              </m:r>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𝑥</m:t>
                                  </m:r>
                                </m:e>
                                <m:sub>
                                  <m:r>
                                    <a:rPr lang="en-US" altLang="zh-CN" sz="2000" b="0" i="1" u="none" strike="noStrike" smtClean="0">
                                      <a:solidFill>
                                        <a:srgbClr val="000000"/>
                                      </a:solidFill>
                                      <a:effectLst/>
                                      <a:latin typeface="Cambria Math" panose="02040503050406030204" pitchFamily="18" charset="0"/>
                                    </a:rPr>
                                    <m:t>𝑖</m:t>
                                  </m:r>
                                </m:sub>
                              </m:sSub>
                              <m:r>
                                <a:rPr lang="en-US" altLang="zh-CN" sz="2000" b="0" i="1" u="none" strike="noStrike" smtClean="0">
                                  <a:solidFill>
                                    <a:srgbClr val="000000"/>
                                  </a:solidFill>
                                  <a:effectLst/>
                                  <a:latin typeface="Cambria Math" panose="02040503050406030204" pitchFamily="18" charset="0"/>
                                </a:rPr>
                                <m:t>|</m:t>
                              </m:r>
                            </m:e>
                          </m:nary>
                        </m:den>
                      </m:f>
                    </m:oMath>
                  </m:oMathPara>
                </a14:m>
                <a:endParaRPr lang="en-GB" altLang="zh-CN" sz="2000" b="0" i="0" u="none" strike="noStrike" dirty="0">
                  <a:solidFill>
                    <a:srgbClr val="000000"/>
                  </a:solidFill>
                  <a:effectLst/>
                </a:endParaRPr>
              </a:p>
            </p:txBody>
          </p:sp>
        </mc:Choice>
        <mc:Fallback xmlns="">
          <p:sp>
            <p:nvSpPr>
              <p:cNvPr id="5" name="文本框 4">
                <a:extLst>
                  <a:ext uri="{FF2B5EF4-FFF2-40B4-BE49-F238E27FC236}">
                    <a16:creationId xmlns:a16="http://schemas.microsoft.com/office/drawing/2014/main" id="{6830E475-DB69-B0B0-319D-8AE223D62E0D}"/>
                  </a:ext>
                </a:extLst>
              </p:cNvPr>
              <p:cNvSpPr txBox="1">
                <a:spLocks noRot="1" noChangeAspect="1" noMove="1" noResize="1" noEditPoints="1" noAdjustHandles="1" noChangeArrowheads="1" noChangeShapeType="1" noTextEdit="1"/>
              </p:cNvSpPr>
              <p:nvPr/>
            </p:nvSpPr>
            <p:spPr>
              <a:xfrm>
                <a:off x="5046074" y="5067631"/>
                <a:ext cx="1937321" cy="869533"/>
              </a:xfrm>
              <a:prstGeom prst="rect">
                <a:avLst/>
              </a:prstGeom>
              <a:blipFill>
                <a:blip r:embed="rId4"/>
                <a:stretch>
                  <a:fillRect t="-1429" b="-8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1E73839-59C9-B827-8CB6-60455B55E6AE}"/>
                  </a:ext>
                </a:extLst>
              </p:cNvPr>
              <p:cNvSpPr txBox="1"/>
              <p:nvPr/>
            </p:nvSpPr>
            <p:spPr>
              <a:xfrm>
                <a:off x="7169926" y="5051751"/>
                <a:ext cx="1937321" cy="1275157"/>
              </a:xfrm>
              <a:prstGeom prst="rect">
                <a:avLst/>
              </a:prstGeom>
              <a:noFill/>
            </p:spPr>
            <p:txBody>
              <a:bodyPr wrap="squar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CN" sz="2000" b="0" i="1" u="none" strike="noStrike" smtClean="0">
                              <a:solidFill>
                                <a:srgbClr val="000000"/>
                              </a:solidFill>
                              <a:effectLst/>
                              <a:latin typeface="Cambria Math" panose="02040503050406030204" pitchFamily="18" charset="0"/>
                            </a:rPr>
                          </m:ctrlPr>
                        </m:sSubPr>
                        <m:e>
                          <m:r>
                            <a:rPr lang="en-US" altLang="zh-CN" sz="2000" b="0" i="1" u="none" strike="noStrike" smtClean="0">
                              <a:solidFill>
                                <a:srgbClr val="000000"/>
                              </a:solidFill>
                              <a:effectLst/>
                              <a:latin typeface="Cambria Math" panose="02040503050406030204" pitchFamily="18" charset="0"/>
                            </a:rPr>
                            <m:t>𝑥</m:t>
                          </m:r>
                        </m:e>
                        <m:sub>
                          <m:r>
                            <a:rPr lang="en-US" altLang="zh-CN" sz="2000" b="0" i="1" u="none" strike="noStrike" smtClean="0">
                              <a:solidFill>
                                <a:srgbClr val="000000"/>
                              </a:solidFill>
                              <a:effectLst/>
                              <a:latin typeface="Cambria Math" panose="02040503050406030204" pitchFamily="18" charset="0"/>
                            </a:rPr>
                            <m:t>𝑛𝑜𝑟𝑚</m:t>
                          </m:r>
                        </m:sub>
                      </m:sSub>
                      <m:r>
                        <a:rPr lang="en-US" altLang="zh-CN" sz="2000" b="0" i="1" u="none" strike="noStrike" smtClean="0">
                          <a:solidFill>
                            <a:srgbClr val="000000"/>
                          </a:solidFill>
                          <a:effectLst/>
                          <a:latin typeface="Cambria Math" panose="02040503050406030204" pitchFamily="18" charset="0"/>
                        </a:rPr>
                        <m:t>=</m:t>
                      </m:r>
                      <m:f>
                        <m:fPr>
                          <m:ctrlPr>
                            <a:rPr lang="en-US" altLang="zh-CN" sz="2000" b="0" i="1" u="none" strike="noStrike" smtClean="0">
                              <a:solidFill>
                                <a:srgbClr val="000000"/>
                              </a:solidFill>
                              <a:effectLst/>
                              <a:latin typeface="Cambria Math" panose="02040503050406030204" pitchFamily="18" charset="0"/>
                            </a:rPr>
                          </m:ctrlPr>
                        </m:fPr>
                        <m:num>
                          <m:r>
                            <a:rPr lang="en-US" altLang="zh-CN" sz="2000" b="0" i="1" smtClean="0">
                              <a:solidFill>
                                <a:srgbClr val="000000"/>
                              </a:solidFill>
                              <a:latin typeface="Cambria Math" panose="02040503050406030204" pitchFamily="18" charset="0"/>
                            </a:rPr>
                            <m:t>𝑥</m:t>
                          </m:r>
                        </m:num>
                        <m:den>
                          <m:rad>
                            <m:radPr>
                              <m:degHide m:val="on"/>
                              <m:ctrlPr>
                                <a:rPr lang="en-US" altLang="zh-CN" sz="2000" b="0" i="1" smtClean="0">
                                  <a:solidFill>
                                    <a:srgbClr val="000000"/>
                                  </a:solidFill>
                                  <a:latin typeface="Cambria Math" panose="02040503050406030204" pitchFamily="18" charset="0"/>
                                </a:rPr>
                              </m:ctrlPr>
                            </m:radPr>
                            <m:deg/>
                            <m:e>
                              <m:nary>
                                <m:naryPr>
                                  <m:chr m:val="∑"/>
                                  <m:supHide m:val="on"/>
                                  <m:ctrlPr>
                                    <a:rPr lang="en-US" altLang="zh-CN" sz="2000" i="1">
                                      <a:solidFill>
                                        <a:srgbClr val="000000"/>
                                      </a:solidFill>
                                      <a:latin typeface="Cambria Math" panose="02040503050406030204" pitchFamily="18" charset="0"/>
                                    </a:rPr>
                                  </m:ctrlPr>
                                </m:naryPr>
                                <m:sub>
                                  <m:r>
                                    <a:rPr lang="en-US" altLang="zh-CN" sz="2000" i="1">
                                      <a:solidFill>
                                        <a:srgbClr val="000000"/>
                                      </a:solidFill>
                                      <a:latin typeface="Cambria Math" panose="02040503050406030204" pitchFamily="18" charset="0"/>
                                    </a:rPr>
                                    <m:t>𝑖</m:t>
                                  </m:r>
                                </m:sub>
                                <m:sup/>
                                <m:e>
                                  <m:sSubSup>
                                    <m:sSubSupPr>
                                      <m:ctrlPr>
                                        <a:rPr lang="en-US" altLang="zh-CN" sz="2000" i="1">
                                          <a:solidFill>
                                            <a:srgbClr val="000000"/>
                                          </a:solidFill>
                                          <a:latin typeface="Cambria Math" panose="02040503050406030204" pitchFamily="18" charset="0"/>
                                        </a:rPr>
                                      </m:ctrlPr>
                                    </m:sSubSupPr>
                                    <m:e>
                                      <m:r>
                                        <a:rPr lang="en-US" altLang="zh-CN" sz="2000" i="1">
                                          <a:solidFill>
                                            <a:srgbClr val="000000"/>
                                          </a:solidFill>
                                          <a:latin typeface="Cambria Math" panose="02040503050406030204" pitchFamily="18" charset="0"/>
                                        </a:rPr>
                                        <m:t>𝑥</m:t>
                                      </m:r>
                                    </m:e>
                                    <m:sub>
                                      <m:r>
                                        <a:rPr lang="en-US" altLang="zh-CN" sz="2000" i="1">
                                          <a:solidFill>
                                            <a:srgbClr val="000000"/>
                                          </a:solidFill>
                                          <a:latin typeface="Cambria Math" panose="02040503050406030204" pitchFamily="18" charset="0"/>
                                        </a:rPr>
                                        <m:t>𝑖</m:t>
                                      </m:r>
                                    </m:sub>
                                    <m:sup>
                                      <m:r>
                                        <a:rPr lang="en-US" altLang="zh-CN" sz="2000" i="1">
                                          <a:solidFill>
                                            <a:srgbClr val="000000"/>
                                          </a:solidFill>
                                          <a:latin typeface="Cambria Math" panose="02040503050406030204" pitchFamily="18" charset="0"/>
                                        </a:rPr>
                                        <m:t>2</m:t>
                                      </m:r>
                                    </m:sup>
                                  </m:sSubSup>
                                </m:e>
                              </m:nary>
                            </m:e>
                          </m:rad>
                        </m:den>
                      </m:f>
                    </m:oMath>
                  </m:oMathPara>
                </a14:m>
                <a:endParaRPr lang="en-GB" altLang="zh-CN" sz="2000" b="0" i="0" u="none" strike="noStrike" dirty="0">
                  <a:solidFill>
                    <a:srgbClr val="000000"/>
                  </a:solidFill>
                  <a:effectLst/>
                </a:endParaRPr>
              </a:p>
            </p:txBody>
          </p:sp>
        </mc:Choice>
        <mc:Fallback xmlns="">
          <p:sp>
            <p:nvSpPr>
              <p:cNvPr id="7" name="文本框 6">
                <a:extLst>
                  <a:ext uri="{FF2B5EF4-FFF2-40B4-BE49-F238E27FC236}">
                    <a16:creationId xmlns:a16="http://schemas.microsoft.com/office/drawing/2014/main" id="{41E73839-59C9-B827-8CB6-60455B55E6AE}"/>
                  </a:ext>
                </a:extLst>
              </p:cNvPr>
              <p:cNvSpPr txBox="1">
                <a:spLocks noRot="1" noChangeAspect="1" noMove="1" noResize="1" noEditPoints="1" noAdjustHandles="1" noChangeArrowheads="1" noChangeShapeType="1" noTextEdit="1"/>
              </p:cNvSpPr>
              <p:nvPr/>
            </p:nvSpPr>
            <p:spPr>
              <a:xfrm>
                <a:off x="7169926" y="5051751"/>
                <a:ext cx="1937321" cy="1275157"/>
              </a:xfrm>
              <a:prstGeom prst="rect">
                <a:avLst/>
              </a:prstGeom>
              <a:blipFill>
                <a:blip r:embed="rId5"/>
                <a:stretch>
                  <a:fillRect b="-450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478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1">
            <a:extLst>
              <a:ext uri="{FF2B5EF4-FFF2-40B4-BE49-F238E27FC236}">
                <a16:creationId xmlns:a16="http://schemas.microsoft.com/office/drawing/2014/main" id="{F2A12C6C-0443-926A-7E0E-9AF3BDA05938}"/>
              </a:ext>
            </a:extLst>
          </p:cNvPr>
          <p:cNvSpPr txBox="1"/>
          <p:nvPr/>
        </p:nvSpPr>
        <p:spPr>
          <a:xfrm>
            <a:off x="660400" y="1283039"/>
            <a:ext cx="11531600" cy="1493935"/>
          </a:xfrm>
          <a:prstGeom prst="rect">
            <a:avLst/>
          </a:prstGeom>
          <a:noFill/>
        </p:spPr>
        <p:txBody>
          <a:bodyPr wrap="square">
            <a:spAutoFit/>
          </a:bodyPr>
          <a:lstStyle/>
          <a:p>
            <a:pPr>
              <a:lnSpc>
                <a:spcPct val="130000"/>
              </a:lnSpc>
            </a:pPr>
            <a:r>
              <a:rPr lang="en-GB" altLang="zh-CN" sz="2400" b="1" i="0" dirty="0">
                <a:solidFill>
                  <a:srgbClr val="212529"/>
                </a:solidFill>
                <a:effectLst/>
                <a:latin typeface="-apple-system"/>
              </a:rPr>
              <a:t>Categorical</a:t>
            </a:r>
            <a:r>
              <a:rPr lang="en-US" altLang="zh-CN" sz="2400" dirty="0"/>
              <a:t> features </a:t>
            </a:r>
            <a:r>
              <a:rPr lang="en-GB" sz="2400" b="0" i="0" dirty="0">
                <a:solidFill>
                  <a:srgbClr val="212529"/>
                </a:solidFill>
                <a:effectLst/>
                <a:latin typeface="-apple-system"/>
              </a:rPr>
              <a:t>are difficult to be directly handled by numerical models</a:t>
            </a:r>
            <a:endParaRPr lang="en-GB" sz="2400" dirty="0">
              <a:solidFill>
                <a:srgbClr val="212529"/>
              </a:solidFill>
              <a:latin typeface="-apple-system"/>
            </a:endParaRPr>
          </a:p>
          <a:p>
            <a:pPr>
              <a:lnSpc>
                <a:spcPct val="130000"/>
              </a:lnSpc>
            </a:pPr>
            <a:r>
              <a:rPr lang="en-GB" sz="2400" b="0" i="0" dirty="0">
                <a:solidFill>
                  <a:srgbClr val="212529"/>
                </a:solidFill>
                <a:effectLst/>
                <a:latin typeface="-apple-system"/>
              </a:rPr>
              <a:t>Solution: Encode them as </a:t>
            </a:r>
            <a:r>
              <a:rPr lang="en-GB" sz="2400" b="1" i="0" dirty="0">
                <a:solidFill>
                  <a:srgbClr val="212529"/>
                </a:solidFill>
                <a:effectLst/>
                <a:latin typeface="-apple-system"/>
              </a:rPr>
              <a:t>integers</a:t>
            </a:r>
          </a:p>
          <a:p>
            <a:pPr marL="342900" indent="-342900">
              <a:lnSpc>
                <a:spcPct val="130000"/>
              </a:lnSpc>
              <a:buFont typeface="Wingdings" panose="05000000000000000000" pitchFamily="2" charset="2"/>
              <a:buChar char="Ø"/>
            </a:pPr>
            <a:r>
              <a:rPr lang="en-GB" altLang="zh-CN" sz="2400" dirty="0"/>
              <a:t>["apple", "pear", "banana", "apple"]                   [0, 1, 2, 0]</a:t>
            </a: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Encoding Categorical Features</a:t>
            </a:r>
          </a:p>
        </p:txBody>
      </p:sp>
      <p:sp>
        <p:nvSpPr>
          <p:cNvPr id="4" name="Arrow: Right 3">
            <a:extLst>
              <a:ext uri="{FF2B5EF4-FFF2-40B4-BE49-F238E27FC236}">
                <a16:creationId xmlns:a16="http://schemas.microsoft.com/office/drawing/2014/main" id="{8104C83E-5639-3E63-9B4F-E57FF82522E2}"/>
              </a:ext>
            </a:extLst>
          </p:cNvPr>
          <p:cNvSpPr/>
          <p:nvPr/>
        </p:nvSpPr>
        <p:spPr>
          <a:xfrm>
            <a:off x="5778500" y="2351071"/>
            <a:ext cx="6477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图片 4">
            <a:extLst>
              <a:ext uri="{FF2B5EF4-FFF2-40B4-BE49-F238E27FC236}">
                <a16:creationId xmlns:a16="http://schemas.microsoft.com/office/drawing/2014/main" id="{EBE59183-9398-54EB-5ABB-44F7923B654C}"/>
              </a:ext>
            </a:extLst>
          </p:cNvPr>
          <p:cNvPicPr>
            <a:picLocks noChangeAspect="1"/>
          </p:cNvPicPr>
          <p:nvPr/>
        </p:nvPicPr>
        <p:blipFill rotWithShape="1">
          <a:blip r:embed="rId3"/>
          <a:srcRect t="25524"/>
          <a:stretch/>
        </p:blipFill>
        <p:spPr>
          <a:xfrm>
            <a:off x="660400" y="3027403"/>
            <a:ext cx="9577548" cy="2996594"/>
          </a:xfrm>
          <a:prstGeom prst="rect">
            <a:avLst/>
          </a:prstGeom>
        </p:spPr>
      </p:pic>
      <p:sp>
        <p:nvSpPr>
          <p:cNvPr id="10" name="矩形 9">
            <a:extLst>
              <a:ext uri="{FF2B5EF4-FFF2-40B4-BE49-F238E27FC236}">
                <a16:creationId xmlns:a16="http://schemas.microsoft.com/office/drawing/2014/main" id="{37928255-41AB-571F-FDBB-25C07653B54E}"/>
              </a:ext>
            </a:extLst>
          </p:cNvPr>
          <p:cNvSpPr/>
          <p:nvPr/>
        </p:nvSpPr>
        <p:spPr>
          <a:xfrm>
            <a:off x="4942703" y="3391926"/>
            <a:ext cx="716692" cy="274328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5A60CBDD-A3BC-EFA7-9513-017A7498E78A}"/>
              </a:ext>
            </a:extLst>
          </p:cNvPr>
          <p:cNvSpPr/>
          <p:nvPr/>
        </p:nvSpPr>
        <p:spPr>
          <a:xfrm>
            <a:off x="9407611" y="3336321"/>
            <a:ext cx="716692" cy="274328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1229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A14357B-4646-F46B-BC12-2F07852C58B6}"/>
              </a:ext>
            </a:extLst>
          </p:cNvPr>
          <p:cNvSpPr>
            <a:spLocks noGrp="1"/>
          </p:cNvSpPr>
          <p:nvPr>
            <p:ph idx="1"/>
          </p:nvPr>
        </p:nvSpPr>
        <p:spPr>
          <a:xfrm>
            <a:off x="660400" y="1268413"/>
            <a:ext cx="11531600" cy="5167174"/>
          </a:xfrm>
        </p:spPr>
        <p:txBody>
          <a:bodyPr>
            <a:normAutofit/>
          </a:bodyPr>
          <a:lstStyle/>
          <a:p>
            <a:pPr>
              <a:lnSpc>
                <a:spcPct val="150000"/>
              </a:lnSpc>
              <a:spcBef>
                <a:spcPts val="0"/>
              </a:spcBef>
            </a:pPr>
            <a:r>
              <a:rPr lang="en-US" altLang="zh-CN" sz="4400" b="1" dirty="0">
                <a:solidFill>
                  <a:srgbClr val="008000"/>
                </a:solidFill>
                <a:ea typeface="+mj-ea"/>
                <a:cs typeface="+mj-cs"/>
              </a:rPr>
              <a:t>Introduction</a:t>
            </a:r>
          </a:p>
          <a:p>
            <a:pPr>
              <a:lnSpc>
                <a:spcPct val="150000"/>
              </a:lnSpc>
              <a:spcBef>
                <a:spcPts val="0"/>
              </a:spcBef>
            </a:pPr>
            <a:r>
              <a:rPr lang="en-US" altLang="zh-CN" sz="4400" b="1" dirty="0">
                <a:solidFill>
                  <a:srgbClr val="008000"/>
                </a:solidFill>
                <a:ea typeface="+mj-ea"/>
                <a:cs typeface="+mj-cs"/>
              </a:rPr>
              <a:t>Preprocessing</a:t>
            </a:r>
          </a:p>
          <a:p>
            <a:pPr>
              <a:lnSpc>
                <a:spcPct val="150000"/>
              </a:lnSpc>
              <a:spcBef>
                <a:spcPts val="0"/>
              </a:spcBef>
            </a:pPr>
            <a:r>
              <a:rPr lang="en-US" altLang="zh-CN" sz="4400" b="1" dirty="0">
                <a:solidFill>
                  <a:srgbClr val="008000"/>
                </a:solidFill>
                <a:ea typeface="+mj-ea"/>
                <a:cs typeface="+mj-cs"/>
              </a:rPr>
              <a:t>Models</a:t>
            </a:r>
          </a:p>
          <a:p>
            <a:pPr>
              <a:lnSpc>
                <a:spcPct val="150000"/>
              </a:lnSpc>
              <a:spcBef>
                <a:spcPts val="0"/>
              </a:spcBef>
            </a:pPr>
            <a:r>
              <a:rPr lang="en-US" altLang="zh-CN" sz="4400" b="1" dirty="0">
                <a:solidFill>
                  <a:srgbClr val="008000"/>
                </a:solidFill>
                <a:ea typeface="+mj-ea"/>
                <a:cs typeface="+mj-cs"/>
              </a:rPr>
              <a:t>Evaluation and Parameter Tuning</a:t>
            </a:r>
            <a:endParaRPr lang="zh-CN" altLang="en-US" sz="4400" b="1" dirty="0">
              <a:solidFill>
                <a:srgbClr val="008000"/>
              </a:solidFill>
              <a:ea typeface="+mj-ea"/>
              <a:cs typeface="+mj-cs"/>
            </a:endParaRPr>
          </a:p>
        </p:txBody>
      </p:sp>
      <p:sp>
        <p:nvSpPr>
          <p:cNvPr id="5" name="页脚占位符 1">
            <a:extLst>
              <a:ext uri="{FF2B5EF4-FFF2-40B4-BE49-F238E27FC236}">
                <a16:creationId xmlns:a16="http://schemas.microsoft.com/office/drawing/2014/main" id="{83741599-F55F-071E-30DC-C3C87C803174}"/>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3E88E220-4DBE-E5CF-F166-060875502696}"/>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dirty="0">
                <a:sym typeface="+mn-lt"/>
              </a:rPr>
              <a:t>Outline</a:t>
            </a:r>
          </a:p>
        </p:txBody>
      </p:sp>
    </p:spTree>
    <p:extLst>
      <p:ext uri="{BB962C8B-B14F-4D97-AF65-F5344CB8AC3E}">
        <p14:creationId xmlns:p14="http://schemas.microsoft.com/office/powerpoint/2010/main" val="117405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1">
            <a:extLst>
              <a:ext uri="{FF2B5EF4-FFF2-40B4-BE49-F238E27FC236}">
                <a16:creationId xmlns:a16="http://schemas.microsoft.com/office/drawing/2014/main" id="{F2A12C6C-0443-926A-7E0E-9AF3BDA05938}"/>
              </a:ext>
            </a:extLst>
          </p:cNvPr>
          <p:cNvSpPr txBox="1"/>
          <p:nvPr/>
        </p:nvSpPr>
        <p:spPr>
          <a:xfrm>
            <a:off x="660400" y="1283039"/>
            <a:ext cx="11531600" cy="1493935"/>
          </a:xfrm>
          <a:prstGeom prst="rect">
            <a:avLst/>
          </a:prstGeom>
          <a:noFill/>
        </p:spPr>
        <p:txBody>
          <a:bodyPr wrap="square">
            <a:spAutoFit/>
          </a:bodyPr>
          <a:lstStyle/>
          <a:p>
            <a:pPr>
              <a:lnSpc>
                <a:spcPct val="130000"/>
              </a:lnSpc>
            </a:pPr>
            <a:r>
              <a:rPr lang="en-GB" altLang="zh-CN" sz="2400" b="1" i="0" dirty="0">
                <a:solidFill>
                  <a:srgbClr val="212529"/>
                </a:solidFill>
                <a:effectLst/>
                <a:latin typeface="-apple-system"/>
              </a:rPr>
              <a:t>Categorical</a:t>
            </a:r>
            <a:r>
              <a:rPr lang="en-US" altLang="zh-CN" sz="2400" dirty="0"/>
              <a:t> features </a:t>
            </a:r>
            <a:r>
              <a:rPr lang="en-GB" sz="2400" b="0" i="0" dirty="0">
                <a:solidFill>
                  <a:srgbClr val="212529"/>
                </a:solidFill>
                <a:effectLst/>
                <a:latin typeface="-apple-system"/>
              </a:rPr>
              <a:t>are difficult to be directly handled by numerical models</a:t>
            </a:r>
            <a:endParaRPr lang="en-GB" sz="2400" dirty="0">
              <a:solidFill>
                <a:srgbClr val="212529"/>
              </a:solidFill>
              <a:latin typeface="-apple-system"/>
            </a:endParaRPr>
          </a:p>
          <a:p>
            <a:pPr>
              <a:lnSpc>
                <a:spcPct val="130000"/>
              </a:lnSpc>
            </a:pPr>
            <a:r>
              <a:rPr lang="en-GB" sz="2400" b="0" i="0" dirty="0">
                <a:solidFill>
                  <a:srgbClr val="212529"/>
                </a:solidFill>
                <a:effectLst/>
                <a:latin typeface="-apple-system"/>
              </a:rPr>
              <a:t>Solution: Encode them as </a:t>
            </a:r>
            <a:r>
              <a:rPr lang="en-GB" sz="2400" b="1" i="0" dirty="0">
                <a:solidFill>
                  <a:srgbClr val="212529"/>
                </a:solidFill>
                <a:effectLst/>
                <a:latin typeface="-apple-system"/>
              </a:rPr>
              <a:t>integers</a:t>
            </a:r>
          </a:p>
          <a:p>
            <a:pPr marL="342900" indent="-342900">
              <a:lnSpc>
                <a:spcPct val="130000"/>
              </a:lnSpc>
              <a:buFont typeface="Wingdings" panose="05000000000000000000" pitchFamily="2" charset="2"/>
              <a:buChar char="Ø"/>
            </a:pPr>
            <a:r>
              <a:rPr lang="en-GB" altLang="zh-CN" sz="2400" dirty="0"/>
              <a:t>["apple", "pear", "banana", "apple"]                   [0, 1, 2, 0]</a:t>
            </a: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Encoding Categorical Features</a:t>
            </a:r>
          </a:p>
        </p:txBody>
      </p:sp>
      <p:sp>
        <p:nvSpPr>
          <p:cNvPr id="4" name="Arrow: Right 3">
            <a:extLst>
              <a:ext uri="{FF2B5EF4-FFF2-40B4-BE49-F238E27FC236}">
                <a16:creationId xmlns:a16="http://schemas.microsoft.com/office/drawing/2014/main" id="{8104C83E-5639-3E63-9B4F-E57FF82522E2}"/>
              </a:ext>
            </a:extLst>
          </p:cNvPr>
          <p:cNvSpPr/>
          <p:nvPr/>
        </p:nvSpPr>
        <p:spPr>
          <a:xfrm>
            <a:off x="5778500" y="2351071"/>
            <a:ext cx="6477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33379A2-782E-B45C-CBE1-415F57120932}"/>
              </a:ext>
            </a:extLst>
          </p:cNvPr>
          <p:cNvSpPr txBox="1"/>
          <p:nvPr/>
        </p:nvSpPr>
        <p:spPr>
          <a:xfrm>
            <a:off x="660400" y="3020542"/>
            <a:ext cx="5111750" cy="830997"/>
          </a:xfrm>
          <a:prstGeom prst="rect">
            <a:avLst/>
          </a:prstGeom>
          <a:noFill/>
        </p:spPr>
        <p:txBody>
          <a:bodyPr wrap="square">
            <a:spAutoFit/>
          </a:bodyPr>
          <a:lstStyle/>
          <a:p>
            <a:r>
              <a:rPr lang="en-GB" sz="2400" b="1" dirty="0" err="1"/>
              <a:t>OrdinalEncoder</a:t>
            </a:r>
            <a:endParaRPr lang="en-GB" sz="2400" b="1" dirty="0"/>
          </a:p>
          <a:p>
            <a:r>
              <a:rPr lang="en-GB" altLang="zh-CN" sz="2400" dirty="0"/>
              <a:t>Encode</a:t>
            </a:r>
            <a:r>
              <a:rPr lang="en-GB" sz="2400" dirty="0"/>
              <a:t> multiple columns at a time</a:t>
            </a:r>
          </a:p>
        </p:txBody>
      </p:sp>
      <p:sp>
        <p:nvSpPr>
          <p:cNvPr id="6" name="TextBox 6">
            <a:extLst>
              <a:ext uri="{FF2B5EF4-FFF2-40B4-BE49-F238E27FC236}">
                <a16:creationId xmlns:a16="http://schemas.microsoft.com/office/drawing/2014/main" id="{08B48988-505F-A2EB-7D6C-1F6AD2F57DEC}"/>
              </a:ext>
            </a:extLst>
          </p:cNvPr>
          <p:cNvSpPr txBox="1"/>
          <p:nvPr/>
        </p:nvSpPr>
        <p:spPr>
          <a:xfrm>
            <a:off x="6809772" y="3020542"/>
            <a:ext cx="5687027" cy="830997"/>
          </a:xfrm>
          <a:prstGeom prst="rect">
            <a:avLst/>
          </a:prstGeom>
          <a:noFill/>
        </p:spPr>
        <p:txBody>
          <a:bodyPr wrap="square">
            <a:spAutoFit/>
          </a:bodyPr>
          <a:lstStyle/>
          <a:p>
            <a:r>
              <a:rPr lang="en-GB" sz="2400" b="1" dirty="0" err="1"/>
              <a:t>LabelEncoder</a:t>
            </a:r>
            <a:endParaRPr lang="en-GB" sz="2400" b="1" dirty="0"/>
          </a:p>
          <a:p>
            <a:r>
              <a:rPr lang="en-GB" altLang="zh-CN" sz="2400" dirty="0"/>
              <a:t>Encode a single column</a:t>
            </a:r>
            <a:endParaRPr lang="en-GB" sz="2400" b="1" dirty="0"/>
          </a:p>
        </p:txBody>
      </p:sp>
      <p:pic>
        <p:nvPicPr>
          <p:cNvPr id="8" name="图片 7">
            <a:extLst>
              <a:ext uri="{FF2B5EF4-FFF2-40B4-BE49-F238E27FC236}">
                <a16:creationId xmlns:a16="http://schemas.microsoft.com/office/drawing/2014/main" id="{F102EBA4-65CD-32FE-F6FC-7F2EB97549FB}"/>
              </a:ext>
            </a:extLst>
          </p:cNvPr>
          <p:cNvPicPr>
            <a:picLocks noChangeAspect="1"/>
          </p:cNvPicPr>
          <p:nvPr/>
        </p:nvPicPr>
        <p:blipFill>
          <a:blip r:embed="rId3"/>
          <a:stretch>
            <a:fillRect/>
          </a:stretch>
        </p:blipFill>
        <p:spPr>
          <a:xfrm>
            <a:off x="660400" y="3957396"/>
            <a:ext cx="3048000" cy="2247900"/>
          </a:xfrm>
          <a:prstGeom prst="rect">
            <a:avLst/>
          </a:prstGeom>
        </p:spPr>
      </p:pic>
      <p:pic>
        <p:nvPicPr>
          <p:cNvPr id="12" name="图片 11">
            <a:extLst>
              <a:ext uri="{FF2B5EF4-FFF2-40B4-BE49-F238E27FC236}">
                <a16:creationId xmlns:a16="http://schemas.microsoft.com/office/drawing/2014/main" id="{BFFE802F-9AE6-FC28-0F6E-83EDB60DD66A}"/>
              </a:ext>
            </a:extLst>
          </p:cNvPr>
          <p:cNvPicPr>
            <a:picLocks noChangeAspect="1"/>
          </p:cNvPicPr>
          <p:nvPr/>
        </p:nvPicPr>
        <p:blipFill rotWithShape="1">
          <a:blip r:embed="rId4"/>
          <a:srcRect r="38599"/>
          <a:stretch/>
        </p:blipFill>
        <p:spPr>
          <a:xfrm>
            <a:off x="6809772" y="3957396"/>
            <a:ext cx="3275132" cy="1765300"/>
          </a:xfrm>
          <a:prstGeom prst="rect">
            <a:avLst/>
          </a:prstGeom>
        </p:spPr>
      </p:pic>
    </p:spTree>
    <p:extLst>
      <p:ext uri="{BB962C8B-B14F-4D97-AF65-F5344CB8AC3E}">
        <p14:creationId xmlns:p14="http://schemas.microsoft.com/office/powerpoint/2010/main" val="235886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1311128"/>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Discretization</a:t>
            </a:r>
          </a:p>
          <a:p>
            <a:pPr>
              <a:lnSpc>
                <a:spcPct val="90000"/>
              </a:lnSpc>
              <a:spcBef>
                <a:spcPct val="0"/>
              </a:spcBef>
            </a:pPr>
            <a:endParaRPr lang="en-US" altLang="zh-CN" sz="4400" b="1" dirty="0">
              <a:solidFill>
                <a:srgbClr val="008000"/>
              </a:solidFill>
              <a:ea typeface="+mj-ea"/>
              <a:cs typeface="+mj-cs"/>
              <a:sym typeface="+mn-lt"/>
            </a:endParaRPr>
          </a:p>
        </p:txBody>
      </p:sp>
      <p:sp>
        <p:nvSpPr>
          <p:cNvPr id="8" name="TextBox 7">
            <a:extLst>
              <a:ext uri="{FF2B5EF4-FFF2-40B4-BE49-F238E27FC236}">
                <a16:creationId xmlns:a16="http://schemas.microsoft.com/office/drawing/2014/main" id="{C855A924-E41E-6A7E-D363-D9EAE09CE48C}"/>
              </a:ext>
            </a:extLst>
          </p:cNvPr>
          <p:cNvSpPr txBox="1"/>
          <p:nvPr/>
        </p:nvSpPr>
        <p:spPr>
          <a:xfrm>
            <a:off x="660399" y="1271877"/>
            <a:ext cx="11531601" cy="3414461"/>
          </a:xfrm>
          <a:prstGeom prst="rect">
            <a:avLst/>
          </a:prstGeom>
          <a:noFill/>
        </p:spPr>
        <p:txBody>
          <a:bodyPr wrap="square">
            <a:spAutoFit/>
          </a:bodyPr>
          <a:lstStyle/>
          <a:p>
            <a:pPr>
              <a:lnSpc>
                <a:spcPct val="130000"/>
              </a:lnSpc>
            </a:pPr>
            <a:r>
              <a:rPr lang="en-GB" altLang="zh-CN" sz="2400" b="1" dirty="0">
                <a:solidFill>
                  <a:srgbClr val="C00000"/>
                </a:solidFill>
              </a:rPr>
              <a:t>KBinsDiscretizer</a:t>
            </a:r>
            <a:r>
              <a:rPr lang="en-GB" altLang="zh-CN" sz="2400" dirty="0">
                <a:solidFill>
                  <a:srgbClr val="212529"/>
                </a:solidFill>
                <a:latin typeface="-apple-system"/>
              </a:rPr>
              <a:t>: divide </a:t>
            </a:r>
            <a:r>
              <a:rPr lang="en-GB" sz="2400" dirty="0">
                <a:solidFill>
                  <a:srgbClr val="212529"/>
                </a:solidFill>
                <a:latin typeface="-apple-system"/>
              </a:rPr>
              <a:t>continuous features </a:t>
            </a:r>
            <a:r>
              <a:rPr lang="en-GB" sz="2400" dirty="0">
                <a:solidFill>
                  <a:srgbClr val="001400"/>
                </a:solidFill>
              </a:rPr>
              <a:t>into k intervals</a:t>
            </a:r>
            <a:endParaRPr lang="en-US" altLang="zh-CN" sz="2400" b="0" i="0" u="none" strike="noStrike" dirty="0">
              <a:solidFill>
                <a:srgbClr val="212529"/>
              </a:solidFill>
              <a:effectLst/>
            </a:endParaRPr>
          </a:p>
          <a:p>
            <a:pPr marL="342900" indent="-342900">
              <a:lnSpc>
                <a:spcPct val="130000"/>
              </a:lnSpc>
              <a:buFont typeface="Arial" panose="020B0604020202020204" pitchFamily="34" charset="0"/>
              <a:buChar char="•"/>
            </a:pPr>
            <a:r>
              <a:rPr lang="en-US" altLang="zh-CN" sz="2400" dirty="0" err="1">
                <a:solidFill>
                  <a:srgbClr val="212529"/>
                </a:solidFill>
              </a:rPr>
              <a:t>n_bins</a:t>
            </a:r>
            <a:r>
              <a:rPr lang="en-US" altLang="zh-CN" sz="2400" dirty="0">
                <a:solidFill>
                  <a:srgbClr val="212529"/>
                </a:solidFill>
              </a:rPr>
              <a:t>: number of beans for each feature</a:t>
            </a:r>
          </a:p>
          <a:p>
            <a:pPr marL="342900" indent="-342900">
              <a:lnSpc>
                <a:spcPct val="130000"/>
              </a:lnSpc>
              <a:buFont typeface="Arial" panose="020B0604020202020204" pitchFamily="34" charset="0"/>
              <a:buChar char="•"/>
            </a:pPr>
            <a:r>
              <a:rPr lang="en-GB" altLang="zh-CN" sz="2400" dirty="0">
                <a:solidFill>
                  <a:srgbClr val="001400"/>
                </a:solidFill>
              </a:rPr>
              <a:t>encode: </a:t>
            </a:r>
            <a:r>
              <a:rPr lang="en-GB" altLang="zh-CN" sz="2400" dirty="0" err="1">
                <a:solidFill>
                  <a:srgbClr val="001400"/>
                </a:solidFill>
              </a:rPr>
              <a:t>onehot</a:t>
            </a:r>
            <a:r>
              <a:rPr lang="en-GB" altLang="zh-CN" sz="2400" dirty="0">
                <a:solidFill>
                  <a:srgbClr val="001400"/>
                </a:solidFill>
              </a:rPr>
              <a:t>/</a:t>
            </a:r>
            <a:r>
              <a:rPr lang="en-GB" altLang="zh-CN" sz="2400" dirty="0" err="1">
                <a:solidFill>
                  <a:srgbClr val="001400"/>
                </a:solidFill>
              </a:rPr>
              <a:t>onehot</a:t>
            </a:r>
            <a:r>
              <a:rPr lang="en-GB" altLang="zh-CN" sz="2400" dirty="0">
                <a:solidFill>
                  <a:srgbClr val="001400"/>
                </a:solidFill>
              </a:rPr>
              <a:t>-dense/ordinal</a:t>
            </a:r>
          </a:p>
          <a:p>
            <a:pPr marL="342900" indent="-342900">
              <a:lnSpc>
                <a:spcPct val="130000"/>
              </a:lnSpc>
              <a:buFont typeface="Arial" panose="020B0604020202020204" pitchFamily="34" charset="0"/>
              <a:buChar char="•"/>
            </a:pPr>
            <a:r>
              <a:rPr lang="en-GB" altLang="zh-CN" sz="2400" dirty="0">
                <a:solidFill>
                  <a:srgbClr val="001400"/>
                </a:solidFill>
              </a:rPr>
              <a:t>strategy: </a:t>
            </a:r>
          </a:p>
          <a:p>
            <a:pPr marL="800100" lvl="1" indent="-342900">
              <a:lnSpc>
                <a:spcPct val="130000"/>
              </a:lnSpc>
              <a:buFont typeface="Wingdings" pitchFamily="2" charset="2"/>
              <a:buChar char="Ø"/>
            </a:pPr>
            <a:r>
              <a:rPr lang="en-GB" altLang="zh-CN" sz="2400" dirty="0">
                <a:solidFill>
                  <a:srgbClr val="001400"/>
                </a:solidFill>
              </a:rPr>
              <a:t>uniform - same width</a:t>
            </a:r>
          </a:p>
          <a:p>
            <a:pPr marL="800100" lvl="1" indent="-342900">
              <a:lnSpc>
                <a:spcPct val="130000"/>
              </a:lnSpc>
              <a:buFont typeface="Wingdings" pitchFamily="2" charset="2"/>
              <a:buChar char="Ø"/>
            </a:pPr>
            <a:r>
              <a:rPr lang="en-GB" altLang="zh-CN" sz="2400" dirty="0">
                <a:solidFill>
                  <a:srgbClr val="001400"/>
                </a:solidFill>
              </a:rPr>
              <a:t>quantile - same number of points</a:t>
            </a:r>
          </a:p>
          <a:p>
            <a:pPr marL="800100" lvl="1" indent="-342900">
              <a:lnSpc>
                <a:spcPct val="130000"/>
              </a:lnSpc>
              <a:buFont typeface="Wingdings" pitchFamily="2" charset="2"/>
              <a:buChar char="Ø"/>
            </a:pPr>
            <a:r>
              <a:rPr lang="en-GB" altLang="zh-CN" sz="2400" dirty="0" err="1">
                <a:solidFill>
                  <a:srgbClr val="001400"/>
                </a:solidFill>
              </a:rPr>
              <a:t>kmeans</a:t>
            </a:r>
            <a:r>
              <a:rPr lang="en-GB" altLang="zh-CN" sz="2400" dirty="0">
                <a:solidFill>
                  <a:srgbClr val="001400"/>
                </a:solidFill>
              </a:rPr>
              <a:t> - each bin as a cluster</a:t>
            </a:r>
          </a:p>
        </p:txBody>
      </p:sp>
      <p:pic>
        <p:nvPicPr>
          <p:cNvPr id="4" name="Picture 3">
            <a:extLst>
              <a:ext uri="{FF2B5EF4-FFF2-40B4-BE49-F238E27FC236}">
                <a16:creationId xmlns:a16="http://schemas.microsoft.com/office/drawing/2014/main" id="{EF6D6867-120C-C1F0-37D9-C8EAB463B276}"/>
              </a:ext>
            </a:extLst>
          </p:cNvPr>
          <p:cNvPicPr>
            <a:picLocks noChangeAspect="1"/>
          </p:cNvPicPr>
          <p:nvPr/>
        </p:nvPicPr>
        <p:blipFill>
          <a:blip r:embed="rId3"/>
          <a:stretch>
            <a:fillRect/>
          </a:stretch>
        </p:blipFill>
        <p:spPr>
          <a:xfrm>
            <a:off x="5638800" y="4173434"/>
            <a:ext cx="6553200" cy="2262152"/>
          </a:xfrm>
          <a:prstGeom prst="rect">
            <a:avLst/>
          </a:prstGeom>
        </p:spPr>
      </p:pic>
    </p:spTree>
    <p:extLst>
      <p:ext uri="{BB962C8B-B14F-4D97-AF65-F5344CB8AC3E}">
        <p14:creationId xmlns:p14="http://schemas.microsoft.com/office/powerpoint/2010/main" val="299272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Binarization</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71877"/>
            <a:ext cx="11531600" cy="533672"/>
          </a:xfrm>
          <a:prstGeom prst="rect">
            <a:avLst/>
          </a:prstGeom>
          <a:noFill/>
        </p:spPr>
        <p:txBody>
          <a:bodyPr wrap="square">
            <a:spAutoFit/>
          </a:bodyPr>
          <a:lstStyle/>
          <a:p>
            <a:pPr>
              <a:lnSpc>
                <a:spcPct val="130000"/>
              </a:lnSpc>
            </a:pPr>
            <a:r>
              <a:rPr lang="en-GB" altLang="zh-CN" sz="2400" b="1" dirty="0" err="1">
                <a:solidFill>
                  <a:srgbClr val="C00000"/>
                </a:solidFill>
              </a:rPr>
              <a:t>Binarizer</a:t>
            </a:r>
            <a:r>
              <a:rPr lang="en-GB" altLang="zh-CN" sz="2400" b="1" dirty="0">
                <a:solidFill>
                  <a:srgbClr val="C00000"/>
                </a:solidFill>
              </a:rPr>
              <a:t>: </a:t>
            </a:r>
            <a:r>
              <a:rPr lang="en" altLang="zh-CN" sz="2400" b="0" i="0" u="none" strike="noStrike" dirty="0">
                <a:solidFill>
                  <a:srgbClr val="212529"/>
                </a:solidFill>
                <a:effectLst/>
                <a:latin typeface="-apple-system"/>
              </a:rPr>
              <a:t>Binarize data (set feature values to 0 or 1) according to a threshold (by default 0)</a:t>
            </a:r>
            <a:endParaRPr lang="en-GB" sz="2400" dirty="0">
              <a:solidFill>
                <a:srgbClr val="001400"/>
              </a:solidFill>
            </a:endParaRPr>
          </a:p>
        </p:txBody>
      </p:sp>
      <p:pic>
        <p:nvPicPr>
          <p:cNvPr id="5" name="Picture 4">
            <a:extLst>
              <a:ext uri="{FF2B5EF4-FFF2-40B4-BE49-F238E27FC236}">
                <a16:creationId xmlns:a16="http://schemas.microsoft.com/office/drawing/2014/main" id="{871F186D-F882-FA72-CC13-A77385DF45F7}"/>
              </a:ext>
            </a:extLst>
          </p:cNvPr>
          <p:cNvPicPr>
            <a:picLocks noChangeAspect="1"/>
          </p:cNvPicPr>
          <p:nvPr/>
        </p:nvPicPr>
        <p:blipFill>
          <a:blip r:embed="rId3"/>
          <a:stretch>
            <a:fillRect/>
          </a:stretch>
        </p:blipFill>
        <p:spPr>
          <a:xfrm>
            <a:off x="658813" y="2400711"/>
            <a:ext cx="7658909" cy="2846897"/>
          </a:xfrm>
          <a:prstGeom prst="rect">
            <a:avLst/>
          </a:prstGeom>
        </p:spPr>
      </p:pic>
    </p:spTree>
    <p:extLst>
      <p:ext uri="{BB962C8B-B14F-4D97-AF65-F5344CB8AC3E}">
        <p14:creationId xmlns:p14="http://schemas.microsoft.com/office/powerpoint/2010/main" val="387293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Practice (Submit)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0858500" cy="1013804"/>
          </a:xfrm>
          <a:prstGeom prst="rect">
            <a:avLst/>
          </a:prstGeom>
          <a:noFill/>
        </p:spPr>
        <p:txBody>
          <a:bodyPr wrap="square">
            <a:spAutoFit/>
          </a:bodyPr>
          <a:lstStyle/>
          <a:p>
            <a:pPr>
              <a:lnSpc>
                <a:spcPct val="130000"/>
              </a:lnSpc>
            </a:pPr>
            <a:r>
              <a:rPr lang="en-US" altLang="zh-CN" sz="2400" dirty="0"/>
              <a:t>Use </a:t>
            </a:r>
            <a:r>
              <a:rPr lang="en-US" altLang="zh-CN" sz="2400" dirty="0" err="1"/>
              <a:t>Pclass</a:t>
            </a:r>
            <a:r>
              <a:rPr lang="en-US" altLang="zh-CN" sz="2400" dirty="0"/>
              <a:t>, Sex, Age, </a:t>
            </a:r>
            <a:r>
              <a:rPr lang="en-US" altLang="zh-CN" sz="2400" dirty="0" err="1"/>
              <a:t>SibSp</a:t>
            </a:r>
            <a:r>
              <a:rPr lang="en-US" altLang="zh-CN" sz="2400" dirty="0"/>
              <a:t>, Parch, Fare, and Embarked features of </a:t>
            </a:r>
            <a:r>
              <a:rPr lang="en-US" altLang="zh-CN" sz="2400" dirty="0" err="1"/>
              <a:t>Titantic</a:t>
            </a:r>
            <a:r>
              <a:rPr lang="en-US" altLang="zh-CN" sz="2400" dirty="0"/>
              <a:t> dataset:</a:t>
            </a:r>
          </a:p>
          <a:p>
            <a:pPr marL="342900" indent="-342900">
              <a:lnSpc>
                <a:spcPct val="130000"/>
              </a:lnSpc>
              <a:buFont typeface="Arial" panose="020B0604020202020204" pitchFamily="34" charset="0"/>
              <a:buChar char="•"/>
            </a:pPr>
            <a:r>
              <a:rPr lang="en-US" altLang="zh-CN" sz="2400" dirty="0">
                <a:solidFill>
                  <a:srgbClr val="FF0000"/>
                </a:solidFill>
              </a:rPr>
              <a:t>Process each feature and make their values in the range 0 to 1</a:t>
            </a:r>
          </a:p>
        </p:txBody>
      </p:sp>
      <p:pic>
        <p:nvPicPr>
          <p:cNvPr id="6" name="图片 5">
            <a:extLst>
              <a:ext uri="{FF2B5EF4-FFF2-40B4-BE49-F238E27FC236}">
                <a16:creationId xmlns:a16="http://schemas.microsoft.com/office/drawing/2014/main" id="{A366F43A-7D63-06A1-D90C-608C31E42DCC}"/>
              </a:ext>
            </a:extLst>
          </p:cNvPr>
          <p:cNvPicPr>
            <a:picLocks noChangeAspect="1"/>
          </p:cNvPicPr>
          <p:nvPr/>
        </p:nvPicPr>
        <p:blipFill rotWithShape="1">
          <a:blip r:embed="rId3"/>
          <a:srcRect t="25524"/>
          <a:stretch/>
        </p:blipFill>
        <p:spPr>
          <a:xfrm>
            <a:off x="658813" y="3369380"/>
            <a:ext cx="9577548" cy="2996594"/>
          </a:xfrm>
          <a:prstGeom prst="rect">
            <a:avLst/>
          </a:prstGeom>
        </p:spPr>
      </p:pic>
    </p:spTree>
    <p:extLst>
      <p:ext uri="{BB962C8B-B14F-4D97-AF65-F5344CB8AC3E}">
        <p14:creationId xmlns:p14="http://schemas.microsoft.com/office/powerpoint/2010/main" val="18477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Feature Imputation</a:t>
            </a:r>
          </a:p>
        </p:txBody>
      </p:sp>
      <p:graphicFrame>
        <p:nvGraphicFramePr>
          <p:cNvPr id="2" name="表格 1">
            <a:extLst>
              <a:ext uri="{FF2B5EF4-FFF2-40B4-BE49-F238E27FC236}">
                <a16:creationId xmlns:a16="http://schemas.microsoft.com/office/drawing/2014/main" id="{A1696BDE-D644-A353-FF63-2FFC803E038A}"/>
              </a:ext>
            </a:extLst>
          </p:cNvPr>
          <p:cNvGraphicFramePr>
            <a:graphicFrameLocks noGrp="1"/>
          </p:cNvGraphicFramePr>
          <p:nvPr>
            <p:extLst>
              <p:ext uri="{D42A27DB-BD31-4B8C-83A1-F6EECF244321}">
                <p14:modId xmlns:p14="http://schemas.microsoft.com/office/powerpoint/2010/main" val="2978690269"/>
              </p:ext>
            </p:extLst>
          </p:nvPr>
        </p:nvGraphicFramePr>
        <p:xfrm>
          <a:off x="660399" y="2505901"/>
          <a:ext cx="11399796" cy="1371600"/>
        </p:xfrm>
        <a:graphic>
          <a:graphicData uri="http://schemas.openxmlformats.org/drawingml/2006/table">
            <a:tbl>
              <a:tblPr/>
              <a:tblGrid>
                <a:gridCol w="4603579">
                  <a:extLst>
                    <a:ext uri="{9D8B030D-6E8A-4147-A177-3AD203B41FA5}">
                      <a16:colId xmlns:a16="http://schemas.microsoft.com/office/drawing/2014/main" val="1995640054"/>
                    </a:ext>
                  </a:extLst>
                </a:gridCol>
                <a:gridCol w="6796217">
                  <a:extLst>
                    <a:ext uri="{9D8B030D-6E8A-4147-A177-3AD203B41FA5}">
                      <a16:colId xmlns:a16="http://schemas.microsoft.com/office/drawing/2014/main" val="2438428353"/>
                    </a:ext>
                  </a:extLst>
                </a:gridCol>
              </a:tblGrid>
              <a:tr h="0">
                <a:tc>
                  <a:txBody>
                    <a:bodyPr/>
                    <a:lstStyle/>
                    <a:p>
                      <a:r>
                        <a:rPr lang="en" u="none" strike="noStrike" dirty="0">
                          <a:solidFill>
                            <a:srgbClr val="2878A2"/>
                          </a:solidFill>
                          <a:effectLst/>
                          <a:hlinkClick r:id="rId3" tooltip="sklearn.impute.SimpleImputer"/>
                        </a:rPr>
                        <a:t>impute.SimpleImputer</a:t>
                      </a:r>
                      <a:r>
                        <a:rPr lang="en" dirty="0">
                          <a:effectLst/>
                        </a:rPr>
                        <a:t>(*[, </a:t>
                      </a:r>
                      <a:r>
                        <a:rPr lang="en" dirty="0" err="1">
                          <a:effectLst/>
                        </a:rPr>
                        <a:t>missing_values</a:t>
                      </a:r>
                      <a:r>
                        <a:rPr lang="en" dirty="0">
                          <a:effectLst/>
                        </a:rPr>
                        <a:t>, ...])</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dirty="0">
                          <a:effectLst/>
                        </a:rPr>
                        <a:t>Univariate imputer for completing missing values with simple strategies.</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238160185"/>
                  </a:ext>
                </a:extLst>
              </a:tr>
              <a:tr h="0">
                <a:tc>
                  <a:txBody>
                    <a:bodyPr/>
                    <a:lstStyle/>
                    <a:p>
                      <a:r>
                        <a:rPr lang="en" u="none" strike="noStrike">
                          <a:solidFill>
                            <a:srgbClr val="2878A2"/>
                          </a:solidFill>
                          <a:effectLst/>
                          <a:hlinkClick r:id="rId4" tooltip="sklearn.impute.IterativeImputer"/>
                        </a:rPr>
                        <a:t>impute.IterativeImputer</a:t>
                      </a:r>
                      <a:r>
                        <a:rPr lang="en">
                          <a:effectLst/>
                        </a:rPr>
                        <a:t>([estimator, ...])</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a:effectLst/>
                        </a:rPr>
                        <a:t>Multivariate imputer that estimates each feature from all the others.</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96696483"/>
                  </a:ext>
                </a:extLst>
              </a:tr>
              <a:tr h="0">
                <a:tc>
                  <a:txBody>
                    <a:bodyPr/>
                    <a:lstStyle/>
                    <a:p>
                      <a:r>
                        <a:rPr lang="en" u="none" strike="noStrike" dirty="0">
                          <a:solidFill>
                            <a:srgbClr val="2878A2"/>
                          </a:solidFill>
                          <a:effectLst/>
                          <a:hlinkClick r:id="rId5" tooltip="sklearn.impute.KNNImputer"/>
                        </a:rPr>
                        <a:t>impute.KNNImputer</a:t>
                      </a:r>
                      <a:r>
                        <a:rPr lang="en" dirty="0">
                          <a:effectLst/>
                        </a:rPr>
                        <a:t>(*[, </a:t>
                      </a:r>
                      <a:r>
                        <a:rPr lang="en" dirty="0" err="1">
                          <a:effectLst/>
                        </a:rPr>
                        <a:t>missing_values</a:t>
                      </a:r>
                      <a:r>
                        <a:rPr lang="en" dirty="0">
                          <a:effectLst/>
                        </a:rPr>
                        <a:t>, ...])</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dirty="0">
                          <a:effectLst/>
                        </a:rPr>
                        <a:t>Imputation for completing missing values using k-Nearest Neighbors.</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49671629"/>
                  </a:ext>
                </a:extLst>
              </a:tr>
            </a:tbl>
          </a:graphicData>
        </a:graphic>
      </p:graphicFrame>
      <p:sp>
        <p:nvSpPr>
          <p:cNvPr id="5" name="文本框 4">
            <a:extLst>
              <a:ext uri="{FF2B5EF4-FFF2-40B4-BE49-F238E27FC236}">
                <a16:creationId xmlns:a16="http://schemas.microsoft.com/office/drawing/2014/main" id="{0A6FDC66-F9CF-DD65-CCE5-ABDD6C5A2F70}"/>
              </a:ext>
            </a:extLst>
          </p:cNvPr>
          <p:cNvSpPr txBox="1"/>
          <p:nvPr/>
        </p:nvSpPr>
        <p:spPr>
          <a:xfrm>
            <a:off x="660399" y="1275450"/>
            <a:ext cx="10122989" cy="533672"/>
          </a:xfrm>
          <a:prstGeom prst="rect">
            <a:avLst/>
          </a:prstGeom>
          <a:noFill/>
        </p:spPr>
        <p:txBody>
          <a:bodyPr wrap="square">
            <a:spAutoFit/>
          </a:bodyPr>
          <a:lstStyle/>
          <a:p>
            <a:pPr>
              <a:lnSpc>
                <a:spcPct val="130000"/>
              </a:lnSpc>
            </a:pPr>
            <a:r>
              <a:rPr lang="en" altLang="zh-CN" sz="2400" dirty="0">
                <a:solidFill>
                  <a:srgbClr val="212529"/>
                </a:solidFill>
              </a:rPr>
              <a:t>Completing</a:t>
            </a:r>
            <a:r>
              <a:rPr lang="en" altLang="zh-CN" sz="2400" b="0" i="0" u="none" strike="noStrike" dirty="0">
                <a:solidFill>
                  <a:srgbClr val="212529"/>
                </a:solidFill>
                <a:effectLst/>
              </a:rPr>
              <a:t> missing values with certain stra</a:t>
            </a:r>
            <a:r>
              <a:rPr lang="en" altLang="zh-CN" sz="2400" dirty="0">
                <a:solidFill>
                  <a:srgbClr val="212529"/>
                </a:solidFill>
              </a:rPr>
              <a:t>tegies</a:t>
            </a:r>
            <a:endParaRPr lang="zh-CN" altLang="en-US" sz="2400" dirty="0"/>
          </a:p>
        </p:txBody>
      </p:sp>
    </p:spTree>
    <p:extLst>
      <p:ext uri="{BB962C8B-B14F-4D97-AF65-F5344CB8AC3E}">
        <p14:creationId xmlns:p14="http://schemas.microsoft.com/office/powerpoint/2010/main" val="394432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Feature Imputation (Univariate) </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71877"/>
            <a:ext cx="10502900" cy="2454198"/>
          </a:xfrm>
          <a:prstGeom prst="rect">
            <a:avLst/>
          </a:prstGeom>
          <a:noFill/>
        </p:spPr>
        <p:txBody>
          <a:bodyPr wrap="square">
            <a:spAutoFit/>
          </a:bodyPr>
          <a:lstStyle/>
          <a:p>
            <a:pPr>
              <a:lnSpc>
                <a:spcPct val="130000"/>
              </a:lnSpc>
            </a:pPr>
            <a:r>
              <a:rPr lang="en-GB" sz="2400" b="1" dirty="0" err="1">
                <a:solidFill>
                  <a:srgbClr val="C00000"/>
                </a:solidFill>
              </a:rPr>
              <a:t>SimpleImputer</a:t>
            </a:r>
            <a:r>
              <a:rPr lang="en-GB" sz="2400" b="1" dirty="0">
                <a:solidFill>
                  <a:srgbClr val="C00000"/>
                </a:solidFill>
              </a:rPr>
              <a:t>: </a:t>
            </a:r>
            <a:r>
              <a:rPr lang="en" altLang="zh-CN" sz="2400" b="0" i="0" u="none" strike="noStrike" dirty="0">
                <a:solidFill>
                  <a:srgbClr val="212529"/>
                </a:solidFill>
                <a:effectLst/>
              </a:rPr>
              <a:t>Replace missing values using a descriptive statistic (e.g. mean, median, or most frequent) along each column, or using a constant value</a:t>
            </a:r>
          </a:p>
          <a:p>
            <a:pPr marL="342900" indent="-342900">
              <a:lnSpc>
                <a:spcPct val="130000"/>
              </a:lnSpc>
              <a:buFont typeface="Arial" panose="020B0604020202020204" pitchFamily="34" charset="0"/>
              <a:buChar char="•"/>
            </a:pPr>
            <a:r>
              <a:rPr lang="en" altLang="zh-CN" sz="2400" i="1" dirty="0" err="1">
                <a:solidFill>
                  <a:srgbClr val="212529"/>
                </a:solidFill>
              </a:rPr>
              <a:t>missing_values</a:t>
            </a:r>
            <a:r>
              <a:rPr lang="en" altLang="zh-CN" sz="2400" dirty="0">
                <a:effectLst/>
              </a:rPr>
              <a:t>: </a:t>
            </a:r>
            <a:r>
              <a:rPr lang="en" altLang="zh-CN" sz="2400" i="1" dirty="0">
                <a:effectLst/>
              </a:rPr>
              <a:t>int, float, str, </a:t>
            </a:r>
            <a:r>
              <a:rPr lang="en" altLang="zh-CN" sz="2400" i="1" dirty="0" err="1">
                <a:effectLst/>
              </a:rPr>
              <a:t>np.nan</a:t>
            </a:r>
            <a:r>
              <a:rPr lang="en" altLang="zh-CN" sz="2400" i="1" dirty="0">
                <a:effectLst/>
              </a:rPr>
              <a:t>, None or </a:t>
            </a:r>
            <a:r>
              <a:rPr lang="en" altLang="zh-CN" sz="2400" i="1" dirty="0" err="1">
                <a:effectLst/>
              </a:rPr>
              <a:t>pandas.NA</a:t>
            </a:r>
            <a:r>
              <a:rPr lang="en" altLang="zh-CN" sz="2400" i="1" dirty="0">
                <a:effectLst/>
              </a:rPr>
              <a:t>, default=</a:t>
            </a:r>
            <a:r>
              <a:rPr lang="en" altLang="zh-CN" sz="2400" i="1" dirty="0" err="1">
                <a:effectLst/>
              </a:rPr>
              <a:t>np.nan</a:t>
            </a:r>
            <a:endParaRPr lang="en" altLang="zh-CN" sz="2400" i="1" dirty="0">
              <a:effectLst/>
            </a:endParaRPr>
          </a:p>
          <a:p>
            <a:pPr marL="342900" indent="-342900">
              <a:lnSpc>
                <a:spcPct val="130000"/>
              </a:lnSpc>
              <a:buFont typeface="Arial" panose="020B0604020202020204" pitchFamily="34" charset="0"/>
              <a:buChar char="•"/>
            </a:pPr>
            <a:r>
              <a:rPr lang="en" altLang="zh-CN" sz="2400" i="1" dirty="0">
                <a:solidFill>
                  <a:srgbClr val="212529"/>
                </a:solidFill>
              </a:rPr>
              <a:t>strategy</a:t>
            </a:r>
            <a:r>
              <a:rPr lang="en" altLang="zh-CN" sz="2400" dirty="0">
                <a:effectLst/>
              </a:rPr>
              <a:t>: mean/median/</a:t>
            </a:r>
            <a:r>
              <a:rPr lang="en" altLang="zh-CN" sz="2400" dirty="0" err="1">
                <a:effectLst/>
              </a:rPr>
              <a:t>most_frequent</a:t>
            </a:r>
            <a:r>
              <a:rPr lang="en" altLang="zh-CN" sz="2400" dirty="0">
                <a:effectLst/>
              </a:rPr>
              <a:t>/constant</a:t>
            </a:r>
            <a:r>
              <a:rPr lang="en" altLang="zh-CN" sz="2400" i="1" dirty="0">
                <a:effectLst/>
              </a:rPr>
              <a:t>, default=’mean’</a:t>
            </a:r>
          </a:p>
          <a:p>
            <a:pPr marL="342900" indent="-342900">
              <a:lnSpc>
                <a:spcPct val="130000"/>
              </a:lnSpc>
              <a:buFont typeface="Arial" panose="020B0604020202020204" pitchFamily="34" charset="0"/>
              <a:buChar char="•"/>
            </a:pPr>
            <a:r>
              <a:rPr lang="en" altLang="zh-CN" sz="2400" i="1" u="none" strike="noStrike" dirty="0" err="1">
                <a:solidFill>
                  <a:srgbClr val="212529"/>
                </a:solidFill>
              </a:rPr>
              <a:t>fill_value</a:t>
            </a:r>
            <a:r>
              <a:rPr lang="en" altLang="zh-CN" sz="2400" i="1" u="none" strike="noStrike" dirty="0">
                <a:solidFill>
                  <a:srgbClr val="212529"/>
                </a:solidFill>
              </a:rPr>
              <a:t>: </a:t>
            </a:r>
            <a:r>
              <a:rPr lang="en" altLang="zh-CN" sz="2400" dirty="0"/>
              <a:t>the value to replace </a:t>
            </a:r>
            <a:r>
              <a:rPr lang="en" altLang="zh-CN" sz="2400" i="1" u="none" strike="noStrike" dirty="0" err="1">
                <a:solidFill>
                  <a:srgbClr val="212529"/>
                </a:solidFill>
              </a:rPr>
              <a:t>missing_values</a:t>
            </a:r>
            <a:r>
              <a:rPr lang="en" altLang="zh-CN" sz="2400" i="1" u="none" strike="noStrike" dirty="0">
                <a:solidFill>
                  <a:srgbClr val="212529"/>
                </a:solidFill>
              </a:rPr>
              <a:t> </a:t>
            </a:r>
            <a:r>
              <a:rPr lang="en" altLang="zh-CN" sz="2400" dirty="0"/>
              <a:t>when strategy=”constant”</a:t>
            </a:r>
          </a:p>
        </p:txBody>
      </p:sp>
      <p:pic>
        <p:nvPicPr>
          <p:cNvPr id="4" name="Picture 3">
            <a:extLst>
              <a:ext uri="{FF2B5EF4-FFF2-40B4-BE49-F238E27FC236}">
                <a16:creationId xmlns:a16="http://schemas.microsoft.com/office/drawing/2014/main" id="{D5084B97-B074-FBAB-6A73-7CBD41411511}"/>
              </a:ext>
            </a:extLst>
          </p:cNvPr>
          <p:cNvPicPr>
            <a:picLocks noChangeAspect="1"/>
          </p:cNvPicPr>
          <p:nvPr/>
        </p:nvPicPr>
        <p:blipFill>
          <a:blip r:embed="rId3"/>
          <a:stretch>
            <a:fillRect/>
          </a:stretch>
        </p:blipFill>
        <p:spPr>
          <a:xfrm>
            <a:off x="658813" y="3784900"/>
            <a:ext cx="6163466" cy="2299646"/>
          </a:xfrm>
          <a:prstGeom prst="rect">
            <a:avLst/>
          </a:prstGeom>
        </p:spPr>
      </p:pic>
    </p:spTree>
    <p:extLst>
      <p:ext uri="{BB962C8B-B14F-4D97-AF65-F5344CB8AC3E}">
        <p14:creationId xmlns:p14="http://schemas.microsoft.com/office/powerpoint/2010/main" val="402571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9484497"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Feature Imputation (Multivariate)</a:t>
            </a:r>
          </a:p>
        </p:txBody>
      </p:sp>
      <p:sp>
        <p:nvSpPr>
          <p:cNvPr id="8" name="TextBox 7">
            <a:extLst>
              <a:ext uri="{FF2B5EF4-FFF2-40B4-BE49-F238E27FC236}">
                <a16:creationId xmlns:a16="http://schemas.microsoft.com/office/drawing/2014/main" id="{C855A924-E41E-6A7E-D363-D9EAE09CE48C}"/>
              </a:ext>
            </a:extLst>
          </p:cNvPr>
          <p:cNvSpPr txBox="1"/>
          <p:nvPr/>
        </p:nvSpPr>
        <p:spPr>
          <a:xfrm>
            <a:off x="658813" y="1274944"/>
            <a:ext cx="11332890" cy="3414461"/>
          </a:xfrm>
          <a:prstGeom prst="rect">
            <a:avLst/>
          </a:prstGeom>
          <a:noFill/>
        </p:spPr>
        <p:txBody>
          <a:bodyPr wrap="square">
            <a:spAutoFit/>
          </a:bodyPr>
          <a:lstStyle/>
          <a:p>
            <a:pPr>
              <a:lnSpc>
                <a:spcPct val="130000"/>
              </a:lnSpc>
            </a:pPr>
            <a:r>
              <a:rPr lang="en-GB" altLang="zh-CN" sz="2400" b="1" dirty="0">
                <a:solidFill>
                  <a:srgbClr val="C00000"/>
                </a:solidFill>
              </a:rPr>
              <a:t>IterativeImputer: </a:t>
            </a:r>
            <a:r>
              <a:rPr lang="en" altLang="zh-CN" sz="2400" b="0" i="0" u="none" strike="noStrike" dirty="0">
                <a:solidFill>
                  <a:srgbClr val="212529"/>
                </a:solidFill>
                <a:effectLst/>
              </a:rPr>
              <a:t>Multivariate imputer that estimates each feature from all the others</a:t>
            </a:r>
            <a:endParaRPr lang="en-GB" sz="2400" dirty="0">
              <a:solidFill>
                <a:srgbClr val="001400"/>
              </a:solidFill>
            </a:endParaRPr>
          </a:p>
          <a:p>
            <a:pPr marL="342900" indent="-342900">
              <a:lnSpc>
                <a:spcPct val="130000"/>
              </a:lnSpc>
              <a:buFont typeface="Wingdings" panose="05000000000000000000" pitchFamily="2" charset="2"/>
              <a:buChar char="Ø"/>
            </a:pPr>
            <a:r>
              <a:rPr lang="en-GB" sz="2400" b="1" dirty="0">
                <a:solidFill>
                  <a:srgbClr val="001400"/>
                </a:solidFill>
              </a:rPr>
              <a:t>In an iterated </a:t>
            </a:r>
            <a:r>
              <a:rPr lang="en-GB" sz="2400" b="1" i="0" dirty="0">
                <a:solidFill>
                  <a:srgbClr val="212529"/>
                </a:solidFill>
                <a:effectLst/>
              </a:rPr>
              <a:t>round-robin fashion</a:t>
            </a:r>
          </a:p>
          <a:p>
            <a:pPr marL="800100" lvl="1" indent="-342900">
              <a:lnSpc>
                <a:spcPct val="130000"/>
              </a:lnSpc>
              <a:buFont typeface="Wingdings" panose="05000000000000000000" pitchFamily="2" charset="2"/>
              <a:buChar char="q"/>
            </a:pPr>
            <a:r>
              <a:rPr lang="en-GB" sz="2400" i="0" dirty="0">
                <a:solidFill>
                  <a:srgbClr val="001400"/>
                </a:solidFill>
                <a:effectLst/>
              </a:rPr>
              <a:t>At each step, a feature column is designated as output y</a:t>
            </a:r>
          </a:p>
          <a:p>
            <a:pPr marL="800100" lvl="1" indent="-342900">
              <a:lnSpc>
                <a:spcPct val="130000"/>
              </a:lnSpc>
              <a:buFont typeface="Wingdings" panose="05000000000000000000" pitchFamily="2" charset="2"/>
              <a:buChar char="q"/>
            </a:pPr>
            <a:r>
              <a:rPr lang="en-GB" sz="2400" i="0" dirty="0">
                <a:solidFill>
                  <a:srgbClr val="001400"/>
                </a:solidFill>
                <a:effectLst/>
              </a:rPr>
              <a:t>A regressor is fit on (X, y) for known y</a:t>
            </a:r>
          </a:p>
          <a:p>
            <a:pPr marL="800100" lvl="1" indent="-342900">
              <a:lnSpc>
                <a:spcPct val="130000"/>
              </a:lnSpc>
              <a:buFont typeface="Wingdings" panose="05000000000000000000" pitchFamily="2" charset="2"/>
              <a:buChar char="q"/>
            </a:pPr>
            <a:r>
              <a:rPr lang="en-GB" sz="2400" dirty="0">
                <a:solidFill>
                  <a:srgbClr val="001400"/>
                </a:solidFill>
              </a:rPr>
              <a:t>T</a:t>
            </a:r>
            <a:r>
              <a:rPr lang="en-GB" sz="2400" i="0" dirty="0">
                <a:solidFill>
                  <a:srgbClr val="001400"/>
                </a:solidFill>
                <a:effectLst/>
              </a:rPr>
              <a:t>he regressor is used to predict the missing values of y</a:t>
            </a:r>
            <a:endParaRPr lang="en-GB" sz="2400" dirty="0">
              <a:solidFill>
                <a:srgbClr val="001400"/>
              </a:solidFill>
            </a:endParaRPr>
          </a:p>
          <a:p>
            <a:pPr marL="342900" indent="-342900">
              <a:lnSpc>
                <a:spcPct val="130000"/>
              </a:lnSpc>
              <a:buFont typeface="Arial" panose="020B0604020202020204" pitchFamily="34" charset="0"/>
              <a:buChar char="•"/>
            </a:pPr>
            <a:r>
              <a:rPr lang="en-GB" sz="2400" i="0" dirty="0">
                <a:solidFill>
                  <a:srgbClr val="001400"/>
                </a:solidFill>
                <a:effectLst/>
              </a:rPr>
              <a:t>Params:</a:t>
            </a:r>
          </a:p>
          <a:p>
            <a:pPr marL="800100" lvl="1" indent="-342900">
              <a:lnSpc>
                <a:spcPct val="130000"/>
              </a:lnSpc>
              <a:buFont typeface="Wingdings" pitchFamily="2" charset="2"/>
              <a:buChar char="ü"/>
            </a:pPr>
            <a:r>
              <a:rPr lang="en-GB" sz="2400" i="0" dirty="0">
                <a:solidFill>
                  <a:srgbClr val="001400"/>
                </a:solidFill>
                <a:effectLst/>
              </a:rPr>
              <a:t>Estimator, </a:t>
            </a:r>
            <a:r>
              <a:rPr lang="en-GB" sz="2400" i="0" dirty="0" err="1">
                <a:solidFill>
                  <a:srgbClr val="001400"/>
                </a:solidFill>
                <a:effectLst/>
              </a:rPr>
              <a:t>missing_values</a:t>
            </a:r>
            <a:r>
              <a:rPr lang="en-GB" sz="2400" i="0" dirty="0">
                <a:solidFill>
                  <a:srgbClr val="001400"/>
                </a:solidFill>
                <a:effectLst/>
              </a:rPr>
              <a:t>, …</a:t>
            </a:r>
          </a:p>
        </p:txBody>
      </p:sp>
      <p:pic>
        <p:nvPicPr>
          <p:cNvPr id="10" name="Picture 9">
            <a:extLst>
              <a:ext uri="{FF2B5EF4-FFF2-40B4-BE49-F238E27FC236}">
                <a16:creationId xmlns:a16="http://schemas.microsoft.com/office/drawing/2014/main" id="{4309AADF-81CF-728C-AB34-6BB193C0FCC6}"/>
              </a:ext>
            </a:extLst>
          </p:cNvPr>
          <p:cNvPicPr>
            <a:picLocks noChangeAspect="1"/>
          </p:cNvPicPr>
          <p:nvPr/>
        </p:nvPicPr>
        <p:blipFill>
          <a:blip r:embed="rId3"/>
          <a:stretch>
            <a:fillRect/>
          </a:stretch>
        </p:blipFill>
        <p:spPr>
          <a:xfrm>
            <a:off x="5466764" y="4417163"/>
            <a:ext cx="5343646" cy="1980481"/>
          </a:xfrm>
          <a:prstGeom prst="rect">
            <a:avLst/>
          </a:prstGeom>
        </p:spPr>
      </p:pic>
    </p:spTree>
    <p:extLst>
      <p:ext uri="{BB962C8B-B14F-4D97-AF65-F5344CB8AC3E}">
        <p14:creationId xmlns:p14="http://schemas.microsoft.com/office/powerpoint/2010/main" val="378330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100838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Feature Imputation (Nearest Neighbors )</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68413"/>
            <a:ext cx="10502900" cy="2934329"/>
          </a:xfrm>
          <a:prstGeom prst="rect">
            <a:avLst/>
          </a:prstGeom>
          <a:noFill/>
        </p:spPr>
        <p:txBody>
          <a:bodyPr wrap="square">
            <a:spAutoFit/>
          </a:bodyPr>
          <a:lstStyle/>
          <a:p>
            <a:pPr>
              <a:lnSpc>
                <a:spcPct val="130000"/>
              </a:lnSpc>
            </a:pPr>
            <a:r>
              <a:rPr lang="en" altLang="zh-CN" sz="2400" b="1" dirty="0">
                <a:solidFill>
                  <a:srgbClr val="C00000"/>
                </a:solidFill>
              </a:rPr>
              <a:t>KNNImputer:</a:t>
            </a:r>
            <a:r>
              <a:rPr lang="en" altLang="zh-CN" sz="2400" b="1" i="0" u="none" strike="noStrike" dirty="0">
                <a:solidFill>
                  <a:srgbClr val="212529"/>
                </a:solidFill>
                <a:effectLst/>
              </a:rPr>
              <a:t> </a:t>
            </a:r>
            <a:r>
              <a:rPr lang="en" altLang="zh-CN" sz="2400" b="0" i="0" u="none" strike="noStrike" dirty="0">
                <a:solidFill>
                  <a:srgbClr val="212529"/>
                </a:solidFill>
                <a:effectLst/>
              </a:rPr>
              <a:t>missing values imputed using the mean value from nearest neighbors</a:t>
            </a:r>
            <a:endParaRPr lang="en-GB" sz="2400" b="0" i="0" dirty="0">
              <a:solidFill>
                <a:srgbClr val="C00000"/>
              </a:solidFill>
              <a:effectLst/>
            </a:endParaRPr>
          </a:p>
          <a:p>
            <a:pPr>
              <a:lnSpc>
                <a:spcPct val="130000"/>
              </a:lnSpc>
            </a:pPr>
            <a:r>
              <a:rPr lang="en-GB" sz="2400" b="0" i="0" dirty="0">
                <a:effectLst/>
              </a:rPr>
              <a:t>Params: </a:t>
            </a:r>
          </a:p>
          <a:p>
            <a:pPr marL="342900" indent="-342900">
              <a:lnSpc>
                <a:spcPct val="130000"/>
              </a:lnSpc>
              <a:buFont typeface="Arial" panose="020B0604020202020204" pitchFamily="34" charset="0"/>
              <a:buChar char="•"/>
            </a:pPr>
            <a:r>
              <a:rPr lang="en-GB" sz="2400" b="0" i="0" dirty="0" err="1">
                <a:solidFill>
                  <a:srgbClr val="C00000"/>
                </a:solidFill>
                <a:effectLst/>
              </a:rPr>
              <a:t>missing_values</a:t>
            </a:r>
            <a:r>
              <a:rPr lang="en-GB" sz="2400" b="0" i="0" dirty="0">
                <a:effectLst/>
              </a:rPr>
              <a:t>: </a:t>
            </a:r>
            <a:r>
              <a:rPr lang="en" altLang="zh-CN" sz="2400" b="0" i="0" u="none" strike="noStrike" dirty="0">
                <a:effectLst/>
              </a:rPr>
              <a:t>placeholder for the missing values.</a:t>
            </a:r>
            <a:endParaRPr lang="en-GB" sz="2400" b="0" i="0" dirty="0">
              <a:effectLst/>
            </a:endParaRPr>
          </a:p>
          <a:p>
            <a:pPr marL="342900" indent="-342900">
              <a:lnSpc>
                <a:spcPct val="130000"/>
              </a:lnSpc>
              <a:buFont typeface="Arial" panose="020B0604020202020204" pitchFamily="34" charset="0"/>
              <a:buChar char="•"/>
            </a:pPr>
            <a:r>
              <a:rPr lang="en-GB" sz="2400" dirty="0" err="1">
                <a:solidFill>
                  <a:srgbClr val="C00000"/>
                </a:solidFill>
              </a:rPr>
              <a:t>n_neighbors</a:t>
            </a:r>
            <a:r>
              <a:rPr lang="en-GB" sz="2400" dirty="0"/>
              <a:t>: </a:t>
            </a:r>
            <a:r>
              <a:rPr lang="en-GB" sz="2400" b="0" i="0" dirty="0">
                <a:effectLst/>
              </a:rPr>
              <a:t>the number of nearest </a:t>
            </a:r>
            <a:r>
              <a:rPr lang="en-GB" sz="2400" b="0" i="0" dirty="0" err="1">
                <a:effectLst/>
              </a:rPr>
              <a:t>neighbors</a:t>
            </a:r>
            <a:endParaRPr lang="en-GB" sz="2400" b="0" i="0" dirty="0">
              <a:effectLst/>
            </a:endParaRPr>
          </a:p>
          <a:p>
            <a:pPr marL="342900" indent="-342900">
              <a:lnSpc>
                <a:spcPct val="130000"/>
              </a:lnSpc>
              <a:buFont typeface="Arial" panose="020B0604020202020204" pitchFamily="34" charset="0"/>
              <a:buChar char="•"/>
            </a:pPr>
            <a:r>
              <a:rPr lang="en-GB" altLang="zh-CN" sz="2400" dirty="0">
                <a:solidFill>
                  <a:srgbClr val="C00000"/>
                </a:solidFill>
              </a:rPr>
              <a:t>metric</a:t>
            </a:r>
            <a:r>
              <a:rPr lang="en-GB" altLang="zh-CN" sz="2400" dirty="0"/>
              <a:t>: distance metric, </a:t>
            </a:r>
            <a:r>
              <a:rPr lang="en" altLang="zh-CN" sz="2400" dirty="0"/>
              <a:t>‘</a:t>
            </a:r>
            <a:r>
              <a:rPr lang="en" altLang="zh-CN" sz="2400" dirty="0" err="1"/>
              <a:t>nan_euclidean</a:t>
            </a:r>
            <a:r>
              <a:rPr lang="en" altLang="zh-CN" sz="2400" dirty="0"/>
              <a:t>’ / callable, default=’</a:t>
            </a:r>
            <a:r>
              <a:rPr lang="en" altLang="zh-CN" sz="2400" dirty="0" err="1"/>
              <a:t>nan_euclidean</a:t>
            </a:r>
            <a:r>
              <a:rPr lang="en" altLang="zh-CN" sz="2400" dirty="0"/>
              <a:t>’ </a:t>
            </a:r>
            <a:endParaRPr lang="en-GB" altLang="zh-CN" sz="2400" dirty="0"/>
          </a:p>
          <a:p>
            <a:pPr marL="342900" indent="-342900">
              <a:lnSpc>
                <a:spcPct val="130000"/>
              </a:lnSpc>
              <a:buFont typeface="Arial" panose="020B0604020202020204" pitchFamily="34" charset="0"/>
              <a:buChar char="•"/>
            </a:pPr>
            <a:r>
              <a:rPr lang="en-GB" sz="2400" dirty="0">
                <a:solidFill>
                  <a:srgbClr val="C00000"/>
                </a:solidFill>
              </a:rPr>
              <a:t>weights</a:t>
            </a:r>
            <a:r>
              <a:rPr lang="en-GB" sz="2400" dirty="0"/>
              <a:t>: Weight function used in prediction ‘uniform’/</a:t>
            </a:r>
            <a:r>
              <a:rPr lang="en-GB" altLang="zh-CN" sz="2400" dirty="0"/>
              <a:t> ‘distance’/ callable</a:t>
            </a:r>
            <a:endParaRPr lang="en-GB" sz="2400" dirty="0"/>
          </a:p>
        </p:txBody>
      </p:sp>
      <p:pic>
        <p:nvPicPr>
          <p:cNvPr id="5" name="Picture 4">
            <a:extLst>
              <a:ext uri="{FF2B5EF4-FFF2-40B4-BE49-F238E27FC236}">
                <a16:creationId xmlns:a16="http://schemas.microsoft.com/office/drawing/2014/main" id="{8FFCE87E-4EBC-2E9F-67FC-A45B5DAE1ADF}"/>
              </a:ext>
            </a:extLst>
          </p:cNvPr>
          <p:cNvPicPr>
            <a:picLocks noChangeAspect="1"/>
          </p:cNvPicPr>
          <p:nvPr/>
        </p:nvPicPr>
        <p:blipFill rotWithShape="1">
          <a:blip r:embed="rId3"/>
          <a:srcRect t="28937"/>
          <a:stretch/>
        </p:blipFill>
        <p:spPr>
          <a:xfrm>
            <a:off x="6185263" y="4347010"/>
            <a:ext cx="5813243" cy="1917000"/>
          </a:xfrm>
          <a:prstGeom prst="rect">
            <a:avLst/>
          </a:prstGeom>
        </p:spPr>
      </p:pic>
    </p:spTree>
    <p:extLst>
      <p:ext uri="{BB962C8B-B14F-4D97-AF65-F5344CB8AC3E}">
        <p14:creationId xmlns:p14="http://schemas.microsoft.com/office/powerpoint/2010/main" val="313941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Practice (Submit)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0858500" cy="1493935"/>
          </a:xfrm>
          <a:prstGeom prst="rect">
            <a:avLst/>
          </a:prstGeom>
          <a:noFill/>
        </p:spPr>
        <p:txBody>
          <a:bodyPr wrap="square">
            <a:spAutoFit/>
          </a:bodyPr>
          <a:lstStyle/>
          <a:p>
            <a:pPr>
              <a:lnSpc>
                <a:spcPct val="130000"/>
              </a:lnSpc>
            </a:pPr>
            <a:r>
              <a:rPr lang="en-US" altLang="zh-CN" sz="2400" dirty="0"/>
              <a:t>Use </a:t>
            </a:r>
            <a:r>
              <a:rPr lang="en-US" altLang="zh-CN" sz="2400" dirty="0" err="1"/>
              <a:t>Pclass</a:t>
            </a:r>
            <a:r>
              <a:rPr lang="en-US" altLang="zh-CN" sz="2400" dirty="0"/>
              <a:t>, Sex, Age, </a:t>
            </a:r>
            <a:r>
              <a:rPr lang="en-US" altLang="zh-CN" sz="2400" dirty="0" err="1"/>
              <a:t>SibSp</a:t>
            </a:r>
            <a:r>
              <a:rPr lang="en-US" altLang="zh-CN" sz="2400" dirty="0"/>
              <a:t>, Parch, Fare, and Embarked features of </a:t>
            </a:r>
            <a:r>
              <a:rPr lang="en-US" altLang="zh-CN" sz="2400" dirty="0" err="1"/>
              <a:t>Titantic</a:t>
            </a:r>
            <a:r>
              <a:rPr lang="en-US" altLang="zh-CN" sz="2400" dirty="0"/>
              <a:t> dataset:</a:t>
            </a:r>
          </a:p>
          <a:p>
            <a:pPr marL="342900" indent="-342900">
              <a:lnSpc>
                <a:spcPct val="130000"/>
              </a:lnSpc>
              <a:buFont typeface="Arial" panose="020B0604020202020204" pitchFamily="34" charset="0"/>
              <a:buChar char="•"/>
            </a:pPr>
            <a:r>
              <a:rPr lang="en-US" altLang="zh-CN" sz="2400" dirty="0"/>
              <a:t>Process each feature and make their values in the range 0 to 1</a:t>
            </a:r>
          </a:p>
          <a:p>
            <a:pPr marL="342900" indent="-342900">
              <a:lnSpc>
                <a:spcPct val="130000"/>
              </a:lnSpc>
              <a:buFont typeface="Arial" panose="020B0604020202020204" pitchFamily="34" charset="0"/>
              <a:buChar char="•"/>
            </a:pPr>
            <a:r>
              <a:rPr lang="en-US" altLang="zh-CN" sz="2400" dirty="0">
                <a:solidFill>
                  <a:srgbClr val="FF0000"/>
                </a:solidFill>
              </a:rPr>
              <a:t>Fill missing value for each feature</a:t>
            </a:r>
          </a:p>
        </p:txBody>
      </p:sp>
      <p:pic>
        <p:nvPicPr>
          <p:cNvPr id="6" name="图片 5">
            <a:extLst>
              <a:ext uri="{FF2B5EF4-FFF2-40B4-BE49-F238E27FC236}">
                <a16:creationId xmlns:a16="http://schemas.microsoft.com/office/drawing/2014/main" id="{A366F43A-7D63-06A1-D90C-608C31E42DCC}"/>
              </a:ext>
            </a:extLst>
          </p:cNvPr>
          <p:cNvPicPr>
            <a:picLocks noChangeAspect="1"/>
          </p:cNvPicPr>
          <p:nvPr/>
        </p:nvPicPr>
        <p:blipFill rotWithShape="1">
          <a:blip r:embed="rId3"/>
          <a:srcRect t="25524"/>
          <a:stretch/>
        </p:blipFill>
        <p:spPr>
          <a:xfrm>
            <a:off x="658813" y="3369380"/>
            <a:ext cx="9577548" cy="2996594"/>
          </a:xfrm>
          <a:prstGeom prst="rect">
            <a:avLst/>
          </a:prstGeom>
        </p:spPr>
      </p:pic>
    </p:spTree>
    <p:extLst>
      <p:ext uri="{BB962C8B-B14F-4D97-AF65-F5344CB8AC3E}">
        <p14:creationId xmlns:p14="http://schemas.microsoft.com/office/powerpoint/2010/main" val="31502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Generating Polynomial Features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73089"/>
            <a:ext cx="11531600" cy="1493935"/>
          </a:xfrm>
          <a:prstGeom prst="rect">
            <a:avLst/>
          </a:prstGeom>
          <a:noFill/>
        </p:spPr>
        <p:txBody>
          <a:bodyPr wrap="square">
            <a:spAutoFit/>
          </a:bodyPr>
          <a:lstStyle/>
          <a:p>
            <a:pPr>
              <a:lnSpc>
                <a:spcPct val="130000"/>
              </a:lnSpc>
            </a:pPr>
            <a:r>
              <a:rPr lang="en-GB" altLang="zh-CN" sz="2400" dirty="0" err="1">
                <a:solidFill>
                  <a:srgbClr val="C00000"/>
                </a:solidFill>
              </a:rPr>
              <a:t>PolynomialFeatures</a:t>
            </a:r>
            <a:r>
              <a:rPr lang="en-GB" altLang="zh-CN" sz="2400" dirty="0">
                <a:solidFill>
                  <a:srgbClr val="C00000"/>
                </a:solidFill>
              </a:rPr>
              <a:t>: </a:t>
            </a:r>
            <a:r>
              <a:rPr lang="en" altLang="zh-CN" sz="2400" b="0" i="0" u="none" strike="noStrike" dirty="0">
                <a:solidFill>
                  <a:srgbClr val="212529"/>
                </a:solidFill>
                <a:effectLst/>
              </a:rPr>
              <a:t>Generate polynomial and interaction features</a:t>
            </a:r>
          </a:p>
          <a:p>
            <a:pPr>
              <a:lnSpc>
                <a:spcPct val="130000"/>
              </a:lnSpc>
            </a:pPr>
            <a:r>
              <a:rPr lang="en" altLang="zh-CN" sz="2400" dirty="0">
                <a:solidFill>
                  <a:srgbClr val="212529"/>
                </a:solidFill>
              </a:rPr>
              <a:t>Params</a:t>
            </a:r>
          </a:p>
          <a:p>
            <a:pPr marL="342900" indent="-342900">
              <a:lnSpc>
                <a:spcPct val="130000"/>
              </a:lnSpc>
              <a:buFont typeface="Arial" panose="020B0604020202020204" pitchFamily="34" charset="0"/>
              <a:buChar char="•"/>
            </a:pPr>
            <a:r>
              <a:rPr lang="en" altLang="zh-CN" sz="2400" i="0" u="none" strike="noStrike" dirty="0">
                <a:solidFill>
                  <a:srgbClr val="212529"/>
                </a:solidFill>
                <a:effectLst/>
              </a:rPr>
              <a:t>degree</a:t>
            </a:r>
            <a:r>
              <a:rPr lang="en" altLang="zh-CN" sz="2400" dirty="0">
                <a:solidFill>
                  <a:srgbClr val="212529"/>
                </a:solidFill>
              </a:rPr>
              <a:t>: </a:t>
            </a:r>
            <a:r>
              <a:rPr lang="en" altLang="zh-CN" sz="2400" u="none" strike="noStrike" dirty="0">
                <a:solidFill>
                  <a:srgbClr val="212529"/>
                </a:solidFill>
                <a:effectLst/>
              </a:rPr>
              <a:t>int (</a:t>
            </a:r>
            <a:r>
              <a:rPr lang="en" altLang="zh-CN" sz="2400" u="none" strike="noStrike" dirty="0" err="1">
                <a:solidFill>
                  <a:srgbClr val="212529"/>
                </a:solidFill>
                <a:effectLst/>
              </a:rPr>
              <a:t>max_degree</a:t>
            </a:r>
            <a:r>
              <a:rPr lang="en" altLang="zh-CN" sz="2400" u="none" strike="noStrike" dirty="0">
                <a:solidFill>
                  <a:srgbClr val="212529"/>
                </a:solidFill>
                <a:effectLst/>
              </a:rPr>
              <a:t>) or tuple (</a:t>
            </a:r>
            <a:r>
              <a:rPr lang="en" altLang="zh-CN" sz="2400" u="none" strike="noStrike" dirty="0" err="1">
                <a:solidFill>
                  <a:srgbClr val="212529"/>
                </a:solidFill>
                <a:effectLst/>
              </a:rPr>
              <a:t>min_degree</a:t>
            </a:r>
            <a:r>
              <a:rPr lang="en" altLang="zh-CN" sz="2400" u="none" strike="noStrike" dirty="0">
                <a:solidFill>
                  <a:srgbClr val="212529"/>
                </a:solidFill>
                <a:effectLst/>
              </a:rPr>
              <a:t>, </a:t>
            </a:r>
            <a:r>
              <a:rPr lang="en" altLang="zh-CN" sz="2400" u="none" strike="noStrike" dirty="0" err="1">
                <a:solidFill>
                  <a:srgbClr val="212529"/>
                </a:solidFill>
                <a:effectLst/>
              </a:rPr>
              <a:t>max_degree</a:t>
            </a:r>
            <a:r>
              <a:rPr lang="en" altLang="zh-CN" sz="2400" u="none" strike="noStrike" dirty="0">
                <a:solidFill>
                  <a:srgbClr val="212529"/>
                </a:solidFill>
                <a:effectLst/>
              </a:rPr>
              <a:t>), default=2</a:t>
            </a:r>
            <a:endParaRPr lang="en-GB" altLang="zh-CN" sz="2400" dirty="0">
              <a:solidFill>
                <a:srgbClr val="001400"/>
              </a:solidFill>
            </a:endParaRPr>
          </a:p>
        </p:txBody>
      </p:sp>
      <p:pic>
        <p:nvPicPr>
          <p:cNvPr id="4" name="Picture 3">
            <a:extLst>
              <a:ext uri="{FF2B5EF4-FFF2-40B4-BE49-F238E27FC236}">
                <a16:creationId xmlns:a16="http://schemas.microsoft.com/office/drawing/2014/main" id="{F759F822-CB96-CED7-4480-6BB564A026B6}"/>
              </a:ext>
            </a:extLst>
          </p:cNvPr>
          <p:cNvPicPr>
            <a:picLocks noChangeAspect="1"/>
          </p:cNvPicPr>
          <p:nvPr/>
        </p:nvPicPr>
        <p:blipFill rotWithShape="1">
          <a:blip r:embed="rId3"/>
          <a:srcRect t="8284" b="2663"/>
          <a:stretch/>
        </p:blipFill>
        <p:spPr>
          <a:xfrm>
            <a:off x="660400" y="2915968"/>
            <a:ext cx="5489148" cy="34988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705113-15DF-2143-DAF4-709112681DEC}"/>
                  </a:ext>
                </a:extLst>
              </p:cNvPr>
              <p:cNvSpPr txBox="1"/>
              <p:nvPr/>
            </p:nvSpPr>
            <p:spPr>
              <a:xfrm>
                <a:off x="6214863" y="4510117"/>
                <a:ext cx="6042452" cy="466666"/>
              </a:xfrm>
              <a:prstGeom prst="rect">
                <a:avLst/>
              </a:prstGeom>
              <a:noFill/>
            </p:spPr>
            <p:txBody>
              <a:bodyPr wrap="square">
                <a:spAutoFit/>
              </a:bodyPr>
              <a:lstStyle/>
              <a:p>
                <a:r>
                  <a:rPr lang="en-GB" sz="2400" b="0" i="0" dirty="0">
                    <a:solidFill>
                      <a:srgbClr val="212529"/>
                    </a:solidFill>
                    <a:effectLst/>
                    <a:latin typeface="-apple-system"/>
                  </a:rPr>
                  <a:t>From </a:t>
                </a:r>
                <a14:m>
                  <m:oMath xmlns:m="http://schemas.openxmlformats.org/officeDocument/2006/math">
                    <m:r>
                      <a:rPr lang="en-GB" sz="2400" b="0" i="1" smtClean="0">
                        <a:solidFill>
                          <a:srgbClr val="212529"/>
                        </a:solidFill>
                        <a:effectLst/>
                        <a:latin typeface="Cambria Math" panose="02040503050406030204" pitchFamily="18" charset="0"/>
                      </a:rPr>
                      <m:t>(</m:t>
                    </m:r>
                    <m:sSub>
                      <m:sSubPr>
                        <m:ctrlPr>
                          <a:rPr lang="en-GB" sz="2400" b="0" i="1" smtClean="0">
                            <a:solidFill>
                              <a:srgbClr val="212529"/>
                            </a:solidFill>
                            <a:effectLst/>
                            <a:latin typeface="Cambria Math" panose="02040503050406030204" pitchFamily="18" charset="0"/>
                          </a:rPr>
                        </m:ctrlPr>
                      </m:sSubPr>
                      <m:e>
                        <m:r>
                          <a:rPr lang="en-GB" sz="2400" b="0" i="1" smtClean="0">
                            <a:solidFill>
                              <a:srgbClr val="212529"/>
                            </a:solidFill>
                            <a:effectLst/>
                            <a:latin typeface="Cambria Math" panose="02040503050406030204" pitchFamily="18" charset="0"/>
                          </a:rPr>
                          <m:t>𝑋</m:t>
                        </m:r>
                      </m:e>
                      <m:sub>
                        <m:r>
                          <a:rPr lang="en-GB" sz="2400" b="0" i="1" smtClean="0">
                            <a:solidFill>
                              <a:srgbClr val="212529"/>
                            </a:solidFill>
                            <a:effectLst/>
                            <a:latin typeface="Cambria Math" panose="02040503050406030204" pitchFamily="18" charset="0"/>
                          </a:rPr>
                          <m:t>1</m:t>
                        </m:r>
                      </m:sub>
                    </m:sSub>
                    <m:r>
                      <a:rPr lang="en-GB" sz="2400" b="0" i="1" smtClean="0">
                        <a:solidFill>
                          <a:srgbClr val="212529"/>
                        </a:solidFill>
                        <a:effectLst/>
                        <a:latin typeface="Cambria Math" panose="02040503050406030204" pitchFamily="18" charset="0"/>
                      </a:rPr>
                      <m:t>, </m:t>
                    </m:r>
                    <m:sSub>
                      <m:sSubPr>
                        <m:ctrlPr>
                          <a:rPr lang="en-GB" sz="2400" b="0" i="1" smtClean="0">
                            <a:solidFill>
                              <a:srgbClr val="212529"/>
                            </a:solidFill>
                            <a:effectLst/>
                            <a:latin typeface="Cambria Math" panose="02040503050406030204" pitchFamily="18" charset="0"/>
                          </a:rPr>
                        </m:ctrlPr>
                      </m:sSubPr>
                      <m:e>
                        <m:r>
                          <a:rPr lang="en-GB" sz="2400" b="0" i="1" smtClean="0">
                            <a:solidFill>
                              <a:srgbClr val="212529"/>
                            </a:solidFill>
                            <a:effectLst/>
                            <a:latin typeface="Cambria Math" panose="02040503050406030204" pitchFamily="18" charset="0"/>
                          </a:rPr>
                          <m:t>𝑋</m:t>
                        </m:r>
                      </m:e>
                      <m:sub>
                        <m:r>
                          <a:rPr lang="en-GB" sz="2400" b="0" i="1" smtClean="0">
                            <a:solidFill>
                              <a:srgbClr val="212529"/>
                            </a:solidFill>
                            <a:effectLst/>
                            <a:latin typeface="Cambria Math" panose="02040503050406030204" pitchFamily="18" charset="0"/>
                          </a:rPr>
                          <m:t>2</m:t>
                        </m:r>
                      </m:sub>
                    </m:sSub>
                    <m:r>
                      <a:rPr lang="en-GB" sz="2400" b="0" i="1" smtClean="0">
                        <a:solidFill>
                          <a:srgbClr val="212529"/>
                        </a:solidFill>
                        <a:effectLst/>
                        <a:latin typeface="Cambria Math" panose="02040503050406030204" pitchFamily="18" charset="0"/>
                      </a:rPr>
                      <m:t>)</m:t>
                    </m:r>
                  </m:oMath>
                </a14:m>
                <a:r>
                  <a:rPr lang="en-GB" sz="2400" dirty="0"/>
                  <a:t> to </a:t>
                </a:r>
                <a14:m>
                  <m:oMath xmlns:m="http://schemas.openxmlformats.org/officeDocument/2006/math">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1, </m:t>
                        </m:r>
                        <m:r>
                          <a:rPr lang="en-GB" sz="2400" b="0" i="1" smtClean="0">
                            <a:latin typeface="Cambria Math" panose="02040503050406030204" pitchFamily="18" charset="0"/>
                          </a:rPr>
                          <m:t>𝑋</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𝑋</m:t>
                        </m:r>
                      </m:e>
                      <m:sub>
                        <m:r>
                          <a:rPr lang="en-GB" sz="2400" b="0" i="1" smtClean="0">
                            <a:latin typeface="Cambria Math" panose="02040503050406030204" pitchFamily="18" charset="0"/>
                          </a:rPr>
                          <m:t>1</m:t>
                        </m:r>
                      </m:sub>
                      <m:sup>
                        <m:r>
                          <a:rPr lang="en-GB" sz="2400" b="0" i="1" smtClean="0">
                            <a:latin typeface="Cambria Math" panose="02040503050406030204" pitchFamily="18" charset="0"/>
                          </a:rPr>
                          <m:t>2</m:t>
                        </m:r>
                      </m:sup>
                    </m:sSubSup>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1</m:t>
                        </m:r>
                      </m:sub>
                    </m:sSub>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𝑋</m:t>
                        </m:r>
                      </m:e>
                      <m:sub>
                        <m:r>
                          <a:rPr lang="en-GB" sz="2400" b="0" i="1" smtClean="0">
                            <a:latin typeface="Cambria Math" panose="02040503050406030204" pitchFamily="18" charset="0"/>
                          </a:rPr>
                          <m:t>2</m:t>
                        </m:r>
                      </m:sub>
                      <m:sup>
                        <m:r>
                          <a:rPr lang="en-GB" sz="2400" b="0" i="1" smtClean="0">
                            <a:latin typeface="Cambria Math" panose="02040503050406030204" pitchFamily="18" charset="0"/>
                          </a:rPr>
                          <m:t>2</m:t>
                        </m:r>
                      </m:sup>
                    </m:sSubSup>
                    <m:r>
                      <a:rPr lang="en-GB" sz="2400" b="0" i="1" smtClean="0">
                        <a:latin typeface="Cambria Math" panose="02040503050406030204" pitchFamily="18" charset="0"/>
                      </a:rPr>
                      <m:t>)</m:t>
                    </m:r>
                  </m:oMath>
                </a14:m>
                <a:endParaRPr lang="en-GB" sz="2400" dirty="0"/>
              </a:p>
            </p:txBody>
          </p:sp>
        </mc:Choice>
        <mc:Fallback xmlns="">
          <p:sp>
            <p:nvSpPr>
              <p:cNvPr id="7" name="TextBox 6">
                <a:extLst>
                  <a:ext uri="{FF2B5EF4-FFF2-40B4-BE49-F238E27FC236}">
                    <a16:creationId xmlns:a16="http://schemas.microsoft.com/office/drawing/2014/main" id="{5D705113-15DF-2143-DAF4-709112681DEC}"/>
                  </a:ext>
                </a:extLst>
              </p:cNvPr>
              <p:cNvSpPr txBox="1">
                <a:spLocks noRot="1" noChangeAspect="1" noMove="1" noResize="1" noEditPoints="1" noAdjustHandles="1" noChangeArrowheads="1" noChangeShapeType="1" noTextEdit="1"/>
              </p:cNvSpPr>
              <p:nvPr/>
            </p:nvSpPr>
            <p:spPr>
              <a:xfrm>
                <a:off x="6214863" y="4510117"/>
                <a:ext cx="6042452" cy="466666"/>
              </a:xfrm>
              <a:prstGeom prst="rect">
                <a:avLst/>
              </a:prstGeom>
              <a:blipFill>
                <a:blip r:embed="rId4"/>
                <a:stretch>
                  <a:fillRect l="-1677" t="-8108" b="-297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854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US" altLang="zh-CN" sz="4400" b="1" dirty="0">
                <a:solidFill>
                  <a:srgbClr val="008000"/>
                </a:solidFill>
                <a:ea typeface="+mj-ea"/>
                <a:cs typeface="+mj-cs"/>
              </a:rPr>
              <a:t>Introduction</a:t>
            </a:r>
          </a:p>
        </p:txBody>
      </p:sp>
      <p:sp>
        <p:nvSpPr>
          <p:cNvPr id="2" name="页脚占位符 1">
            <a:extLst>
              <a:ext uri="{FF2B5EF4-FFF2-40B4-BE49-F238E27FC236}">
                <a16:creationId xmlns:a16="http://schemas.microsoft.com/office/drawing/2014/main" id="{3BAA4D97-4E14-B4F6-8E4C-A6B02A15B0EE}"/>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4247327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Dimensionality Reduction</a:t>
            </a: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dirty="0">
                <a:solidFill>
                  <a:schemeClr val="accent4">
                    <a:lumMod val="20000"/>
                    <a:lumOff val="80000"/>
                  </a:schemeClr>
                </a:solidFill>
              </a:rPr>
              <a:t>AIAA 5031  Introduction to Computing Using Python</a:t>
            </a:r>
            <a:endParaRPr lang="zh-CN" altLang="en-US" sz="1400" dirty="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58813" y="1268413"/>
            <a:ext cx="10502900" cy="3894592"/>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GB" sz="2400" dirty="0"/>
              <a:t>Principal component analysis (PCA)</a:t>
            </a:r>
          </a:p>
          <a:p>
            <a:pPr marL="342900" indent="-342900">
              <a:lnSpc>
                <a:spcPct val="130000"/>
              </a:lnSpc>
              <a:buFont typeface="Arial" panose="020B0604020202020204" pitchFamily="34" charset="0"/>
              <a:buChar char="•"/>
            </a:pPr>
            <a:r>
              <a:rPr lang="en-GB" sz="2400" dirty="0"/>
              <a:t>Kernel PCA</a:t>
            </a:r>
          </a:p>
          <a:p>
            <a:pPr marL="342900" indent="-342900">
              <a:lnSpc>
                <a:spcPct val="130000"/>
              </a:lnSpc>
              <a:buFont typeface="Arial" panose="020B0604020202020204" pitchFamily="34" charset="0"/>
              <a:buChar char="•"/>
            </a:pPr>
            <a:r>
              <a:rPr lang="en-GB" sz="2400" dirty="0"/>
              <a:t>Truncated singular value decomposition and latent semantic analysis</a:t>
            </a:r>
          </a:p>
          <a:p>
            <a:pPr marL="342900" indent="-342900">
              <a:lnSpc>
                <a:spcPct val="130000"/>
              </a:lnSpc>
              <a:buFont typeface="Arial" panose="020B0604020202020204" pitchFamily="34" charset="0"/>
              <a:buChar char="•"/>
            </a:pPr>
            <a:r>
              <a:rPr lang="en-GB" sz="2400" dirty="0"/>
              <a:t>Dictionary Learning</a:t>
            </a:r>
          </a:p>
          <a:p>
            <a:pPr marL="342900" indent="-342900">
              <a:lnSpc>
                <a:spcPct val="130000"/>
              </a:lnSpc>
              <a:buFont typeface="Arial" panose="020B0604020202020204" pitchFamily="34" charset="0"/>
              <a:buChar char="•"/>
            </a:pPr>
            <a:r>
              <a:rPr lang="en-GB" sz="2400" dirty="0"/>
              <a:t>Factor Analysis</a:t>
            </a:r>
          </a:p>
          <a:p>
            <a:pPr marL="342900" indent="-342900">
              <a:lnSpc>
                <a:spcPct val="130000"/>
              </a:lnSpc>
              <a:buFont typeface="Arial" panose="020B0604020202020204" pitchFamily="34" charset="0"/>
              <a:buChar char="•"/>
            </a:pPr>
            <a:r>
              <a:rPr lang="en-GB" sz="2400" dirty="0"/>
              <a:t>Independent component analysis (ICA)</a:t>
            </a:r>
          </a:p>
          <a:p>
            <a:pPr marL="342900" indent="-342900">
              <a:lnSpc>
                <a:spcPct val="130000"/>
              </a:lnSpc>
              <a:buFont typeface="Arial" panose="020B0604020202020204" pitchFamily="34" charset="0"/>
              <a:buChar char="•"/>
            </a:pPr>
            <a:r>
              <a:rPr lang="en-GB" sz="2400" dirty="0"/>
              <a:t>Non-negative matrix factorization</a:t>
            </a:r>
          </a:p>
          <a:p>
            <a:pPr marL="342900" indent="-342900">
              <a:lnSpc>
                <a:spcPct val="130000"/>
              </a:lnSpc>
              <a:buFont typeface="Arial" panose="020B0604020202020204" pitchFamily="34" charset="0"/>
              <a:buChar char="•"/>
            </a:pPr>
            <a:r>
              <a:rPr lang="en-GB" sz="2400" dirty="0"/>
              <a:t>Latent Dirichlet Allocation (LDA)</a:t>
            </a:r>
          </a:p>
        </p:txBody>
      </p:sp>
    </p:spTree>
    <p:extLst>
      <p:ext uri="{BB962C8B-B14F-4D97-AF65-F5344CB8AC3E}">
        <p14:creationId xmlns:p14="http://schemas.microsoft.com/office/powerpoint/2010/main" val="427174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Principle Component Analysis</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76162"/>
            <a:ext cx="11531600" cy="1013804"/>
          </a:xfrm>
          <a:prstGeom prst="rect">
            <a:avLst/>
          </a:prstGeom>
          <a:noFill/>
        </p:spPr>
        <p:txBody>
          <a:bodyPr wrap="square">
            <a:spAutoFit/>
          </a:bodyPr>
          <a:lstStyle/>
          <a:p>
            <a:pPr>
              <a:lnSpc>
                <a:spcPct val="130000"/>
              </a:lnSpc>
            </a:pPr>
            <a:r>
              <a:rPr lang="en-US" sz="2400" b="1" dirty="0">
                <a:solidFill>
                  <a:srgbClr val="C00000"/>
                </a:solidFill>
              </a:rPr>
              <a:t>sklearn.decomposition.PCA:</a:t>
            </a:r>
            <a:r>
              <a:rPr lang="zh-CN" altLang="en-US" sz="2400" b="1" dirty="0">
                <a:solidFill>
                  <a:srgbClr val="C00000"/>
                </a:solidFill>
              </a:rPr>
              <a:t> </a:t>
            </a:r>
            <a:r>
              <a:rPr lang="en" altLang="zh-CN" sz="2400" b="0" i="0" u="none" strike="noStrike" dirty="0">
                <a:solidFill>
                  <a:srgbClr val="212529"/>
                </a:solidFill>
                <a:effectLst/>
                <a:latin typeface="-apple-system"/>
              </a:rPr>
              <a:t>decompose a multivariate dataset in a set of successive orthogonal components that explain</a:t>
            </a:r>
            <a:r>
              <a:rPr lang="zh-CN" altLang="en-US" sz="2400" b="0" i="0" u="none" strike="noStrike" dirty="0">
                <a:solidFill>
                  <a:srgbClr val="212529"/>
                </a:solidFill>
                <a:effectLst/>
                <a:latin typeface="-apple-system"/>
              </a:rPr>
              <a:t> </a:t>
            </a:r>
            <a:r>
              <a:rPr lang="en" altLang="zh-CN" sz="2400" b="0" i="0" u="none" strike="noStrike" dirty="0">
                <a:solidFill>
                  <a:srgbClr val="212529"/>
                </a:solidFill>
                <a:effectLst/>
                <a:latin typeface="-apple-system"/>
              </a:rPr>
              <a:t>maximum variance</a:t>
            </a:r>
            <a:endParaRPr lang="en-US" sz="2400" dirty="0">
              <a:solidFill>
                <a:srgbClr val="C00000"/>
              </a:solidFill>
            </a:endParaRPr>
          </a:p>
        </p:txBody>
      </p:sp>
      <p:pic>
        <p:nvPicPr>
          <p:cNvPr id="3" name="Picture 3">
            <a:extLst>
              <a:ext uri="{FF2B5EF4-FFF2-40B4-BE49-F238E27FC236}">
                <a16:creationId xmlns:a16="http://schemas.microsoft.com/office/drawing/2014/main" id="{65FDCC20-E624-B4CA-6163-799F0BC33D2A}"/>
              </a:ext>
            </a:extLst>
          </p:cNvPr>
          <p:cNvPicPr>
            <a:picLocks noChangeAspect="1"/>
          </p:cNvPicPr>
          <p:nvPr/>
        </p:nvPicPr>
        <p:blipFill>
          <a:blip r:embed="rId3"/>
          <a:stretch>
            <a:fillRect/>
          </a:stretch>
        </p:blipFill>
        <p:spPr>
          <a:xfrm>
            <a:off x="660400" y="2608018"/>
            <a:ext cx="6509026" cy="2461124"/>
          </a:xfrm>
          <a:prstGeom prst="rect">
            <a:avLst/>
          </a:prstGeom>
        </p:spPr>
      </p:pic>
      <p:pic>
        <p:nvPicPr>
          <p:cNvPr id="4" name="Picture 5">
            <a:extLst>
              <a:ext uri="{FF2B5EF4-FFF2-40B4-BE49-F238E27FC236}">
                <a16:creationId xmlns:a16="http://schemas.microsoft.com/office/drawing/2014/main" id="{1ACBAA3C-F88C-36A5-F1FD-2F752D29A855}"/>
              </a:ext>
            </a:extLst>
          </p:cNvPr>
          <p:cNvPicPr>
            <a:picLocks noChangeAspect="1"/>
          </p:cNvPicPr>
          <p:nvPr/>
        </p:nvPicPr>
        <p:blipFill>
          <a:blip r:embed="rId4"/>
          <a:stretch>
            <a:fillRect/>
          </a:stretch>
        </p:blipFill>
        <p:spPr>
          <a:xfrm>
            <a:off x="7068101" y="2554479"/>
            <a:ext cx="4935057" cy="2568202"/>
          </a:xfrm>
          <a:prstGeom prst="rect">
            <a:avLst/>
          </a:prstGeom>
        </p:spPr>
      </p:pic>
    </p:spTree>
    <p:extLst>
      <p:ext uri="{BB962C8B-B14F-4D97-AF65-F5344CB8AC3E}">
        <p14:creationId xmlns:p14="http://schemas.microsoft.com/office/powerpoint/2010/main" val="152326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Principle Component Analysis</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0858500" cy="533672"/>
          </a:xfrm>
          <a:prstGeom prst="rect">
            <a:avLst/>
          </a:prstGeom>
          <a:noFill/>
        </p:spPr>
        <p:txBody>
          <a:bodyPr wrap="square">
            <a:spAutoFit/>
          </a:bodyPr>
          <a:lstStyle/>
          <a:p>
            <a:pPr>
              <a:lnSpc>
                <a:spcPct val="130000"/>
              </a:lnSpc>
            </a:pPr>
            <a:r>
              <a:rPr lang="en-US" altLang="zh-CN" sz="2400" dirty="0"/>
              <a:t>Example: reduce iris dataset into 2 dimensional and visualize it</a:t>
            </a:r>
            <a:endParaRPr lang="en-US" sz="2400" dirty="0"/>
          </a:p>
        </p:txBody>
      </p:sp>
      <p:pic>
        <p:nvPicPr>
          <p:cNvPr id="3" name="图片 2">
            <a:extLst>
              <a:ext uri="{FF2B5EF4-FFF2-40B4-BE49-F238E27FC236}">
                <a16:creationId xmlns:a16="http://schemas.microsoft.com/office/drawing/2014/main" id="{6AF16538-0663-259A-28D6-7CDD21512F26}"/>
              </a:ext>
            </a:extLst>
          </p:cNvPr>
          <p:cNvPicPr>
            <a:picLocks noChangeAspect="1"/>
          </p:cNvPicPr>
          <p:nvPr/>
        </p:nvPicPr>
        <p:blipFill rotWithShape="1">
          <a:blip r:embed="rId3"/>
          <a:srcRect r="30065"/>
          <a:stretch/>
        </p:blipFill>
        <p:spPr>
          <a:xfrm>
            <a:off x="660400" y="2247563"/>
            <a:ext cx="5435600" cy="2552700"/>
          </a:xfrm>
          <a:prstGeom prst="rect">
            <a:avLst/>
          </a:prstGeom>
        </p:spPr>
      </p:pic>
      <p:pic>
        <p:nvPicPr>
          <p:cNvPr id="4" name="图片 3">
            <a:extLst>
              <a:ext uri="{FF2B5EF4-FFF2-40B4-BE49-F238E27FC236}">
                <a16:creationId xmlns:a16="http://schemas.microsoft.com/office/drawing/2014/main" id="{35204589-C707-567C-ACC3-C79DE45CA070}"/>
              </a:ext>
            </a:extLst>
          </p:cNvPr>
          <p:cNvPicPr>
            <a:picLocks noChangeAspect="1"/>
          </p:cNvPicPr>
          <p:nvPr/>
        </p:nvPicPr>
        <p:blipFill>
          <a:blip r:embed="rId4"/>
          <a:stretch>
            <a:fillRect/>
          </a:stretch>
        </p:blipFill>
        <p:spPr>
          <a:xfrm>
            <a:off x="6303437" y="2139613"/>
            <a:ext cx="3670300" cy="2768600"/>
          </a:xfrm>
          <a:prstGeom prst="rect">
            <a:avLst/>
          </a:prstGeom>
        </p:spPr>
      </p:pic>
    </p:spTree>
    <p:extLst>
      <p:ext uri="{BB962C8B-B14F-4D97-AF65-F5344CB8AC3E}">
        <p14:creationId xmlns:p14="http://schemas.microsoft.com/office/powerpoint/2010/main" val="105606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Practice (Submit)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0858500" cy="1974067"/>
          </a:xfrm>
          <a:prstGeom prst="rect">
            <a:avLst/>
          </a:prstGeom>
          <a:noFill/>
        </p:spPr>
        <p:txBody>
          <a:bodyPr wrap="square">
            <a:spAutoFit/>
          </a:bodyPr>
          <a:lstStyle/>
          <a:p>
            <a:pPr>
              <a:lnSpc>
                <a:spcPct val="130000"/>
              </a:lnSpc>
            </a:pPr>
            <a:r>
              <a:rPr lang="en-US" altLang="zh-CN" sz="2400" dirty="0"/>
              <a:t>Use </a:t>
            </a:r>
            <a:r>
              <a:rPr lang="en-US" altLang="zh-CN" sz="2400" dirty="0" err="1"/>
              <a:t>Pclass</a:t>
            </a:r>
            <a:r>
              <a:rPr lang="en-US" altLang="zh-CN" sz="2400" dirty="0"/>
              <a:t>, Sex, Age, </a:t>
            </a:r>
            <a:r>
              <a:rPr lang="en-US" altLang="zh-CN" sz="2400" dirty="0" err="1"/>
              <a:t>SibSp</a:t>
            </a:r>
            <a:r>
              <a:rPr lang="en-US" altLang="zh-CN" sz="2400" dirty="0"/>
              <a:t>, Parch, Fare, and Embarked features of </a:t>
            </a:r>
            <a:r>
              <a:rPr lang="en-US" altLang="zh-CN" sz="2400" dirty="0" err="1"/>
              <a:t>Titantic</a:t>
            </a:r>
            <a:r>
              <a:rPr lang="en-US" altLang="zh-CN" sz="2400" dirty="0"/>
              <a:t> dataset:</a:t>
            </a:r>
          </a:p>
          <a:p>
            <a:pPr marL="342900" indent="-342900">
              <a:lnSpc>
                <a:spcPct val="130000"/>
              </a:lnSpc>
              <a:buFont typeface="Arial" panose="020B0604020202020204" pitchFamily="34" charset="0"/>
              <a:buChar char="•"/>
            </a:pPr>
            <a:r>
              <a:rPr lang="en-US" altLang="zh-CN" sz="2400" dirty="0"/>
              <a:t>Process each feature and make their values in the range 0 to 1</a:t>
            </a:r>
          </a:p>
          <a:p>
            <a:pPr marL="342900" indent="-342900">
              <a:lnSpc>
                <a:spcPct val="130000"/>
              </a:lnSpc>
              <a:buFont typeface="Arial" panose="020B0604020202020204" pitchFamily="34" charset="0"/>
              <a:buChar char="•"/>
            </a:pPr>
            <a:r>
              <a:rPr lang="en-US" altLang="zh-CN" sz="2400" dirty="0"/>
              <a:t>Fill missing value for each feature</a:t>
            </a:r>
          </a:p>
          <a:p>
            <a:pPr marL="342900" indent="-342900">
              <a:lnSpc>
                <a:spcPct val="130000"/>
              </a:lnSpc>
              <a:buFont typeface="Arial" panose="020B0604020202020204" pitchFamily="34" charset="0"/>
              <a:buChar char="•"/>
            </a:pPr>
            <a:r>
              <a:rPr lang="en-US" altLang="zh-CN" sz="2400" dirty="0">
                <a:solidFill>
                  <a:srgbClr val="FF0000"/>
                </a:solidFill>
              </a:rPr>
              <a:t>Visualize survived and not survived passengers on a two-dimensional space</a:t>
            </a:r>
          </a:p>
        </p:txBody>
      </p:sp>
      <p:pic>
        <p:nvPicPr>
          <p:cNvPr id="6" name="图片 5">
            <a:extLst>
              <a:ext uri="{FF2B5EF4-FFF2-40B4-BE49-F238E27FC236}">
                <a16:creationId xmlns:a16="http://schemas.microsoft.com/office/drawing/2014/main" id="{A366F43A-7D63-06A1-D90C-608C31E42DCC}"/>
              </a:ext>
            </a:extLst>
          </p:cNvPr>
          <p:cNvPicPr>
            <a:picLocks noChangeAspect="1"/>
          </p:cNvPicPr>
          <p:nvPr/>
        </p:nvPicPr>
        <p:blipFill rotWithShape="1">
          <a:blip r:embed="rId3"/>
          <a:srcRect t="25524"/>
          <a:stretch/>
        </p:blipFill>
        <p:spPr>
          <a:xfrm>
            <a:off x="658813" y="3369380"/>
            <a:ext cx="9577548" cy="2996594"/>
          </a:xfrm>
          <a:prstGeom prst="rect">
            <a:avLst/>
          </a:prstGeom>
        </p:spPr>
      </p:pic>
    </p:spTree>
    <p:extLst>
      <p:ext uri="{BB962C8B-B14F-4D97-AF65-F5344CB8AC3E}">
        <p14:creationId xmlns:p14="http://schemas.microsoft.com/office/powerpoint/2010/main" val="31258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008000"/>
                </a:solidFill>
                <a:latin typeface="+mn-lt"/>
              </a:rPr>
              <a:t>Models: Classification and Regression</a:t>
            </a:r>
            <a:endParaRPr lang="zh-CN" altLang="en-US" b="1" dirty="0">
              <a:solidFill>
                <a:srgbClr val="008000"/>
              </a:solidFill>
              <a:latin typeface="+mn-lt"/>
            </a:endParaRPr>
          </a:p>
        </p:txBody>
      </p:sp>
      <p:sp>
        <p:nvSpPr>
          <p:cNvPr id="2" name="页脚占位符 1">
            <a:extLst>
              <a:ext uri="{FF2B5EF4-FFF2-40B4-BE49-F238E27FC236}">
                <a16:creationId xmlns:a16="http://schemas.microsoft.com/office/drawing/2014/main" id="{27A90FDE-A655-9126-2506-BFB92D1863A8}"/>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238524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4" name="文本框 3">
            <a:extLst>
              <a:ext uri="{FF2B5EF4-FFF2-40B4-BE49-F238E27FC236}">
                <a16:creationId xmlns:a16="http://schemas.microsoft.com/office/drawing/2014/main" id="{8BE297DF-510E-E371-DFB5-4DCDDAE9EFBD}"/>
              </a:ext>
            </a:extLst>
          </p:cNvPr>
          <p:cNvSpPr txBox="1"/>
          <p:nvPr/>
        </p:nvSpPr>
        <p:spPr>
          <a:xfrm>
            <a:off x="660400" y="422414"/>
            <a:ext cx="110490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rPr>
              <a:t>Classification and Regression</a:t>
            </a:r>
            <a:endParaRPr lang="en" altLang="zh-CN" sz="4400" b="1" dirty="0">
              <a:solidFill>
                <a:srgbClr val="008000"/>
              </a:solidFill>
              <a:ea typeface="+mj-ea"/>
              <a:cs typeface="+mj-cs"/>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78534"/>
            <a:ext cx="11531600" cy="1013804"/>
          </a:xfrm>
          <a:prstGeom prst="rect">
            <a:avLst/>
          </a:prstGeom>
          <a:noFill/>
        </p:spPr>
        <p:txBody>
          <a:bodyPr wrap="square">
            <a:spAutoFit/>
          </a:bodyPr>
          <a:lstStyle/>
          <a:p>
            <a:pPr>
              <a:lnSpc>
                <a:spcPct val="130000"/>
              </a:lnSpc>
            </a:pPr>
            <a:r>
              <a:rPr lang="en-GB" sz="2400" dirty="0"/>
              <a:t>Train a model with &lt;input, output&gt; data to make predictions/decisions on new input data</a:t>
            </a:r>
          </a:p>
          <a:p>
            <a:pPr marL="342900" indent="-342900">
              <a:lnSpc>
                <a:spcPct val="130000"/>
              </a:lnSpc>
              <a:buFont typeface="Arial" panose="020B0604020202020204" pitchFamily="34" charset="0"/>
              <a:buChar char="•"/>
            </a:pPr>
            <a:r>
              <a:rPr lang="en-GB" sz="2400" dirty="0"/>
              <a:t>Scikit-Learn provides several classification/regression models</a:t>
            </a:r>
          </a:p>
        </p:txBody>
      </p:sp>
      <p:graphicFrame>
        <p:nvGraphicFramePr>
          <p:cNvPr id="3" name="Table 4">
            <a:extLst>
              <a:ext uri="{FF2B5EF4-FFF2-40B4-BE49-F238E27FC236}">
                <a16:creationId xmlns:a16="http://schemas.microsoft.com/office/drawing/2014/main" id="{022D437E-65EB-D3F6-043A-F51F271959FA}"/>
              </a:ext>
            </a:extLst>
          </p:cNvPr>
          <p:cNvGraphicFramePr>
            <a:graphicFrameLocks noGrp="1"/>
          </p:cNvGraphicFramePr>
          <p:nvPr>
            <p:extLst>
              <p:ext uri="{D42A27DB-BD31-4B8C-83A1-F6EECF244321}">
                <p14:modId xmlns:p14="http://schemas.microsoft.com/office/powerpoint/2010/main" val="1373794974"/>
              </p:ext>
            </p:extLst>
          </p:nvPr>
        </p:nvGraphicFramePr>
        <p:xfrm>
          <a:off x="660400" y="2352752"/>
          <a:ext cx="9010650" cy="2595880"/>
        </p:xfrm>
        <a:graphic>
          <a:graphicData uri="http://schemas.openxmlformats.org/drawingml/2006/table">
            <a:tbl>
              <a:tblPr firstRow="1" bandRow="1">
                <a:tableStyleId>{5C22544A-7EE6-4342-B048-85BDC9FD1C3A}</a:tableStyleId>
              </a:tblPr>
              <a:tblGrid>
                <a:gridCol w="4505325">
                  <a:extLst>
                    <a:ext uri="{9D8B030D-6E8A-4147-A177-3AD203B41FA5}">
                      <a16:colId xmlns:a16="http://schemas.microsoft.com/office/drawing/2014/main" val="2684687224"/>
                    </a:ext>
                  </a:extLst>
                </a:gridCol>
                <a:gridCol w="4505325">
                  <a:extLst>
                    <a:ext uri="{9D8B030D-6E8A-4147-A177-3AD203B41FA5}">
                      <a16:colId xmlns:a16="http://schemas.microsoft.com/office/drawing/2014/main" val="3445727076"/>
                    </a:ext>
                  </a:extLst>
                </a:gridCol>
              </a:tblGrid>
              <a:tr h="370840">
                <a:tc gridSpan="2">
                  <a:txBody>
                    <a:bodyPr/>
                    <a:lstStyle/>
                    <a:p>
                      <a:pPr algn="ctr"/>
                      <a:r>
                        <a:rPr lang="en-GB" dirty="0"/>
                        <a:t>Models</a:t>
                      </a:r>
                    </a:p>
                  </a:txBody>
                  <a:tcPr/>
                </a:tc>
                <a:tc hMerge="1">
                  <a:txBody>
                    <a:bodyPr/>
                    <a:lstStyle/>
                    <a:p>
                      <a:pPr algn="ctr"/>
                      <a:endParaRPr lang="en-GB"/>
                    </a:p>
                  </a:txBody>
                  <a:tcPr/>
                </a:tc>
                <a:extLst>
                  <a:ext uri="{0D108BD9-81ED-4DB2-BD59-A6C34878D82A}">
                    <a16:rowId xmlns:a16="http://schemas.microsoft.com/office/drawing/2014/main" val="4099159194"/>
                  </a:ext>
                </a:extLst>
              </a:tr>
              <a:tr h="370840">
                <a:tc>
                  <a:txBody>
                    <a:bodyPr/>
                    <a:lstStyle/>
                    <a:p>
                      <a:pPr algn="ctr"/>
                      <a:r>
                        <a:rPr lang="en-GB" dirty="0"/>
                        <a:t>Linear Models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Nearest </a:t>
                      </a:r>
                      <a:r>
                        <a:rPr lang="en-GB" altLang="zh-CN" dirty="0" err="1"/>
                        <a:t>Neighbors</a:t>
                      </a:r>
                      <a:endParaRPr lang="en-GB" altLang="zh-CN" dirty="0"/>
                    </a:p>
                  </a:txBody>
                  <a:tcPr/>
                </a:tc>
                <a:extLst>
                  <a:ext uri="{0D108BD9-81ED-4DB2-BD59-A6C34878D82A}">
                    <a16:rowId xmlns:a16="http://schemas.microsoft.com/office/drawing/2014/main" val="11452275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Kernel Ridge Regression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Ensemble Methods</a:t>
                      </a:r>
                    </a:p>
                  </a:txBody>
                  <a:tcPr/>
                </a:tc>
                <a:extLst>
                  <a:ext uri="{0D108BD9-81ED-4DB2-BD59-A6C34878D82A}">
                    <a16:rowId xmlns:a16="http://schemas.microsoft.com/office/drawing/2014/main" val="37926067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Support Vector Machine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Isotonic Regression</a:t>
                      </a:r>
                    </a:p>
                  </a:txBody>
                  <a:tcPr/>
                </a:tc>
                <a:extLst>
                  <a:ext uri="{0D108BD9-81ED-4DB2-BD59-A6C34878D82A}">
                    <a16:rowId xmlns:a16="http://schemas.microsoft.com/office/drawing/2014/main" val="25928764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Neural Network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Gaussian Processes</a:t>
                      </a:r>
                    </a:p>
                  </a:txBody>
                  <a:tcPr/>
                </a:tc>
                <a:extLst>
                  <a:ext uri="{0D108BD9-81ED-4DB2-BD59-A6C34878D82A}">
                    <a16:rowId xmlns:a16="http://schemas.microsoft.com/office/drawing/2014/main" val="1575845607"/>
                  </a:ext>
                </a:extLst>
              </a:tr>
              <a:tr h="370840">
                <a:tc>
                  <a:txBody>
                    <a:bodyPr/>
                    <a:lstStyle/>
                    <a:p>
                      <a:pPr algn="ctr"/>
                      <a:r>
                        <a:rPr lang="en-GB" dirty="0"/>
                        <a:t>Naïve Bayes</a:t>
                      </a:r>
                    </a:p>
                  </a:txBody>
                  <a:tcPr/>
                </a:tc>
                <a:tc>
                  <a:txBody>
                    <a:bodyPr/>
                    <a:lstStyle/>
                    <a:p>
                      <a:pPr algn="ctr"/>
                      <a:r>
                        <a:rPr lang="en-GB" dirty="0"/>
                        <a:t>Multiclass and multioutput algorithms</a:t>
                      </a:r>
                    </a:p>
                  </a:txBody>
                  <a:tcPr/>
                </a:tc>
                <a:extLst>
                  <a:ext uri="{0D108BD9-81ED-4DB2-BD59-A6C34878D82A}">
                    <a16:rowId xmlns:a16="http://schemas.microsoft.com/office/drawing/2014/main" val="41372054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dirty="0"/>
                        <a:t>Decision Trees</a:t>
                      </a:r>
                    </a:p>
                  </a:txBody>
                  <a:tcPr/>
                </a:tc>
                <a:tc>
                  <a:txBody>
                    <a:bodyPr/>
                    <a:lstStyle/>
                    <a:p>
                      <a:pPr algn="ctr"/>
                      <a:r>
                        <a:rPr lang="en-GB" dirty="0"/>
                        <a:t>Semi-supervised Learning</a:t>
                      </a:r>
                    </a:p>
                  </a:txBody>
                  <a:tcPr/>
                </a:tc>
                <a:extLst>
                  <a:ext uri="{0D108BD9-81ED-4DB2-BD59-A6C34878D82A}">
                    <a16:rowId xmlns:a16="http://schemas.microsoft.com/office/drawing/2014/main" val="388827668"/>
                  </a:ext>
                </a:extLst>
              </a:tr>
            </a:tbl>
          </a:graphicData>
        </a:graphic>
      </p:graphicFrame>
      <p:sp>
        <p:nvSpPr>
          <p:cNvPr id="6" name="文本框 5">
            <a:extLst>
              <a:ext uri="{FF2B5EF4-FFF2-40B4-BE49-F238E27FC236}">
                <a16:creationId xmlns:a16="http://schemas.microsoft.com/office/drawing/2014/main" id="{4E97384A-4928-7DD9-56F3-A24F65B79F47}"/>
              </a:ext>
            </a:extLst>
          </p:cNvPr>
          <p:cNvSpPr txBox="1"/>
          <p:nvPr/>
        </p:nvSpPr>
        <p:spPr>
          <a:xfrm>
            <a:off x="1292" y="6092347"/>
            <a:ext cx="6094708" cy="369332"/>
          </a:xfrm>
          <a:prstGeom prst="rect">
            <a:avLst/>
          </a:prstGeom>
          <a:noFill/>
        </p:spPr>
        <p:txBody>
          <a:bodyPr wrap="square">
            <a:spAutoFit/>
          </a:bodyPr>
          <a:lstStyle/>
          <a:p>
            <a:r>
              <a:rPr lang="zh-CN" altLang="en-US" dirty="0"/>
              <a:t>https://scikit-learn.org/stable/supervised_learning.html</a:t>
            </a:r>
          </a:p>
        </p:txBody>
      </p:sp>
    </p:spTree>
    <p:extLst>
      <p:ext uri="{BB962C8B-B14F-4D97-AF65-F5344CB8AC3E}">
        <p14:creationId xmlns:p14="http://schemas.microsoft.com/office/powerpoint/2010/main" val="320979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73090"/>
            <a:ext cx="10814050" cy="1013804"/>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GB" altLang="zh-CN" sz="2400" b="1" dirty="0"/>
              <a:t>Non-parametric </a:t>
            </a:r>
            <a:r>
              <a:rPr lang="en-GB" altLang="zh-CN" sz="2400" dirty="0"/>
              <a:t>supervised learning </a:t>
            </a:r>
            <a:r>
              <a:rPr lang="en-GB" altLang="zh-CN" sz="2400" dirty="0">
                <a:solidFill>
                  <a:srgbClr val="001400"/>
                </a:solidFill>
              </a:rPr>
              <a:t>method used for classification and regression</a:t>
            </a:r>
          </a:p>
          <a:p>
            <a:pPr marL="342900" indent="-342900">
              <a:lnSpc>
                <a:spcPct val="130000"/>
              </a:lnSpc>
              <a:buFont typeface="Wingdings" panose="05000000000000000000" pitchFamily="2" charset="2"/>
              <a:buChar char="Ø"/>
            </a:pPr>
            <a:r>
              <a:rPr lang="en-GB" sz="2400" dirty="0">
                <a:solidFill>
                  <a:srgbClr val="212529"/>
                </a:solidFill>
              </a:rPr>
              <a:t>L</a:t>
            </a:r>
            <a:r>
              <a:rPr lang="en-GB" sz="2400" b="0" i="0" dirty="0">
                <a:solidFill>
                  <a:srgbClr val="212529"/>
                </a:solidFill>
                <a:effectLst/>
              </a:rPr>
              <a:t>earning simple decision rules inferred from the data features</a:t>
            </a:r>
          </a:p>
        </p:txBody>
      </p:sp>
      <p:pic>
        <p:nvPicPr>
          <p:cNvPr id="2050" name="Picture 2" descr="Simple Explanation on How Decision Tree Algorithm Makes Decisions –  Regenerative">
            <a:extLst>
              <a:ext uri="{FF2B5EF4-FFF2-40B4-BE49-F238E27FC236}">
                <a16:creationId xmlns:a16="http://schemas.microsoft.com/office/drawing/2014/main" id="{93270BB6-4667-F9F7-2E54-2C7AC10A8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610" y="2435839"/>
            <a:ext cx="7002780" cy="386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350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68413"/>
            <a:ext cx="10814050" cy="1493935"/>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GB" altLang="zh-CN" sz="2400" b="1" dirty="0"/>
              <a:t>Advantages</a:t>
            </a:r>
          </a:p>
          <a:p>
            <a:pPr marL="800100" lvl="1" indent="-342900">
              <a:lnSpc>
                <a:spcPct val="130000"/>
              </a:lnSpc>
              <a:buFont typeface="Wingdings" panose="05000000000000000000" pitchFamily="2" charset="2"/>
              <a:buChar char="q"/>
            </a:pPr>
            <a:r>
              <a:rPr lang="en-GB" sz="2400" dirty="0"/>
              <a:t>Interpretable</a:t>
            </a:r>
          </a:p>
          <a:p>
            <a:pPr marL="800100" lvl="1" indent="-342900">
              <a:lnSpc>
                <a:spcPct val="130000"/>
              </a:lnSpc>
              <a:buFont typeface="Wingdings" panose="05000000000000000000" pitchFamily="2" charset="2"/>
              <a:buChar char="q"/>
            </a:pPr>
            <a:r>
              <a:rPr lang="en-GB" sz="2400" dirty="0"/>
              <a:t>Low data dependency</a:t>
            </a:r>
          </a:p>
        </p:txBody>
      </p:sp>
      <p:sp>
        <p:nvSpPr>
          <p:cNvPr id="5" name="TextBox 4">
            <a:extLst>
              <a:ext uri="{FF2B5EF4-FFF2-40B4-BE49-F238E27FC236}">
                <a16:creationId xmlns:a16="http://schemas.microsoft.com/office/drawing/2014/main" id="{FB6860AC-6D00-7CE9-D77E-8FAA36A6AC85}"/>
              </a:ext>
            </a:extLst>
          </p:cNvPr>
          <p:cNvSpPr txBox="1"/>
          <p:nvPr/>
        </p:nvSpPr>
        <p:spPr>
          <a:xfrm>
            <a:off x="666931" y="3429000"/>
            <a:ext cx="10814050" cy="1493935"/>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GB" altLang="zh-CN" sz="2400" b="1" dirty="0"/>
              <a:t>Disadvantages</a:t>
            </a:r>
          </a:p>
          <a:p>
            <a:pPr marL="800100" lvl="1" indent="-342900">
              <a:lnSpc>
                <a:spcPct val="130000"/>
              </a:lnSpc>
              <a:buFont typeface="Wingdings" panose="05000000000000000000" pitchFamily="2" charset="2"/>
              <a:buChar char="q"/>
            </a:pPr>
            <a:r>
              <a:rPr lang="en-GB" sz="2400" dirty="0"/>
              <a:t>Some concepts that are hard to learn, e.g. </a:t>
            </a:r>
            <a:r>
              <a:rPr lang="en-GB" sz="2400" b="0" i="0" dirty="0">
                <a:solidFill>
                  <a:srgbClr val="212529"/>
                </a:solidFill>
                <a:effectLst/>
                <a:latin typeface="-apple-system"/>
              </a:rPr>
              <a:t>XOR, parity or multiplexer</a:t>
            </a:r>
            <a:endParaRPr lang="en-GB" sz="2400" dirty="0"/>
          </a:p>
          <a:p>
            <a:pPr marL="800100" lvl="1" indent="-342900">
              <a:lnSpc>
                <a:spcPct val="130000"/>
              </a:lnSpc>
              <a:buFont typeface="Wingdings" panose="05000000000000000000" pitchFamily="2" charset="2"/>
              <a:buChar char="q"/>
            </a:pPr>
            <a:r>
              <a:rPr lang="en-GB" sz="2400" b="0" i="0" dirty="0">
                <a:solidFill>
                  <a:srgbClr val="212529"/>
                </a:solidFill>
                <a:effectLst/>
                <a:latin typeface="-apple-system"/>
              </a:rPr>
              <a:t>Could be over-complex/over-fitting and thus do not generalize the data well</a:t>
            </a:r>
          </a:p>
        </p:txBody>
      </p:sp>
      <p:sp>
        <p:nvSpPr>
          <p:cNvPr id="4" name="文本框 3">
            <a:extLst>
              <a:ext uri="{FF2B5EF4-FFF2-40B4-BE49-F238E27FC236}">
                <a16:creationId xmlns:a16="http://schemas.microsoft.com/office/drawing/2014/main" id="{C6486B77-E47B-8808-37ED-AE6E1A2B2BA9}"/>
              </a:ext>
            </a:extLst>
          </p:cNvPr>
          <p:cNvSpPr txBox="1"/>
          <p:nvPr/>
        </p:nvSpPr>
        <p:spPr>
          <a:xfrm>
            <a:off x="4309110" y="1748544"/>
            <a:ext cx="6938010" cy="1013804"/>
          </a:xfrm>
          <a:prstGeom prst="rect">
            <a:avLst/>
          </a:prstGeom>
          <a:noFill/>
        </p:spPr>
        <p:txBody>
          <a:bodyPr wrap="square">
            <a:spAutoFit/>
          </a:bodyPr>
          <a:lstStyle/>
          <a:p>
            <a:pPr marL="800100" lvl="1" indent="-342900">
              <a:lnSpc>
                <a:spcPct val="130000"/>
              </a:lnSpc>
              <a:buFont typeface="Wingdings" panose="05000000000000000000" pitchFamily="2" charset="2"/>
              <a:buChar char="q"/>
            </a:pPr>
            <a:r>
              <a:rPr lang="en-GB" altLang="zh-CN" sz="2400" b="0" i="0" dirty="0">
                <a:solidFill>
                  <a:srgbClr val="212529"/>
                </a:solidFill>
                <a:effectLst/>
                <a:latin typeface="-apple-system"/>
              </a:rPr>
              <a:t>Logarithmic complexity</a:t>
            </a:r>
          </a:p>
          <a:p>
            <a:pPr marL="800100" lvl="1" indent="-342900">
              <a:lnSpc>
                <a:spcPct val="130000"/>
              </a:lnSpc>
              <a:buFont typeface="Wingdings" panose="05000000000000000000" pitchFamily="2" charset="2"/>
              <a:buChar char="q"/>
            </a:pPr>
            <a:r>
              <a:rPr lang="en-GB" altLang="zh-CN" sz="2400" dirty="0"/>
              <a:t>Handle both numerical and categorical data</a:t>
            </a:r>
          </a:p>
        </p:txBody>
      </p:sp>
    </p:spTree>
    <p:extLst>
      <p:ext uri="{BB962C8B-B14F-4D97-AF65-F5344CB8AC3E}">
        <p14:creationId xmlns:p14="http://schemas.microsoft.com/office/powerpoint/2010/main" val="32437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74162" y="1268413"/>
            <a:ext cx="10814050" cy="533672"/>
          </a:xfrm>
          <a:prstGeom prst="rect">
            <a:avLst/>
          </a:prstGeom>
          <a:noFill/>
        </p:spPr>
        <p:txBody>
          <a:bodyPr wrap="square">
            <a:spAutoFit/>
          </a:bodyPr>
          <a:lstStyle/>
          <a:p>
            <a:pPr>
              <a:lnSpc>
                <a:spcPct val="130000"/>
              </a:lnSpc>
            </a:pPr>
            <a:r>
              <a:rPr lang="en-GB" altLang="zh-CN" sz="2400" dirty="0"/>
              <a:t>Two Decision Tree class for different tasks</a:t>
            </a:r>
            <a:endParaRPr lang="en-GB" sz="2400" i="0" dirty="0">
              <a:effectLst/>
              <a:latin typeface="-apple-system"/>
            </a:endParaRPr>
          </a:p>
        </p:txBody>
      </p:sp>
      <p:graphicFrame>
        <p:nvGraphicFramePr>
          <p:cNvPr id="2" name="表格 1">
            <a:extLst>
              <a:ext uri="{FF2B5EF4-FFF2-40B4-BE49-F238E27FC236}">
                <a16:creationId xmlns:a16="http://schemas.microsoft.com/office/drawing/2014/main" id="{E6909A55-E4C4-777A-FD1E-73FF6EE62462}"/>
              </a:ext>
            </a:extLst>
          </p:cNvPr>
          <p:cNvGraphicFramePr>
            <a:graphicFrameLocks noGrp="1"/>
          </p:cNvGraphicFramePr>
          <p:nvPr>
            <p:extLst>
              <p:ext uri="{D42A27DB-BD31-4B8C-83A1-F6EECF244321}">
                <p14:modId xmlns:p14="http://schemas.microsoft.com/office/powerpoint/2010/main" val="764655024"/>
              </p:ext>
            </p:extLst>
          </p:nvPr>
        </p:nvGraphicFramePr>
        <p:xfrm>
          <a:off x="674162" y="1854252"/>
          <a:ext cx="10515600" cy="609600"/>
        </p:xfrm>
        <a:graphic>
          <a:graphicData uri="http://schemas.openxmlformats.org/drawingml/2006/table">
            <a:tbl>
              <a:tblPr/>
              <a:tblGrid>
                <a:gridCol w="5257800">
                  <a:extLst>
                    <a:ext uri="{9D8B030D-6E8A-4147-A177-3AD203B41FA5}">
                      <a16:colId xmlns:a16="http://schemas.microsoft.com/office/drawing/2014/main" val="1823553390"/>
                    </a:ext>
                  </a:extLst>
                </a:gridCol>
                <a:gridCol w="5257800">
                  <a:extLst>
                    <a:ext uri="{9D8B030D-6E8A-4147-A177-3AD203B41FA5}">
                      <a16:colId xmlns:a16="http://schemas.microsoft.com/office/drawing/2014/main" val="189135549"/>
                    </a:ext>
                  </a:extLst>
                </a:gridCol>
              </a:tblGrid>
              <a:tr h="0">
                <a:tc>
                  <a:txBody>
                    <a:bodyPr/>
                    <a:lstStyle/>
                    <a:p>
                      <a:r>
                        <a:rPr lang="en" sz="1400" u="none" strike="noStrike" dirty="0">
                          <a:solidFill>
                            <a:srgbClr val="2878A2"/>
                          </a:solidFill>
                          <a:effectLst/>
                          <a:hlinkClick r:id="rId2" tooltip="sklearn.tree.DecisionTreeClassifier"/>
                        </a:rPr>
                        <a:t>tree.DecisionTreeClassifier</a:t>
                      </a:r>
                      <a:r>
                        <a:rPr lang="en" sz="1400" dirty="0">
                          <a:effectLst/>
                        </a:rPr>
                        <a:t>(*[, criterion, ...])</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400" dirty="0">
                          <a:effectLst/>
                        </a:rPr>
                        <a:t>A decision tree classifier.</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864685797"/>
                  </a:ext>
                </a:extLst>
              </a:tr>
              <a:tr h="0">
                <a:tc>
                  <a:txBody>
                    <a:bodyPr/>
                    <a:lstStyle/>
                    <a:p>
                      <a:r>
                        <a:rPr lang="en" sz="1400" u="none" strike="noStrike" dirty="0">
                          <a:solidFill>
                            <a:srgbClr val="2878A2"/>
                          </a:solidFill>
                          <a:effectLst/>
                          <a:hlinkClick r:id="rId3" tooltip="sklearn.tree.DecisionTreeRegressor"/>
                        </a:rPr>
                        <a:t>tree.DecisionTreeRegressor</a:t>
                      </a:r>
                      <a:r>
                        <a:rPr lang="en" sz="1400" dirty="0">
                          <a:effectLst/>
                        </a:rPr>
                        <a:t>(*[, criterion, ...])</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400" dirty="0">
                          <a:effectLst/>
                        </a:rPr>
                        <a:t>A decision tree regressor.</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33371897"/>
                  </a:ext>
                </a:extLst>
              </a:tr>
            </a:tbl>
          </a:graphicData>
        </a:graphic>
      </p:graphicFrame>
      <p:pic>
        <p:nvPicPr>
          <p:cNvPr id="7" name="图片 6">
            <a:extLst>
              <a:ext uri="{FF2B5EF4-FFF2-40B4-BE49-F238E27FC236}">
                <a16:creationId xmlns:a16="http://schemas.microsoft.com/office/drawing/2014/main" id="{65E6CD8B-AEF2-F9C0-E3E7-C657439CD17E}"/>
              </a:ext>
            </a:extLst>
          </p:cNvPr>
          <p:cNvPicPr>
            <a:picLocks noChangeAspect="1"/>
          </p:cNvPicPr>
          <p:nvPr/>
        </p:nvPicPr>
        <p:blipFill>
          <a:blip r:embed="rId4"/>
          <a:stretch>
            <a:fillRect/>
          </a:stretch>
        </p:blipFill>
        <p:spPr>
          <a:xfrm>
            <a:off x="674162" y="3024083"/>
            <a:ext cx="10515600" cy="1106316"/>
          </a:xfrm>
          <a:prstGeom prst="rect">
            <a:avLst/>
          </a:prstGeom>
        </p:spPr>
      </p:pic>
    </p:spTree>
    <p:extLst>
      <p:ext uri="{BB962C8B-B14F-4D97-AF65-F5344CB8AC3E}">
        <p14:creationId xmlns:p14="http://schemas.microsoft.com/office/powerpoint/2010/main" val="173940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74162" y="1268413"/>
            <a:ext cx="10814050" cy="2454198"/>
          </a:xfrm>
          <a:prstGeom prst="rect">
            <a:avLst/>
          </a:prstGeom>
          <a:noFill/>
        </p:spPr>
        <p:txBody>
          <a:bodyPr wrap="square">
            <a:spAutoFit/>
          </a:bodyPr>
          <a:lstStyle/>
          <a:p>
            <a:pPr>
              <a:lnSpc>
                <a:spcPct val="130000"/>
              </a:lnSpc>
            </a:pPr>
            <a:r>
              <a:rPr lang="en-GB" altLang="zh-CN" sz="2400" b="1" dirty="0" err="1">
                <a:solidFill>
                  <a:srgbClr val="C00000"/>
                </a:solidFill>
              </a:rPr>
              <a:t>DecisionTreeClassifier</a:t>
            </a:r>
            <a:r>
              <a:rPr lang="en-GB" altLang="zh-CN" sz="2400" b="1" dirty="0">
                <a:solidFill>
                  <a:srgbClr val="C00000"/>
                </a:solidFill>
              </a:rPr>
              <a:t>: </a:t>
            </a:r>
            <a:r>
              <a:rPr lang="en-GB" altLang="zh-CN" sz="2400" dirty="0"/>
              <a:t>Decision Tree for Classification</a:t>
            </a:r>
          </a:p>
          <a:p>
            <a:pPr>
              <a:lnSpc>
                <a:spcPct val="130000"/>
              </a:lnSpc>
            </a:pPr>
            <a:r>
              <a:rPr lang="en-GB" altLang="zh-CN" sz="2400" b="1" dirty="0">
                <a:solidFill>
                  <a:srgbClr val="C00000"/>
                </a:solidFill>
              </a:rPr>
              <a:t>Training: </a:t>
            </a:r>
            <a:r>
              <a:rPr lang="en-GB" altLang="zh-CN" sz="2400" dirty="0"/>
              <a:t>fit(X, y)</a:t>
            </a:r>
            <a:endParaRPr lang="en-GB" sz="2400" i="0" dirty="0">
              <a:effectLst/>
              <a:latin typeface="-apple-system"/>
            </a:endParaRPr>
          </a:p>
          <a:p>
            <a:pPr marL="800100" lvl="1" indent="-342900">
              <a:lnSpc>
                <a:spcPct val="130000"/>
              </a:lnSpc>
              <a:buFont typeface="Wingdings" panose="05000000000000000000" pitchFamily="2" charset="2"/>
              <a:buChar char="q"/>
            </a:pPr>
            <a:r>
              <a:rPr lang="en-US" sz="2400" dirty="0">
                <a:solidFill>
                  <a:srgbClr val="212529"/>
                </a:solidFill>
                <a:latin typeface="-apple-system"/>
              </a:rPr>
              <a:t>X, </a:t>
            </a:r>
            <a:r>
              <a:rPr lang="en-GB" sz="2400" dirty="0">
                <a:solidFill>
                  <a:srgbClr val="212529"/>
                </a:solidFill>
                <a:latin typeface="-apple-system"/>
              </a:rPr>
              <a:t>sparse or dense, of shape (</a:t>
            </a:r>
            <a:r>
              <a:rPr lang="en-GB" sz="2400" dirty="0" err="1">
                <a:solidFill>
                  <a:srgbClr val="C00000"/>
                </a:solidFill>
                <a:latin typeface="-apple-system"/>
              </a:rPr>
              <a:t>n_samples</a:t>
            </a:r>
            <a:r>
              <a:rPr lang="en-GB" sz="2400" dirty="0">
                <a:solidFill>
                  <a:srgbClr val="212529"/>
                </a:solidFill>
                <a:latin typeface="-apple-system"/>
              </a:rPr>
              <a:t>, </a:t>
            </a:r>
            <a:r>
              <a:rPr lang="en-GB" sz="2400" dirty="0" err="1">
                <a:solidFill>
                  <a:srgbClr val="C00000"/>
                </a:solidFill>
                <a:latin typeface="-apple-system"/>
              </a:rPr>
              <a:t>n_features</a:t>
            </a:r>
            <a:r>
              <a:rPr lang="en-GB" sz="2400" dirty="0">
                <a:solidFill>
                  <a:srgbClr val="212529"/>
                </a:solidFill>
                <a:latin typeface="-apple-system"/>
              </a:rPr>
              <a:t>) holding training samples</a:t>
            </a:r>
          </a:p>
          <a:p>
            <a:pPr marL="800100" lvl="1" indent="-342900">
              <a:lnSpc>
                <a:spcPct val="130000"/>
              </a:lnSpc>
              <a:buFont typeface="Wingdings" panose="05000000000000000000" pitchFamily="2" charset="2"/>
              <a:buChar char="q"/>
            </a:pPr>
            <a:r>
              <a:rPr lang="en-GB" sz="2400" dirty="0">
                <a:solidFill>
                  <a:srgbClr val="212529"/>
                </a:solidFill>
                <a:latin typeface="-apple-system"/>
              </a:rPr>
              <a:t>y, </a:t>
            </a:r>
            <a:r>
              <a:rPr lang="en-GB" sz="2400" b="0" i="0" dirty="0">
                <a:solidFill>
                  <a:srgbClr val="212529"/>
                </a:solidFill>
                <a:effectLst/>
                <a:latin typeface="-apple-system"/>
              </a:rPr>
              <a:t>integer values, shape (</a:t>
            </a:r>
            <a:r>
              <a:rPr lang="en-GB" sz="2400" b="0" i="0" dirty="0" err="1">
                <a:solidFill>
                  <a:srgbClr val="C00000"/>
                </a:solidFill>
                <a:effectLst/>
                <a:latin typeface="-apple-system"/>
              </a:rPr>
              <a:t>n_samples</a:t>
            </a:r>
            <a:r>
              <a:rPr lang="en-GB" sz="2400" b="0" i="0" dirty="0">
                <a:solidFill>
                  <a:srgbClr val="212529"/>
                </a:solidFill>
                <a:effectLst/>
                <a:latin typeface="-apple-system"/>
              </a:rPr>
              <a:t>,), holding the class labels</a:t>
            </a:r>
          </a:p>
          <a:p>
            <a:pPr>
              <a:lnSpc>
                <a:spcPct val="130000"/>
              </a:lnSpc>
            </a:pPr>
            <a:r>
              <a:rPr lang="en-GB" altLang="zh-CN" sz="2400" b="1" dirty="0">
                <a:solidFill>
                  <a:srgbClr val="C00000"/>
                </a:solidFill>
              </a:rPr>
              <a:t>Predicting: </a:t>
            </a:r>
            <a:r>
              <a:rPr lang="en-GB" altLang="zh-CN" sz="2400" dirty="0"/>
              <a:t>predict() / </a:t>
            </a:r>
            <a:r>
              <a:rPr lang="en-GB" altLang="zh-CN" sz="2400" dirty="0" err="1"/>
              <a:t>predict_proba</a:t>
            </a:r>
            <a:r>
              <a:rPr lang="en-GB" altLang="zh-CN" sz="2400" dirty="0"/>
              <a:t>() / </a:t>
            </a:r>
            <a:r>
              <a:rPr lang="en-GB" altLang="zh-CN" sz="2400" dirty="0" err="1"/>
              <a:t>predict_log_proba</a:t>
            </a:r>
            <a:r>
              <a:rPr lang="en-GB" altLang="zh-CN" sz="2400" dirty="0"/>
              <a:t>()</a:t>
            </a:r>
            <a:endParaRPr lang="en-GB" sz="2400" i="0" dirty="0">
              <a:effectLst/>
              <a:latin typeface="-apple-system"/>
            </a:endParaRPr>
          </a:p>
        </p:txBody>
      </p:sp>
      <p:pic>
        <p:nvPicPr>
          <p:cNvPr id="6" name="Picture 5">
            <a:extLst>
              <a:ext uri="{FF2B5EF4-FFF2-40B4-BE49-F238E27FC236}">
                <a16:creationId xmlns:a16="http://schemas.microsoft.com/office/drawing/2014/main" id="{5E4B453B-3952-01AF-F2CD-9B2EB37BED74}"/>
              </a:ext>
            </a:extLst>
          </p:cNvPr>
          <p:cNvPicPr>
            <a:picLocks noChangeAspect="1"/>
          </p:cNvPicPr>
          <p:nvPr/>
        </p:nvPicPr>
        <p:blipFill rotWithShape="1">
          <a:blip r:embed="rId3"/>
          <a:srcRect r="27640"/>
          <a:stretch/>
        </p:blipFill>
        <p:spPr>
          <a:xfrm>
            <a:off x="674162" y="3779776"/>
            <a:ext cx="4114801" cy="2547206"/>
          </a:xfrm>
          <a:prstGeom prst="rect">
            <a:avLst/>
          </a:prstGeom>
        </p:spPr>
      </p:pic>
      <p:pic>
        <p:nvPicPr>
          <p:cNvPr id="2" name="图片 1">
            <a:extLst>
              <a:ext uri="{FF2B5EF4-FFF2-40B4-BE49-F238E27FC236}">
                <a16:creationId xmlns:a16="http://schemas.microsoft.com/office/drawing/2014/main" id="{CF4562D2-5731-8153-92A0-116B75B4D71D}"/>
              </a:ext>
            </a:extLst>
          </p:cNvPr>
          <p:cNvPicPr>
            <a:picLocks noChangeAspect="1"/>
          </p:cNvPicPr>
          <p:nvPr/>
        </p:nvPicPr>
        <p:blipFill>
          <a:blip r:embed="rId4"/>
          <a:stretch>
            <a:fillRect/>
          </a:stretch>
        </p:blipFill>
        <p:spPr>
          <a:xfrm>
            <a:off x="5027189" y="3751193"/>
            <a:ext cx="6761660" cy="2604371"/>
          </a:xfrm>
          <a:prstGeom prst="rect">
            <a:avLst/>
          </a:prstGeom>
        </p:spPr>
      </p:pic>
    </p:spTree>
    <p:extLst>
      <p:ext uri="{BB962C8B-B14F-4D97-AF65-F5344CB8AC3E}">
        <p14:creationId xmlns:p14="http://schemas.microsoft.com/office/powerpoint/2010/main" val="367653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dirty="0">
              <a:solidFill>
                <a:schemeClr val="accent4">
                  <a:lumMod val="20000"/>
                  <a:lumOff val="80000"/>
                </a:schemeClr>
              </a:solidFill>
            </a:endParaRPr>
          </a:p>
        </p:txBody>
      </p:sp>
      <p:sp>
        <p:nvSpPr>
          <p:cNvPr id="4" name="文本框 3">
            <a:extLst>
              <a:ext uri="{FF2B5EF4-FFF2-40B4-BE49-F238E27FC236}">
                <a16:creationId xmlns:a16="http://schemas.microsoft.com/office/drawing/2014/main" id="{8BE297DF-510E-E371-DFB5-4DCDDAE9EFBD}"/>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a:sym typeface="+mn-lt"/>
              </a:rPr>
              <a:t>Machine Learning</a:t>
            </a:r>
            <a:endParaRPr lang="en-US" altLang="zh-CN" dirty="0">
              <a:sym typeface="+mn-lt"/>
            </a:endParaRPr>
          </a:p>
        </p:txBody>
      </p:sp>
      <p:sp>
        <p:nvSpPr>
          <p:cNvPr id="6" name="文本框 5">
            <a:extLst>
              <a:ext uri="{FF2B5EF4-FFF2-40B4-BE49-F238E27FC236}">
                <a16:creationId xmlns:a16="http://schemas.microsoft.com/office/drawing/2014/main" id="{AE551410-87F2-4375-9FF2-2CB73197982D}"/>
              </a:ext>
            </a:extLst>
          </p:cNvPr>
          <p:cNvSpPr txBox="1"/>
          <p:nvPr/>
        </p:nvSpPr>
        <p:spPr>
          <a:xfrm>
            <a:off x="660400" y="1275091"/>
            <a:ext cx="11531600" cy="2934329"/>
          </a:xfrm>
          <a:prstGeom prst="rect">
            <a:avLst/>
          </a:prstGeom>
          <a:noFill/>
        </p:spPr>
        <p:txBody>
          <a:bodyPr wrap="square">
            <a:spAutoFit/>
          </a:bodyPr>
          <a:lstStyle/>
          <a:p>
            <a:pPr>
              <a:lnSpc>
                <a:spcPct val="130000"/>
              </a:lnSpc>
            </a:pPr>
            <a:r>
              <a:rPr lang="en" altLang="zh-CN" sz="2400" dirty="0"/>
              <a:t>A field in AI focused on creating statistical algorithms that can </a:t>
            </a:r>
          </a:p>
          <a:p>
            <a:pPr marL="342900" indent="-342900">
              <a:lnSpc>
                <a:spcPct val="130000"/>
              </a:lnSpc>
              <a:buFont typeface="Arial" panose="020B0604020202020204" pitchFamily="34" charset="0"/>
              <a:buChar char="•"/>
            </a:pPr>
            <a:r>
              <a:rPr lang="en" altLang="zh-CN" sz="2400" dirty="0"/>
              <a:t>Learn from data</a:t>
            </a:r>
          </a:p>
          <a:p>
            <a:pPr marL="342900" indent="-342900">
              <a:lnSpc>
                <a:spcPct val="130000"/>
              </a:lnSpc>
              <a:buFont typeface="Arial" panose="020B0604020202020204" pitchFamily="34" charset="0"/>
              <a:buChar char="•"/>
            </a:pPr>
            <a:r>
              <a:rPr lang="en" altLang="zh-CN" sz="2400" dirty="0"/>
              <a:t>Generalize to new data</a:t>
            </a:r>
          </a:p>
          <a:p>
            <a:pPr marL="342900" indent="-342900">
              <a:lnSpc>
                <a:spcPct val="130000"/>
              </a:lnSpc>
              <a:buFont typeface="Arial" panose="020B0604020202020204" pitchFamily="34" charset="0"/>
              <a:buChar char="•"/>
            </a:pPr>
            <a:r>
              <a:rPr lang="en" altLang="zh-CN" sz="2400" dirty="0"/>
              <a:t>Perform tasks without explicit instructions</a:t>
            </a:r>
          </a:p>
          <a:p>
            <a:pPr>
              <a:lnSpc>
                <a:spcPct val="130000"/>
              </a:lnSpc>
            </a:pPr>
            <a:endParaRPr lang="en" altLang="zh-CN" sz="2400" dirty="0">
              <a:solidFill>
                <a:srgbClr val="202122"/>
              </a:solidFill>
            </a:endParaRPr>
          </a:p>
          <a:p>
            <a:pPr>
              <a:lnSpc>
                <a:spcPct val="130000"/>
              </a:lnSpc>
            </a:pPr>
            <a:r>
              <a:rPr lang="en" altLang="zh-CN" sz="2400" b="0" i="0" dirty="0">
                <a:solidFill>
                  <a:srgbClr val="202122"/>
                </a:solidFill>
                <a:effectLst/>
                <a:highlight>
                  <a:srgbClr val="FFFFFF"/>
                </a:highlight>
              </a:rPr>
              <a:t>Widely applied to many fields</a:t>
            </a:r>
            <a:endParaRPr lang="en" altLang="zh-CN" sz="2400" dirty="0">
              <a:solidFill>
                <a:srgbClr val="202122"/>
              </a:solidFill>
            </a:endParaRPr>
          </a:p>
        </p:txBody>
      </p:sp>
      <p:pic>
        <p:nvPicPr>
          <p:cNvPr id="2" name="Picture 2" descr="Natural language processing (NLP): Techniques and use cases | SuperAnnotate">
            <a:extLst>
              <a:ext uri="{FF2B5EF4-FFF2-40B4-BE49-F238E27FC236}">
                <a16:creationId xmlns:a16="http://schemas.microsoft.com/office/drawing/2014/main" id="{C93B6BDE-1EAC-F327-33A6-1D6A27742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4218514"/>
            <a:ext cx="2722541" cy="1701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roduction to Computer Vision with OpenCV | Part 1 | by Rafael Messias  Grecco | Analytics Vidhya | Medium">
            <a:extLst>
              <a:ext uri="{FF2B5EF4-FFF2-40B4-BE49-F238E27FC236}">
                <a16:creationId xmlns:a16="http://schemas.microsoft.com/office/drawing/2014/main" id="{2220D494-3835-2460-1CDC-DDAD47190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713" y="4229237"/>
            <a:ext cx="3151089" cy="1701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gitally rendered image of a protein structure prediction by AlphaFold">
            <a:extLst>
              <a:ext uri="{FF2B5EF4-FFF2-40B4-BE49-F238E27FC236}">
                <a16:creationId xmlns:a16="http://schemas.microsoft.com/office/drawing/2014/main" id="{3F13C2F0-BC2C-CFAA-1D63-6F02348CC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34" y="4235630"/>
            <a:ext cx="3020700" cy="169914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2B07104A-D88F-A442-5169-46B6F8B10DC4}"/>
              </a:ext>
            </a:extLst>
          </p:cNvPr>
          <p:cNvSpPr txBox="1"/>
          <p:nvPr/>
        </p:nvSpPr>
        <p:spPr>
          <a:xfrm>
            <a:off x="585059" y="5929196"/>
            <a:ext cx="2873222" cy="369332"/>
          </a:xfrm>
          <a:prstGeom prst="rect">
            <a:avLst/>
          </a:prstGeom>
          <a:noFill/>
        </p:spPr>
        <p:txBody>
          <a:bodyPr wrap="none" rtlCol="0">
            <a:spAutoFit/>
          </a:bodyPr>
          <a:lstStyle/>
          <a:p>
            <a:r>
              <a:rPr kumimoji="1" lang="en-US" altLang="zh-CN" dirty="0"/>
              <a:t>Natural Language Processing</a:t>
            </a:r>
            <a:endParaRPr kumimoji="1" lang="zh-CN" altLang="en-US" dirty="0"/>
          </a:p>
        </p:txBody>
      </p:sp>
      <p:sp>
        <p:nvSpPr>
          <p:cNvPr id="7" name="文本框 6">
            <a:extLst>
              <a:ext uri="{FF2B5EF4-FFF2-40B4-BE49-F238E27FC236}">
                <a16:creationId xmlns:a16="http://schemas.microsoft.com/office/drawing/2014/main" id="{14CA1752-06B4-2E09-78C7-506ED915F938}"/>
              </a:ext>
            </a:extLst>
          </p:cNvPr>
          <p:cNvSpPr txBox="1"/>
          <p:nvPr/>
        </p:nvSpPr>
        <p:spPr>
          <a:xfrm>
            <a:off x="4640505" y="5934774"/>
            <a:ext cx="1751505" cy="369332"/>
          </a:xfrm>
          <a:prstGeom prst="rect">
            <a:avLst/>
          </a:prstGeom>
          <a:noFill/>
        </p:spPr>
        <p:txBody>
          <a:bodyPr wrap="none" rtlCol="0">
            <a:spAutoFit/>
          </a:bodyPr>
          <a:lstStyle/>
          <a:p>
            <a:r>
              <a:rPr kumimoji="1" lang="en-US" altLang="zh-CN" dirty="0"/>
              <a:t>Computer Vision</a:t>
            </a:r>
            <a:endParaRPr kumimoji="1" lang="zh-CN" altLang="en-US" dirty="0"/>
          </a:p>
        </p:txBody>
      </p:sp>
      <p:sp>
        <p:nvSpPr>
          <p:cNvPr id="8" name="文本框 7">
            <a:extLst>
              <a:ext uri="{FF2B5EF4-FFF2-40B4-BE49-F238E27FC236}">
                <a16:creationId xmlns:a16="http://schemas.microsoft.com/office/drawing/2014/main" id="{082D5E6E-1697-C3CB-E2C9-71F37130D8DD}"/>
              </a:ext>
            </a:extLst>
          </p:cNvPr>
          <p:cNvSpPr txBox="1"/>
          <p:nvPr/>
        </p:nvSpPr>
        <p:spPr>
          <a:xfrm>
            <a:off x="8648407" y="5926912"/>
            <a:ext cx="872355" cy="369332"/>
          </a:xfrm>
          <a:prstGeom prst="rect">
            <a:avLst/>
          </a:prstGeom>
          <a:noFill/>
        </p:spPr>
        <p:txBody>
          <a:bodyPr wrap="none" rtlCol="0">
            <a:spAutoFit/>
          </a:bodyPr>
          <a:lstStyle/>
          <a:p>
            <a:r>
              <a:rPr kumimoji="1" lang="en-US" altLang="zh-CN" dirty="0"/>
              <a:t>Biology</a:t>
            </a:r>
            <a:endParaRPr kumimoji="1" lang="zh-CN" altLang="en-US" dirty="0"/>
          </a:p>
        </p:txBody>
      </p:sp>
    </p:spTree>
    <p:extLst>
      <p:ext uri="{BB962C8B-B14F-4D97-AF65-F5344CB8AC3E}">
        <p14:creationId xmlns:p14="http://schemas.microsoft.com/office/powerpoint/2010/main" val="1886000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64584"/>
            <a:ext cx="10814050" cy="533672"/>
          </a:xfrm>
          <a:prstGeom prst="rect">
            <a:avLst/>
          </a:prstGeom>
          <a:noFill/>
        </p:spPr>
        <p:txBody>
          <a:bodyPr wrap="square">
            <a:spAutoFit/>
          </a:bodyPr>
          <a:lstStyle/>
          <a:p>
            <a:pPr>
              <a:lnSpc>
                <a:spcPct val="130000"/>
              </a:lnSpc>
            </a:pPr>
            <a:r>
              <a:rPr lang="en-GB" altLang="zh-CN" sz="2400" dirty="0"/>
              <a:t>Example: train a decision tree for the iris dataset</a:t>
            </a:r>
          </a:p>
        </p:txBody>
      </p:sp>
      <p:pic>
        <p:nvPicPr>
          <p:cNvPr id="4" name="图片 3">
            <a:extLst>
              <a:ext uri="{FF2B5EF4-FFF2-40B4-BE49-F238E27FC236}">
                <a16:creationId xmlns:a16="http://schemas.microsoft.com/office/drawing/2014/main" id="{B893A546-8F2A-14DE-557D-D8F895994D0B}"/>
              </a:ext>
            </a:extLst>
          </p:cNvPr>
          <p:cNvPicPr>
            <a:picLocks noChangeAspect="1"/>
          </p:cNvPicPr>
          <p:nvPr/>
        </p:nvPicPr>
        <p:blipFill>
          <a:blip r:embed="rId2"/>
          <a:stretch>
            <a:fillRect/>
          </a:stretch>
        </p:blipFill>
        <p:spPr>
          <a:xfrm>
            <a:off x="660399" y="1938694"/>
            <a:ext cx="6352583" cy="4375057"/>
          </a:xfrm>
          <a:prstGeom prst="rect">
            <a:avLst/>
          </a:prstGeom>
        </p:spPr>
      </p:pic>
      <p:sp>
        <p:nvSpPr>
          <p:cNvPr id="5" name="左箭头 4">
            <a:extLst>
              <a:ext uri="{FF2B5EF4-FFF2-40B4-BE49-F238E27FC236}">
                <a16:creationId xmlns:a16="http://schemas.microsoft.com/office/drawing/2014/main" id="{2C717E63-DF11-AF7F-8839-D9E0B5C079C2}"/>
              </a:ext>
            </a:extLst>
          </p:cNvPr>
          <p:cNvSpPr/>
          <p:nvPr/>
        </p:nvSpPr>
        <p:spPr>
          <a:xfrm>
            <a:off x="6780508" y="6013342"/>
            <a:ext cx="464948" cy="30040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26404821-C2EF-4160-FF96-7EEC64E24C03}"/>
              </a:ext>
            </a:extLst>
          </p:cNvPr>
          <p:cNvSpPr txBox="1"/>
          <p:nvPr/>
        </p:nvSpPr>
        <p:spPr>
          <a:xfrm>
            <a:off x="7353946" y="5978880"/>
            <a:ext cx="3676584" cy="369332"/>
          </a:xfrm>
          <a:prstGeom prst="rect">
            <a:avLst/>
          </a:prstGeom>
          <a:noFill/>
        </p:spPr>
        <p:txBody>
          <a:bodyPr wrap="none" rtlCol="0">
            <a:spAutoFit/>
          </a:bodyPr>
          <a:lstStyle/>
          <a:p>
            <a:r>
              <a:rPr kumimoji="1" lang="en-US" altLang="zh-CN" dirty="0"/>
              <a:t>Get mean accuracy for the prediction</a:t>
            </a:r>
            <a:endParaRPr kumimoji="1" lang="zh-CN" altLang="en-US" dirty="0"/>
          </a:p>
        </p:txBody>
      </p:sp>
    </p:spTree>
    <p:extLst>
      <p:ext uri="{BB962C8B-B14F-4D97-AF65-F5344CB8AC3E}">
        <p14:creationId xmlns:p14="http://schemas.microsoft.com/office/powerpoint/2010/main" val="1799751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64584"/>
            <a:ext cx="10814050" cy="533672"/>
          </a:xfrm>
          <a:prstGeom prst="rect">
            <a:avLst/>
          </a:prstGeom>
          <a:noFill/>
        </p:spPr>
        <p:txBody>
          <a:bodyPr wrap="square">
            <a:spAutoFit/>
          </a:bodyPr>
          <a:lstStyle/>
          <a:p>
            <a:pPr>
              <a:lnSpc>
                <a:spcPct val="130000"/>
              </a:lnSpc>
            </a:pPr>
            <a:r>
              <a:rPr lang="en-GB" sz="2400" b="0" i="0" dirty="0">
                <a:solidFill>
                  <a:srgbClr val="212529"/>
                </a:solidFill>
                <a:effectLst/>
                <a:latin typeface="-apple-system"/>
              </a:rPr>
              <a:t>Interpretation: use built-in </a:t>
            </a:r>
            <a:r>
              <a:rPr lang="en-GB" sz="2400" b="0" i="0" dirty="0" err="1">
                <a:solidFill>
                  <a:srgbClr val="212529"/>
                </a:solidFill>
                <a:effectLst/>
                <a:latin typeface="-apple-system"/>
              </a:rPr>
              <a:t>plot_tree</a:t>
            </a:r>
            <a:r>
              <a:rPr lang="en-GB" sz="2400" b="0" i="0" dirty="0">
                <a:solidFill>
                  <a:srgbClr val="212529"/>
                </a:solidFill>
                <a:effectLst/>
                <a:latin typeface="-apple-system"/>
              </a:rPr>
              <a:t>() function to visualize the tree</a:t>
            </a:r>
            <a:r>
              <a:rPr lang="en-GB" altLang="zh-CN" sz="2400" dirty="0"/>
              <a:t> </a:t>
            </a:r>
          </a:p>
        </p:txBody>
      </p:sp>
      <p:pic>
        <p:nvPicPr>
          <p:cNvPr id="2" name="图片 1">
            <a:extLst>
              <a:ext uri="{FF2B5EF4-FFF2-40B4-BE49-F238E27FC236}">
                <a16:creationId xmlns:a16="http://schemas.microsoft.com/office/drawing/2014/main" id="{EE283EAA-A33F-4331-350C-946236D69875}"/>
              </a:ext>
            </a:extLst>
          </p:cNvPr>
          <p:cNvPicPr>
            <a:picLocks noChangeAspect="1"/>
          </p:cNvPicPr>
          <p:nvPr/>
        </p:nvPicPr>
        <p:blipFill rotWithShape="1">
          <a:blip r:embed="rId2"/>
          <a:srcRect r="46254"/>
          <a:stretch/>
        </p:blipFill>
        <p:spPr>
          <a:xfrm>
            <a:off x="658813" y="1994094"/>
            <a:ext cx="4323648" cy="977705"/>
          </a:xfrm>
          <a:prstGeom prst="rect">
            <a:avLst/>
          </a:prstGeom>
        </p:spPr>
      </p:pic>
      <p:pic>
        <p:nvPicPr>
          <p:cNvPr id="13" name="图片 12">
            <a:extLst>
              <a:ext uri="{FF2B5EF4-FFF2-40B4-BE49-F238E27FC236}">
                <a16:creationId xmlns:a16="http://schemas.microsoft.com/office/drawing/2014/main" id="{3FCE410F-CDF9-578B-D970-42F0B1811C49}"/>
              </a:ext>
            </a:extLst>
          </p:cNvPr>
          <p:cNvPicPr>
            <a:picLocks noChangeAspect="1"/>
          </p:cNvPicPr>
          <p:nvPr/>
        </p:nvPicPr>
        <p:blipFill>
          <a:blip r:embed="rId3"/>
          <a:stretch>
            <a:fillRect/>
          </a:stretch>
        </p:blipFill>
        <p:spPr>
          <a:xfrm>
            <a:off x="5046024" y="1924819"/>
            <a:ext cx="6185126" cy="4441492"/>
          </a:xfrm>
          <a:prstGeom prst="rect">
            <a:avLst/>
          </a:prstGeom>
        </p:spPr>
      </p:pic>
    </p:spTree>
    <p:extLst>
      <p:ext uri="{BB962C8B-B14F-4D97-AF65-F5344CB8AC3E}">
        <p14:creationId xmlns:p14="http://schemas.microsoft.com/office/powerpoint/2010/main" val="1136152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Decision Trees</a:t>
            </a:r>
          </a:p>
        </p:txBody>
      </p:sp>
      <p:sp>
        <p:nvSpPr>
          <p:cNvPr id="8" name="TextBox 7">
            <a:extLst>
              <a:ext uri="{FF2B5EF4-FFF2-40B4-BE49-F238E27FC236}">
                <a16:creationId xmlns:a16="http://schemas.microsoft.com/office/drawing/2014/main" id="{C855A924-E41E-6A7E-D363-D9EAE09CE48C}"/>
              </a:ext>
            </a:extLst>
          </p:cNvPr>
          <p:cNvSpPr txBox="1"/>
          <p:nvPr/>
        </p:nvSpPr>
        <p:spPr>
          <a:xfrm>
            <a:off x="667631" y="1264165"/>
            <a:ext cx="10814050" cy="1493935"/>
          </a:xfrm>
          <a:prstGeom prst="rect">
            <a:avLst/>
          </a:prstGeom>
          <a:noFill/>
        </p:spPr>
        <p:txBody>
          <a:bodyPr wrap="square">
            <a:spAutoFit/>
          </a:bodyPr>
          <a:lstStyle/>
          <a:p>
            <a:pPr>
              <a:lnSpc>
                <a:spcPct val="130000"/>
              </a:lnSpc>
            </a:pPr>
            <a:r>
              <a:rPr lang="en-GB" altLang="zh-CN" sz="2400" b="1" dirty="0">
                <a:solidFill>
                  <a:srgbClr val="C00000"/>
                </a:solidFill>
              </a:rPr>
              <a:t>DecisionTreeRegressor</a:t>
            </a:r>
            <a:r>
              <a:rPr lang="en-GB" altLang="zh-CN" sz="2400" dirty="0"/>
              <a:t>:</a:t>
            </a:r>
            <a:r>
              <a:rPr lang="en-GB" altLang="zh-CN" sz="2400" b="1" dirty="0">
                <a:solidFill>
                  <a:srgbClr val="C00000"/>
                </a:solidFill>
              </a:rPr>
              <a:t> </a:t>
            </a:r>
            <a:r>
              <a:rPr lang="en-GB" sz="2400" b="0" i="0" dirty="0">
                <a:solidFill>
                  <a:srgbClr val="212529"/>
                </a:solidFill>
                <a:effectLst/>
                <a:latin typeface="-apple-system"/>
              </a:rPr>
              <a:t>Regression Problem</a:t>
            </a:r>
          </a:p>
          <a:p>
            <a:pPr marL="342900" indent="-342900">
              <a:lnSpc>
                <a:spcPct val="130000"/>
              </a:lnSpc>
              <a:buFont typeface="Wingdings" panose="05000000000000000000" pitchFamily="2" charset="2"/>
              <a:buChar char="Ø"/>
            </a:pPr>
            <a:r>
              <a:rPr lang="en-US" sz="2400" b="1" i="0" dirty="0">
                <a:solidFill>
                  <a:srgbClr val="C00000"/>
                </a:solidFill>
                <a:effectLst/>
                <a:latin typeface="-apple-system"/>
              </a:rPr>
              <a:t>Training: </a:t>
            </a:r>
            <a:r>
              <a:rPr lang="en-US" sz="2400" b="0" i="0" dirty="0">
                <a:solidFill>
                  <a:srgbClr val="212529"/>
                </a:solidFill>
                <a:effectLst/>
                <a:latin typeface="-apple-system"/>
              </a:rPr>
              <a:t>fit(X, y)</a:t>
            </a:r>
          </a:p>
          <a:p>
            <a:pPr marL="342900" indent="-342900">
              <a:lnSpc>
                <a:spcPct val="130000"/>
              </a:lnSpc>
              <a:buFont typeface="Wingdings" panose="05000000000000000000" pitchFamily="2" charset="2"/>
              <a:buChar char="Ø"/>
            </a:pPr>
            <a:r>
              <a:rPr lang="en-GB" altLang="zh-CN" sz="2400" b="1" dirty="0">
                <a:solidFill>
                  <a:srgbClr val="C00000"/>
                </a:solidFill>
              </a:rPr>
              <a:t>Predicting: </a:t>
            </a:r>
            <a:r>
              <a:rPr lang="en-GB" altLang="zh-CN" sz="2400" dirty="0"/>
              <a:t>predict()</a:t>
            </a:r>
            <a:endParaRPr lang="en-GB" altLang="zh-CN" sz="2400" i="0" dirty="0">
              <a:effectLst/>
              <a:latin typeface="-apple-system"/>
            </a:endParaRPr>
          </a:p>
        </p:txBody>
      </p:sp>
      <p:pic>
        <p:nvPicPr>
          <p:cNvPr id="4" name="Picture 3">
            <a:extLst>
              <a:ext uri="{FF2B5EF4-FFF2-40B4-BE49-F238E27FC236}">
                <a16:creationId xmlns:a16="http://schemas.microsoft.com/office/drawing/2014/main" id="{74EA2142-6BB6-39D3-B013-101BF49DC977}"/>
              </a:ext>
            </a:extLst>
          </p:cNvPr>
          <p:cNvPicPr>
            <a:picLocks noChangeAspect="1"/>
          </p:cNvPicPr>
          <p:nvPr/>
        </p:nvPicPr>
        <p:blipFill rotWithShape="1">
          <a:blip r:embed="rId2"/>
          <a:srcRect r="17694"/>
          <a:stretch/>
        </p:blipFill>
        <p:spPr>
          <a:xfrm>
            <a:off x="8040616" y="3829467"/>
            <a:ext cx="3610455" cy="2382995"/>
          </a:xfrm>
          <a:prstGeom prst="rect">
            <a:avLst/>
          </a:prstGeom>
        </p:spPr>
      </p:pic>
      <p:pic>
        <p:nvPicPr>
          <p:cNvPr id="2" name="图片 1">
            <a:extLst>
              <a:ext uri="{FF2B5EF4-FFF2-40B4-BE49-F238E27FC236}">
                <a16:creationId xmlns:a16="http://schemas.microsoft.com/office/drawing/2014/main" id="{E5F752F9-3B09-1D15-3302-8AA30B896ED0}"/>
              </a:ext>
            </a:extLst>
          </p:cNvPr>
          <p:cNvPicPr>
            <a:picLocks noChangeAspect="1"/>
          </p:cNvPicPr>
          <p:nvPr/>
        </p:nvPicPr>
        <p:blipFill>
          <a:blip r:embed="rId3"/>
          <a:stretch>
            <a:fillRect/>
          </a:stretch>
        </p:blipFill>
        <p:spPr>
          <a:xfrm>
            <a:off x="667631" y="2871994"/>
            <a:ext cx="7772400" cy="843579"/>
          </a:xfrm>
          <a:prstGeom prst="rect">
            <a:avLst/>
          </a:prstGeom>
        </p:spPr>
      </p:pic>
      <p:pic>
        <p:nvPicPr>
          <p:cNvPr id="5" name="图片 4">
            <a:extLst>
              <a:ext uri="{FF2B5EF4-FFF2-40B4-BE49-F238E27FC236}">
                <a16:creationId xmlns:a16="http://schemas.microsoft.com/office/drawing/2014/main" id="{813B10FE-965A-ACB4-B0C7-BB2F41BA4213}"/>
              </a:ext>
            </a:extLst>
          </p:cNvPr>
          <p:cNvPicPr>
            <a:picLocks noChangeAspect="1"/>
          </p:cNvPicPr>
          <p:nvPr/>
        </p:nvPicPr>
        <p:blipFill rotWithShape="1">
          <a:blip r:embed="rId4"/>
          <a:srcRect t="14789"/>
          <a:stretch/>
        </p:blipFill>
        <p:spPr>
          <a:xfrm>
            <a:off x="667631" y="3971604"/>
            <a:ext cx="7274586" cy="2098720"/>
          </a:xfrm>
          <a:prstGeom prst="rect">
            <a:avLst/>
          </a:prstGeom>
        </p:spPr>
      </p:pic>
    </p:spTree>
    <p:extLst>
      <p:ext uri="{BB962C8B-B14F-4D97-AF65-F5344CB8AC3E}">
        <p14:creationId xmlns:p14="http://schemas.microsoft.com/office/powerpoint/2010/main" val="1418773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Multi-layer Perceptron</a:t>
            </a:r>
          </a:p>
        </p:txBody>
      </p:sp>
      <p:sp>
        <p:nvSpPr>
          <p:cNvPr id="8" name="TextBox 7">
            <a:extLst>
              <a:ext uri="{FF2B5EF4-FFF2-40B4-BE49-F238E27FC236}">
                <a16:creationId xmlns:a16="http://schemas.microsoft.com/office/drawing/2014/main" id="{C855A924-E41E-6A7E-D363-D9EAE09CE48C}"/>
              </a:ext>
            </a:extLst>
          </p:cNvPr>
          <p:cNvSpPr txBox="1"/>
          <p:nvPr/>
        </p:nvSpPr>
        <p:spPr>
          <a:xfrm>
            <a:off x="669381" y="1271822"/>
            <a:ext cx="11522619" cy="2934329"/>
          </a:xfrm>
          <a:prstGeom prst="rect">
            <a:avLst/>
          </a:prstGeom>
          <a:noFill/>
        </p:spPr>
        <p:txBody>
          <a:bodyPr wrap="square">
            <a:spAutoFit/>
          </a:bodyPr>
          <a:lstStyle/>
          <a:p>
            <a:pPr>
              <a:lnSpc>
                <a:spcPct val="130000"/>
              </a:lnSpc>
            </a:pPr>
            <a:r>
              <a:rPr lang="en" altLang="zh-CN" sz="2400" b="0" i="0" dirty="0">
                <a:solidFill>
                  <a:srgbClr val="202122"/>
                </a:solidFill>
                <a:effectLst/>
                <a:latin typeface="Arial" panose="020B0604020202020204" pitchFamily="34" charset="0"/>
              </a:rPr>
              <a:t>A fully connected </a:t>
            </a:r>
            <a:r>
              <a:rPr lang="en" altLang="zh-CN" sz="2400" dirty="0">
                <a:solidFill>
                  <a:srgbClr val="202122"/>
                </a:solidFill>
                <a:latin typeface="Arial" panose="020B0604020202020204" pitchFamily="34" charset="0"/>
              </a:rPr>
              <a:t>neural network model</a:t>
            </a:r>
            <a:endParaRPr lang="en-GB" sz="2400" dirty="0">
              <a:solidFill>
                <a:srgbClr val="202122"/>
              </a:solidFill>
              <a:latin typeface="Arial" panose="020B0604020202020204" pitchFamily="34" charset="0"/>
            </a:endParaRPr>
          </a:p>
          <a:p>
            <a:pPr marL="342900" indent="-342900">
              <a:lnSpc>
                <a:spcPct val="130000"/>
              </a:lnSpc>
              <a:buFont typeface="Wingdings" panose="05000000000000000000" pitchFamily="2" charset="2"/>
              <a:buChar char="Ø"/>
            </a:pPr>
            <a:r>
              <a:rPr lang="en-GB" sz="2400" b="1" dirty="0">
                <a:solidFill>
                  <a:srgbClr val="212529"/>
                </a:solidFill>
                <a:latin typeface="-apple-system"/>
              </a:rPr>
              <a:t>Advantage</a:t>
            </a:r>
            <a:r>
              <a:rPr lang="en-GB" sz="2400" dirty="0">
                <a:solidFill>
                  <a:srgbClr val="212529"/>
                </a:solidFill>
                <a:latin typeface="-apple-system"/>
              </a:rPr>
              <a:t>:</a:t>
            </a:r>
          </a:p>
          <a:p>
            <a:pPr marL="800100" lvl="1" indent="-342900">
              <a:lnSpc>
                <a:spcPct val="130000"/>
              </a:lnSpc>
              <a:buFont typeface="Wingdings" panose="05000000000000000000" pitchFamily="2" charset="2"/>
              <a:buChar char="q"/>
            </a:pPr>
            <a:r>
              <a:rPr lang="en-GB" sz="2400" b="0" i="0" dirty="0">
                <a:solidFill>
                  <a:srgbClr val="212529"/>
                </a:solidFill>
                <a:effectLst/>
                <a:latin typeface="-apple-system"/>
              </a:rPr>
              <a:t>High </a:t>
            </a:r>
            <a:r>
              <a:rPr lang="en-GB" sz="2400" dirty="0">
                <a:solidFill>
                  <a:srgbClr val="212529"/>
                </a:solidFill>
                <a:latin typeface="-apple-system"/>
              </a:rPr>
              <a:t>c</a:t>
            </a:r>
            <a:r>
              <a:rPr lang="en-GB" sz="2400" b="0" i="0" dirty="0">
                <a:solidFill>
                  <a:srgbClr val="212529"/>
                </a:solidFill>
                <a:effectLst/>
                <a:latin typeface="-apple-system"/>
              </a:rPr>
              <a:t>apability to learn non-linear functions</a:t>
            </a:r>
          </a:p>
          <a:p>
            <a:pPr marL="342900" indent="-342900">
              <a:lnSpc>
                <a:spcPct val="130000"/>
              </a:lnSpc>
              <a:buFont typeface="Wingdings" panose="05000000000000000000" pitchFamily="2" charset="2"/>
              <a:buChar char="Ø"/>
            </a:pPr>
            <a:r>
              <a:rPr lang="en-GB" sz="2400" b="1" dirty="0">
                <a:solidFill>
                  <a:srgbClr val="212529"/>
                </a:solidFill>
                <a:latin typeface="-apple-system"/>
              </a:rPr>
              <a:t>Disadvantage</a:t>
            </a:r>
            <a:r>
              <a:rPr lang="en-GB" sz="2400" dirty="0">
                <a:solidFill>
                  <a:srgbClr val="212529"/>
                </a:solidFill>
                <a:latin typeface="-apple-system"/>
              </a:rPr>
              <a:t>:</a:t>
            </a:r>
          </a:p>
          <a:p>
            <a:pPr marL="800100" lvl="1" indent="-342900">
              <a:lnSpc>
                <a:spcPct val="130000"/>
              </a:lnSpc>
              <a:buFont typeface="Wingdings" panose="05000000000000000000" pitchFamily="2" charset="2"/>
              <a:buChar char="q"/>
            </a:pPr>
            <a:r>
              <a:rPr lang="en-GB" sz="2400" dirty="0">
                <a:solidFill>
                  <a:srgbClr val="212529"/>
                </a:solidFill>
                <a:latin typeface="-apple-system"/>
              </a:rPr>
              <a:t>Sensitive to feature scaling</a:t>
            </a:r>
          </a:p>
          <a:p>
            <a:pPr marL="800100" lvl="1" indent="-342900">
              <a:lnSpc>
                <a:spcPct val="130000"/>
              </a:lnSpc>
              <a:buFont typeface="Wingdings" panose="05000000000000000000" pitchFamily="2" charset="2"/>
              <a:buChar char="q"/>
            </a:pPr>
            <a:r>
              <a:rPr lang="en-GB" sz="2400" dirty="0">
                <a:solidFill>
                  <a:srgbClr val="212529"/>
                </a:solidFill>
                <a:latin typeface="-apple-system"/>
              </a:rPr>
              <a:t>Higher data dependency</a:t>
            </a:r>
          </a:p>
        </p:txBody>
      </p:sp>
      <p:pic>
        <p:nvPicPr>
          <p:cNvPr id="17411" name="Picture 3">
            <a:extLst>
              <a:ext uri="{FF2B5EF4-FFF2-40B4-BE49-F238E27FC236}">
                <a16:creationId xmlns:a16="http://schemas.microsoft.com/office/drawing/2014/main" id="{57680218-755F-44C2-8E35-A7BC8FE8A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034" y="1397388"/>
            <a:ext cx="3854269" cy="418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0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Multi-layer Perceptron</a:t>
            </a:r>
          </a:p>
        </p:txBody>
      </p:sp>
      <p:sp>
        <p:nvSpPr>
          <p:cNvPr id="8" name="TextBox 7">
            <a:extLst>
              <a:ext uri="{FF2B5EF4-FFF2-40B4-BE49-F238E27FC236}">
                <a16:creationId xmlns:a16="http://schemas.microsoft.com/office/drawing/2014/main" id="{C855A924-E41E-6A7E-D363-D9EAE09CE48C}"/>
              </a:ext>
            </a:extLst>
          </p:cNvPr>
          <p:cNvSpPr txBox="1"/>
          <p:nvPr/>
        </p:nvSpPr>
        <p:spPr>
          <a:xfrm>
            <a:off x="658813" y="1268413"/>
            <a:ext cx="10814050" cy="2454198"/>
          </a:xfrm>
          <a:prstGeom prst="rect">
            <a:avLst/>
          </a:prstGeom>
          <a:noFill/>
        </p:spPr>
        <p:txBody>
          <a:bodyPr wrap="square">
            <a:spAutoFit/>
          </a:bodyPr>
          <a:lstStyle/>
          <a:p>
            <a:pPr>
              <a:lnSpc>
                <a:spcPct val="130000"/>
              </a:lnSpc>
            </a:pPr>
            <a:r>
              <a:rPr lang="en-GB" sz="2400" b="1" dirty="0">
                <a:solidFill>
                  <a:srgbClr val="C00000"/>
                </a:solidFill>
                <a:latin typeface="-apple-system"/>
              </a:rPr>
              <a:t>MLPClassifier: </a:t>
            </a:r>
            <a:r>
              <a:rPr lang="en-GB" sz="2400" b="0" i="0" dirty="0">
                <a:effectLst/>
              </a:rPr>
              <a:t>MLP for classification, </a:t>
            </a:r>
            <a:r>
              <a:rPr lang="en-GB" sz="2400" b="0" i="0" dirty="0" err="1">
                <a:effectLst/>
              </a:rPr>
              <a:t>softmax</a:t>
            </a:r>
            <a:r>
              <a:rPr lang="en-GB" sz="2400" b="0" i="0" dirty="0">
                <a:effectLst/>
              </a:rPr>
              <a:t>/sigmoid activation in the last layer</a:t>
            </a:r>
          </a:p>
          <a:p>
            <a:pPr>
              <a:lnSpc>
                <a:spcPct val="130000"/>
              </a:lnSpc>
            </a:pPr>
            <a:r>
              <a:rPr lang="en-GB" altLang="zh-CN" sz="2400" b="1" dirty="0">
                <a:solidFill>
                  <a:srgbClr val="C00000"/>
                </a:solidFill>
              </a:rPr>
              <a:t>Training: </a:t>
            </a:r>
            <a:r>
              <a:rPr lang="en-GB" altLang="zh-CN" sz="2400" dirty="0"/>
              <a:t>fit(X, y)</a:t>
            </a:r>
            <a:endParaRPr lang="en-GB" altLang="zh-CN" sz="2400" i="0" dirty="0">
              <a:effectLst/>
              <a:latin typeface="-apple-system"/>
            </a:endParaRPr>
          </a:p>
          <a:p>
            <a:pPr marL="800100" lvl="1" indent="-342900">
              <a:lnSpc>
                <a:spcPct val="130000"/>
              </a:lnSpc>
              <a:buFont typeface="Wingdings" panose="05000000000000000000" pitchFamily="2" charset="2"/>
              <a:buChar char="q"/>
            </a:pPr>
            <a:r>
              <a:rPr lang="en-US" altLang="zh-CN" sz="2400" dirty="0">
                <a:solidFill>
                  <a:srgbClr val="212529"/>
                </a:solidFill>
                <a:latin typeface="-apple-system"/>
              </a:rPr>
              <a:t>X, </a:t>
            </a:r>
            <a:r>
              <a:rPr lang="en-GB" altLang="zh-CN" sz="2400" dirty="0">
                <a:solidFill>
                  <a:srgbClr val="212529"/>
                </a:solidFill>
                <a:latin typeface="-apple-system"/>
              </a:rPr>
              <a:t>sparse or dense, of shape (</a:t>
            </a:r>
            <a:r>
              <a:rPr lang="en-GB" altLang="zh-CN" sz="2400" dirty="0" err="1">
                <a:solidFill>
                  <a:srgbClr val="C00000"/>
                </a:solidFill>
                <a:latin typeface="-apple-system"/>
              </a:rPr>
              <a:t>n_samples</a:t>
            </a:r>
            <a:r>
              <a:rPr lang="en-GB" altLang="zh-CN" sz="2400" dirty="0">
                <a:solidFill>
                  <a:srgbClr val="212529"/>
                </a:solidFill>
                <a:latin typeface="-apple-system"/>
              </a:rPr>
              <a:t>, </a:t>
            </a:r>
            <a:r>
              <a:rPr lang="en-GB" altLang="zh-CN" sz="2400" dirty="0" err="1">
                <a:solidFill>
                  <a:srgbClr val="C00000"/>
                </a:solidFill>
                <a:latin typeface="-apple-system"/>
              </a:rPr>
              <a:t>n_features</a:t>
            </a:r>
            <a:r>
              <a:rPr lang="en-GB" altLang="zh-CN" sz="2400" dirty="0">
                <a:solidFill>
                  <a:srgbClr val="212529"/>
                </a:solidFill>
                <a:latin typeface="-apple-system"/>
              </a:rPr>
              <a:t>) holding training samples</a:t>
            </a:r>
          </a:p>
          <a:p>
            <a:pPr marL="800100" lvl="1" indent="-342900">
              <a:lnSpc>
                <a:spcPct val="130000"/>
              </a:lnSpc>
              <a:buFont typeface="Wingdings" panose="05000000000000000000" pitchFamily="2" charset="2"/>
              <a:buChar char="q"/>
            </a:pPr>
            <a:r>
              <a:rPr lang="en-GB" altLang="zh-CN" sz="2400" dirty="0">
                <a:solidFill>
                  <a:srgbClr val="212529"/>
                </a:solidFill>
                <a:latin typeface="-apple-system"/>
              </a:rPr>
              <a:t>y, </a:t>
            </a:r>
            <a:r>
              <a:rPr lang="en-GB" altLang="zh-CN" sz="2400" b="0" i="0" dirty="0">
                <a:solidFill>
                  <a:srgbClr val="212529"/>
                </a:solidFill>
                <a:effectLst/>
                <a:latin typeface="-apple-system"/>
              </a:rPr>
              <a:t>integer values, shape (</a:t>
            </a:r>
            <a:r>
              <a:rPr lang="en-GB" altLang="zh-CN" sz="2400" b="0" i="0" dirty="0" err="1">
                <a:solidFill>
                  <a:srgbClr val="C00000"/>
                </a:solidFill>
                <a:effectLst/>
                <a:latin typeface="-apple-system"/>
              </a:rPr>
              <a:t>n_samples</a:t>
            </a:r>
            <a:r>
              <a:rPr lang="en-GB" altLang="zh-CN" sz="2400" b="0" i="0" dirty="0">
                <a:solidFill>
                  <a:srgbClr val="212529"/>
                </a:solidFill>
                <a:effectLst/>
                <a:latin typeface="-apple-system"/>
              </a:rPr>
              <a:t>,), holding the class labels</a:t>
            </a:r>
          </a:p>
          <a:p>
            <a:pPr>
              <a:lnSpc>
                <a:spcPct val="130000"/>
              </a:lnSpc>
            </a:pPr>
            <a:r>
              <a:rPr lang="en-GB" altLang="zh-CN" sz="2400" b="1" dirty="0">
                <a:solidFill>
                  <a:srgbClr val="C00000"/>
                </a:solidFill>
              </a:rPr>
              <a:t>Predicting: </a:t>
            </a:r>
            <a:r>
              <a:rPr lang="en-GB" altLang="zh-CN" sz="2400" dirty="0"/>
              <a:t>predict(</a:t>
            </a:r>
            <a:r>
              <a:rPr lang="en-GB" altLang="zh-CN" sz="2400" dirty="0" err="1"/>
              <a:t>X_test</a:t>
            </a:r>
            <a:r>
              <a:rPr lang="en-GB" altLang="zh-CN" sz="2400" dirty="0"/>
              <a:t>) / </a:t>
            </a:r>
            <a:r>
              <a:rPr lang="en-GB" altLang="zh-CN" sz="2400" dirty="0" err="1"/>
              <a:t>predict_proba</a:t>
            </a:r>
            <a:r>
              <a:rPr lang="en-GB" altLang="zh-CN" sz="2400" dirty="0"/>
              <a:t>(</a:t>
            </a:r>
            <a:r>
              <a:rPr lang="en-GB" altLang="zh-CN" sz="2400" dirty="0" err="1"/>
              <a:t>X_test</a:t>
            </a:r>
            <a:r>
              <a:rPr lang="en-GB" altLang="zh-CN" sz="2400" dirty="0"/>
              <a:t>) / </a:t>
            </a:r>
            <a:r>
              <a:rPr lang="en-GB" altLang="zh-CN" sz="2400" dirty="0" err="1"/>
              <a:t>predict_log_proba</a:t>
            </a:r>
            <a:r>
              <a:rPr lang="en-GB" altLang="zh-CN" sz="2400" dirty="0"/>
              <a:t>(</a:t>
            </a:r>
            <a:r>
              <a:rPr lang="en-GB" altLang="zh-CN" sz="2400" dirty="0" err="1"/>
              <a:t>X_test</a:t>
            </a:r>
            <a:r>
              <a:rPr lang="en-GB" altLang="zh-CN" sz="2400" dirty="0"/>
              <a:t>)</a:t>
            </a:r>
            <a:endParaRPr lang="en-GB" altLang="zh-CN" sz="2400" i="0" dirty="0">
              <a:effectLst/>
              <a:latin typeface="-apple-system"/>
            </a:endParaRPr>
          </a:p>
        </p:txBody>
      </p:sp>
      <p:pic>
        <p:nvPicPr>
          <p:cNvPr id="4" name="Picture 3">
            <a:extLst>
              <a:ext uri="{FF2B5EF4-FFF2-40B4-BE49-F238E27FC236}">
                <a16:creationId xmlns:a16="http://schemas.microsoft.com/office/drawing/2014/main" id="{16928AD1-CEC7-139E-42F7-37BCD0DDD0E0}"/>
              </a:ext>
            </a:extLst>
          </p:cNvPr>
          <p:cNvPicPr>
            <a:picLocks noChangeAspect="1"/>
          </p:cNvPicPr>
          <p:nvPr/>
        </p:nvPicPr>
        <p:blipFill>
          <a:blip r:embed="rId2"/>
          <a:stretch>
            <a:fillRect/>
          </a:stretch>
        </p:blipFill>
        <p:spPr>
          <a:xfrm>
            <a:off x="658812" y="3807154"/>
            <a:ext cx="5666325" cy="2252683"/>
          </a:xfrm>
          <a:prstGeom prst="rect">
            <a:avLst/>
          </a:prstGeom>
        </p:spPr>
      </p:pic>
      <p:pic>
        <p:nvPicPr>
          <p:cNvPr id="2" name="图片 1">
            <a:extLst>
              <a:ext uri="{FF2B5EF4-FFF2-40B4-BE49-F238E27FC236}">
                <a16:creationId xmlns:a16="http://schemas.microsoft.com/office/drawing/2014/main" id="{F7171EFE-19B8-7E95-EF65-384D13B11196}"/>
              </a:ext>
            </a:extLst>
          </p:cNvPr>
          <p:cNvPicPr>
            <a:picLocks noChangeAspect="1"/>
          </p:cNvPicPr>
          <p:nvPr/>
        </p:nvPicPr>
        <p:blipFill>
          <a:blip r:embed="rId3"/>
          <a:stretch>
            <a:fillRect/>
          </a:stretch>
        </p:blipFill>
        <p:spPr>
          <a:xfrm>
            <a:off x="6425345" y="3972602"/>
            <a:ext cx="5631667" cy="1921785"/>
          </a:xfrm>
          <a:prstGeom prst="rect">
            <a:avLst/>
          </a:prstGeom>
        </p:spPr>
      </p:pic>
    </p:spTree>
    <p:extLst>
      <p:ext uri="{BB962C8B-B14F-4D97-AF65-F5344CB8AC3E}">
        <p14:creationId xmlns:p14="http://schemas.microsoft.com/office/powerpoint/2010/main" val="3262126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Multi-layer Perceptron</a:t>
            </a:r>
          </a:p>
        </p:txBody>
      </p:sp>
      <p:sp>
        <p:nvSpPr>
          <p:cNvPr id="8" name="TextBox 7">
            <a:extLst>
              <a:ext uri="{FF2B5EF4-FFF2-40B4-BE49-F238E27FC236}">
                <a16:creationId xmlns:a16="http://schemas.microsoft.com/office/drawing/2014/main" id="{C855A924-E41E-6A7E-D363-D9EAE09CE48C}"/>
              </a:ext>
            </a:extLst>
          </p:cNvPr>
          <p:cNvSpPr txBox="1"/>
          <p:nvPr/>
        </p:nvSpPr>
        <p:spPr>
          <a:xfrm>
            <a:off x="666562" y="1278406"/>
            <a:ext cx="11525438" cy="1493935"/>
          </a:xfrm>
          <a:prstGeom prst="rect">
            <a:avLst/>
          </a:prstGeom>
          <a:noFill/>
        </p:spPr>
        <p:txBody>
          <a:bodyPr wrap="square">
            <a:spAutoFit/>
          </a:bodyPr>
          <a:lstStyle/>
          <a:p>
            <a:pPr>
              <a:lnSpc>
                <a:spcPct val="130000"/>
              </a:lnSpc>
            </a:pPr>
            <a:r>
              <a:rPr lang="en-GB" sz="2400" b="1" i="0" dirty="0">
                <a:solidFill>
                  <a:srgbClr val="C00000"/>
                </a:solidFill>
                <a:effectLst/>
              </a:rPr>
              <a:t>MLPRegressor:</a:t>
            </a:r>
            <a:r>
              <a:rPr lang="en-GB" sz="2400" b="1" i="0" dirty="0">
                <a:solidFill>
                  <a:srgbClr val="212529"/>
                </a:solidFill>
                <a:effectLst/>
              </a:rPr>
              <a:t> </a:t>
            </a:r>
            <a:r>
              <a:rPr lang="en-GB" altLang="zh-CN" sz="2400" b="0" i="0" dirty="0">
                <a:effectLst/>
              </a:rPr>
              <a:t>MLP for regression, </a:t>
            </a:r>
            <a:r>
              <a:rPr lang="en-GB" sz="2400" dirty="0">
                <a:solidFill>
                  <a:srgbClr val="212529"/>
                </a:solidFill>
                <a:latin typeface="-apple-system"/>
              </a:rPr>
              <a:t>no activation in the output layer, square error as loss</a:t>
            </a:r>
          </a:p>
          <a:p>
            <a:pPr marL="342900" indent="-342900">
              <a:lnSpc>
                <a:spcPct val="130000"/>
              </a:lnSpc>
              <a:buFont typeface="Wingdings" panose="05000000000000000000" pitchFamily="2" charset="2"/>
              <a:buChar char="Ø"/>
            </a:pPr>
            <a:r>
              <a:rPr lang="en-US" altLang="zh-CN" sz="2400" b="1" i="0" dirty="0">
                <a:solidFill>
                  <a:srgbClr val="C00000"/>
                </a:solidFill>
                <a:effectLst/>
                <a:latin typeface="-apple-system"/>
              </a:rPr>
              <a:t>Training: </a:t>
            </a:r>
            <a:r>
              <a:rPr lang="en-US" altLang="zh-CN" sz="2400" b="0" i="0" dirty="0">
                <a:solidFill>
                  <a:srgbClr val="212529"/>
                </a:solidFill>
                <a:effectLst/>
                <a:latin typeface="-apple-system"/>
              </a:rPr>
              <a:t>fit(X, y)</a:t>
            </a:r>
          </a:p>
          <a:p>
            <a:pPr marL="342900" indent="-342900">
              <a:lnSpc>
                <a:spcPct val="130000"/>
              </a:lnSpc>
              <a:buFont typeface="Wingdings" panose="05000000000000000000" pitchFamily="2" charset="2"/>
              <a:buChar char="Ø"/>
            </a:pPr>
            <a:r>
              <a:rPr lang="en-GB" altLang="zh-CN" sz="2400" b="1" dirty="0">
                <a:solidFill>
                  <a:srgbClr val="C00000"/>
                </a:solidFill>
              </a:rPr>
              <a:t>Predicting: </a:t>
            </a:r>
            <a:r>
              <a:rPr lang="en-GB" altLang="zh-CN" sz="2400" dirty="0"/>
              <a:t>predict(</a:t>
            </a:r>
            <a:r>
              <a:rPr lang="en-GB" altLang="zh-CN" sz="2400" dirty="0" err="1"/>
              <a:t>X_test</a:t>
            </a:r>
            <a:r>
              <a:rPr lang="en-GB" altLang="zh-CN" sz="2400" dirty="0"/>
              <a:t>)</a:t>
            </a:r>
            <a:endParaRPr lang="en-GB" altLang="zh-CN" sz="2400" i="0" dirty="0">
              <a:effectLst/>
              <a:latin typeface="-apple-system"/>
            </a:endParaRPr>
          </a:p>
        </p:txBody>
      </p:sp>
      <p:pic>
        <p:nvPicPr>
          <p:cNvPr id="6" name="Picture 5">
            <a:extLst>
              <a:ext uri="{FF2B5EF4-FFF2-40B4-BE49-F238E27FC236}">
                <a16:creationId xmlns:a16="http://schemas.microsoft.com/office/drawing/2014/main" id="{3672F2DD-C034-6F5D-4E51-B659D1AFDD6C}"/>
              </a:ext>
            </a:extLst>
          </p:cNvPr>
          <p:cNvPicPr>
            <a:picLocks noChangeAspect="1"/>
          </p:cNvPicPr>
          <p:nvPr/>
        </p:nvPicPr>
        <p:blipFill>
          <a:blip r:embed="rId3"/>
          <a:stretch>
            <a:fillRect/>
          </a:stretch>
        </p:blipFill>
        <p:spPr>
          <a:xfrm>
            <a:off x="682144" y="2825421"/>
            <a:ext cx="6683285" cy="3614373"/>
          </a:xfrm>
          <a:prstGeom prst="rect">
            <a:avLst/>
          </a:prstGeom>
        </p:spPr>
      </p:pic>
      <p:pic>
        <p:nvPicPr>
          <p:cNvPr id="2" name="图片 1">
            <a:extLst>
              <a:ext uri="{FF2B5EF4-FFF2-40B4-BE49-F238E27FC236}">
                <a16:creationId xmlns:a16="http://schemas.microsoft.com/office/drawing/2014/main" id="{70121698-CA9E-A3D8-DFCD-C19AED3322AE}"/>
              </a:ext>
            </a:extLst>
          </p:cNvPr>
          <p:cNvPicPr>
            <a:picLocks noChangeAspect="1"/>
          </p:cNvPicPr>
          <p:nvPr/>
        </p:nvPicPr>
        <p:blipFill>
          <a:blip r:embed="rId4"/>
          <a:stretch>
            <a:fillRect/>
          </a:stretch>
        </p:blipFill>
        <p:spPr>
          <a:xfrm>
            <a:off x="5689169" y="4781023"/>
            <a:ext cx="6182532" cy="1685312"/>
          </a:xfrm>
          <a:prstGeom prst="rect">
            <a:avLst/>
          </a:prstGeom>
        </p:spPr>
      </p:pic>
    </p:spTree>
    <p:extLst>
      <p:ext uri="{BB962C8B-B14F-4D97-AF65-F5344CB8AC3E}">
        <p14:creationId xmlns:p14="http://schemas.microsoft.com/office/powerpoint/2010/main" val="3762166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Practice (Submit)</a:t>
            </a:r>
          </a:p>
        </p:txBody>
      </p:sp>
      <p:sp>
        <p:nvSpPr>
          <p:cNvPr id="8" name="TextBox 7">
            <a:extLst>
              <a:ext uri="{FF2B5EF4-FFF2-40B4-BE49-F238E27FC236}">
                <a16:creationId xmlns:a16="http://schemas.microsoft.com/office/drawing/2014/main" id="{C855A924-E41E-6A7E-D363-D9EAE09CE48C}"/>
              </a:ext>
            </a:extLst>
          </p:cNvPr>
          <p:cNvSpPr txBox="1"/>
          <p:nvPr/>
        </p:nvSpPr>
        <p:spPr>
          <a:xfrm>
            <a:off x="660400" y="1264584"/>
            <a:ext cx="10814050" cy="1493935"/>
          </a:xfrm>
          <a:prstGeom prst="rect">
            <a:avLst/>
          </a:prstGeom>
          <a:noFill/>
        </p:spPr>
        <p:txBody>
          <a:bodyPr wrap="square">
            <a:spAutoFit/>
          </a:bodyPr>
          <a:lstStyle/>
          <a:p>
            <a:pPr>
              <a:lnSpc>
                <a:spcPct val="130000"/>
              </a:lnSpc>
            </a:pPr>
            <a:r>
              <a:rPr lang="en-GB" altLang="zh-CN" sz="2400" dirty="0"/>
              <a:t>Train a decision tree on the first 300 samples of the titanic dataset and predict the whether a passenger will survive for the rest samples. Evaluate how good your prediction is. </a:t>
            </a:r>
          </a:p>
        </p:txBody>
      </p:sp>
    </p:spTree>
    <p:extLst>
      <p:ext uri="{BB962C8B-B14F-4D97-AF65-F5344CB8AC3E}">
        <p14:creationId xmlns:p14="http://schemas.microsoft.com/office/powerpoint/2010/main" val="2386623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008000"/>
                </a:solidFill>
                <a:latin typeface="+mn-lt"/>
              </a:rPr>
              <a:t>Models: Clustering</a:t>
            </a:r>
            <a:endParaRPr lang="zh-CN" altLang="en-US" b="1" dirty="0">
              <a:solidFill>
                <a:srgbClr val="008000"/>
              </a:solidFill>
              <a:latin typeface="+mn-lt"/>
            </a:endParaRPr>
          </a:p>
        </p:txBody>
      </p:sp>
      <p:sp>
        <p:nvSpPr>
          <p:cNvPr id="2" name="页脚占位符 1">
            <a:extLst>
              <a:ext uri="{FF2B5EF4-FFF2-40B4-BE49-F238E27FC236}">
                <a16:creationId xmlns:a16="http://schemas.microsoft.com/office/drawing/2014/main" id="{27A90FDE-A655-9126-2506-BFB92D1863A8}"/>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4079177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3" name="文本框 2">
            <a:extLst>
              <a:ext uri="{FF2B5EF4-FFF2-40B4-BE49-F238E27FC236}">
                <a16:creationId xmlns:a16="http://schemas.microsoft.com/office/drawing/2014/main" id="{1072ED71-139C-B7BF-3D66-12783C7698A7}"/>
              </a:ext>
            </a:extLst>
          </p:cNvPr>
          <p:cNvSpPr txBox="1"/>
          <p:nvPr/>
        </p:nvSpPr>
        <p:spPr>
          <a:xfrm>
            <a:off x="660400" y="422414"/>
            <a:ext cx="7747619"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Clustering</a:t>
            </a:r>
          </a:p>
        </p:txBody>
      </p:sp>
      <p:sp>
        <p:nvSpPr>
          <p:cNvPr id="8" name="TextBox 7">
            <a:extLst>
              <a:ext uri="{FF2B5EF4-FFF2-40B4-BE49-F238E27FC236}">
                <a16:creationId xmlns:a16="http://schemas.microsoft.com/office/drawing/2014/main" id="{C855A924-E41E-6A7E-D363-D9EAE09CE48C}"/>
              </a:ext>
            </a:extLst>
          </p:cNvPr>
          <p:cNvSpPr txBox="1"/>
          <p:nvPr/>
        </p:nvSpPr>
        <p:spPr>
          <a:xfrm>
            <a:off x="665726" y="1277135"/>
            <a:ext cx="11526274" cy="1493935"/>
          </a:xfrm>
          <a:prstGeom prst="rect">
            <a:avLst/>
          </a:prstGeom>
          <a:noFill/>
        </p:spPr>
        <p:txBody>
          <a:bodyPr wrap="square">
            <a:spAutoFit/>
          </a:bodyPr>
          <a:lstStyle/>
          <a:p>
            <a:pPr>
              <a:lnSpc>
                <a:spcPct val="130000"/>
              </a:lnSpc>
            </a:pPr>
            <a:r>
              <a:rPr lang="en" altLang="zh-CN" sz="2400" dirty="0"/>
              <a:t>Grouping objects into clusters where objects within the same cluster have more similarity to each other than to objects in other clusters</a:t>
            </a:r>
          </a:p>
          <a:p>
            <a:pPr marL="342900" indent="-342900">
              <a:lnSpc>
                <a:spcPct val="130000"/>
              </a:lnSpc>
              <a:buFont typeface="Arial" panose="020B0604020202020204" pitchFamily="34" charset="0"/>
              <a:buChar char="•"/>
            </a:pPr>
            <a:r>
              <a:rPr lang="en-GB" sz="2400" dirty="0">
                <a:latin typeface="-apple-system"/>
              </a:rPr>
              <a:t>Important task for data exploration</a:t>
            </a:r>
          </a:p>
        </p:txBody>
      </p:sp>
      <p:pic>
        <p:nvPicPr>
          <p:cNvPr id="5122" name="Picture 2" descr="What is clustering?:. It is basically a type of unsupervised… | by  Bolisetti Guna Sekhar | Medium">
            <a:extLst>
              <a:ext uri="{FF2B5EF4-FFF2-40B4-BE49-F238E27FC236}">
                <a16:creationId xmlns:a16="http://schemas.microsoft.com/office/drawing/2014/main" id="{BEA36A12-23A9-BAB4-DADF-6F8903951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37"/>
          <a:stretch/>
        </p:blipFill>
        <p:spPr bwMode="auto">
          <a:xfrm>
            <a:off x="1667514" y="2924060"/>
            <a:ext cx="8827346" cy="337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08702"/>
            <a:ext cx="11531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Clustering</a:t>
            </a: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graphicFrame>
        <p:nvGraphicFramePr>
          <p:cNvPr id="2" name="表格 1">
            <a:extLst>
              <a:ext uri="{FF2B5EF4-FFF2-40B4-BE49-F238E27FC236}">
                <a16:creationId xmlns:a16="http://schemas.microsoft.com/office/drawing/2014/main" id="{7C38F1C0-B379-0F1C-2892-3EBD30608893}"/>
              </a:ext>
            </a:extLst>
          </p:cNvPr>
          <p:cNvGraphicFramePr>
            <a:graphicFrameLocks noGrp="1"/>
          </p:cNvGraphicFramePr>
          <p:nvPr>
            <p:extLst>
              <p:ext uri="{D42A27DB-BD31-4B8C-83A1-F6EECF244321}">
                <p14:modId xmlns:p14="http://schemas.microsoft.com/office/powerpoint/2010/main" val="1776589165"/>
              </p:ext>
            </p:extLst>
          </p:nvPr>
        </p:nvGraphicFramePr>
        <p:xfrm>
          <a:off x="308291" y="2265097"/>
          <a:ext cx="11794211" cy="4158948"/>
        </p:xfrm>
        <a:graphic>
          <a:graphicData uri="http://schemas.openxmlformats.org/drawingml/2006/table">
            <a:tbl>
              <a:tblPr/>
              <a:tblGrid>
                <a:gridCol w="1864297">
                  <a:extLst>
                    <a:ext uri="{9D8B030D-6E8A-4147-A177-3AD203B41FA5}">
                      <a16:colId xmlns:a16="http://schemas.microsoft.com/office/drawing/2014/main" val="3689806351"/>
                    </a:ext>
                  </a:extLst>
                </a:gridCol>
                <a:gridCol w="3135763">
                  <a:extLst>
                    <a:ext uri="{9D8B030D-6E8A-4147-A177-3AD203B41FA5}">
                      <a16:colId xmlns:a16="http://schemas.microsoft.com/office/drawing/2014/main" val="3506370672"/>
                    </a:ext>
                  </a:extLst>
                </a:gridCol>
                <a:gridCol w="3767594">
                  <a:extLst>
                    <a:ext uri="{9D8B030D-6E8A-4147-A177-3AD203B41FA5}">
                      <a16:colId xmlns:a16="http://schemas.microsoft.com/office/drawing/2014/main" val="164122719"/>
                    </a:ext>
                  </a:extLst>
                </a:gridCol>
                <a:gridCol w="3026557">
                  <a:extLst>
                    <a:ext uri="{9D8B030D-6E8A-4147-A177-3AD203B41FA5}">
                      <a16:colId xmlns:a16="http://schemas.microsoft.com/office/drawing/2014/main" val="61319497"/>
                    </a:ext>
                  </a:extLst>
                </a:gridCol>
              </a:tblGrid>
              <a:tr h="158786">
                <a:tc>
                  <a:txBody>
                    <a:bodyPr/>
                    <a:lstStyle/>
                    <a:p>
                      <a:pPr algn="l"/>
                      <a:r>
                        <a:rPr lang="en" sz="1100" dirty="0">
                          <a:effectLst/>
                        </a:rPr>
                        <a:t>Method name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pPr algn="l"/>
                      <a:r>
                        <a:rPr lang="en" sz="1100" dirty="0">
                          <a:effectLst/>
                        </a:rPr>
                        <a:t>Scalability</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pPr algn="l"/>
                      <a:r>
                        <a:rPr lang="en" sz="1100">
                          <a:effectLst/>
                        </a:rPr>
                        <a:t>Usecase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pPr algn="l"/>
                      <a:r>
                        <a:rPr lang="en" sz="1100">
                          <a:effectLst/>
                        </a:rPr>
                        <a:t>Geometry (metric used)</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530520996"/>
                  </a:ext>
                </a:extLst>
              </a:tr>
              <a:tr h="322082">
                <a:tc>
                  <a:txBody>
                    <a:bodyPr/>
                    <a:lstStyle/>
                    <a:p>
                      <a:r>
                        <a:rPr lang="en" sz="1200" u="none" strike="noStrike" dirty="0">
                          <a:solidFill>
                            <a:srgbClr val="2878A2"/>
                          </a:solidFill>
                          <a:effectLst/>
                          <a:hlinkClick r:id="rId3"/>
                        </a:rPr>
                        <a:t>K-Means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Very large </a:t>
                      </a:r>
                      <a:r>
                        <a:rPr lang="en" sz="1200" dirty="0" err="1">
                          <a:effectLst/>
                        </a:rPr>
                        <a:t>n_samples</a:t>
                      </a:r>
                      <a:r>
                        <a:rPr lang="en" sz="1200" dirty="0">
                          <a:effectLst/>
                        </a:rPr>
                        <a:t>, medium </a:t>
                      </a:r>
                      <a:r>
                        <a:rPr lang="en" sz="1200" dirty="0" err="1">
                          <a:effectLst/>
                        </a:rPr>
                        <a:t>n_clusters</a:t>
                      </a:r>
                      <a:r>
                        <a:rPr lang="en" sz="1200" dirty="0">
                          <a:effectLst/>
                        </a:rPr>
                        <a:t> with </a:t>
                      </a:r>
                      <a:r>
                        <a:rPr lang="en" sz="1200" u="none" strike="noStrike" dirty="0">
                          <a:solidFill>
                            <a:srgbClr val="2878A2"/>
                          </a:solidFill>
                          <a:effectLst/>
                          <a:hlinkClick r:id="rId4"/>
                        </a:rPr>
                        <a:t>MiniBatch code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a:effectLst/>
                        </a:rPr>
                        <a:t>General-purpose, even cluster size, flat geometry, not too many clusters, inductive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Distances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4007366756"/>
                  </a:ext>
                </a:extLst>
              </a:tr>
              <a:tr h="322082">
                <a:tc>
                  <a:txBody>
                    <a:bodyPr/>
                    <a:lstStyle/>
                    <a:p>
                      <a:r>
                        <a:rPr lang="en" sz="1200" u="none" strike="noStrike">
                          <a:solidFill>
                            <a:srgbClr val="2878A2"/>
                          </a:solidFill>
                          <a:effectLst/>
                          <a:hlinkClick r:id="rId5"/>
                        </a:rPr>
                        <a:t>Affinity propagation</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Not scalable with </a:t>
                      </a:r>
                      <a:r>
                        <a:rPr lang="en" sz="1200" dirty="0" err="1">
                          <a:effectLst/>
                        </a:rPr>
                        <a:t>n_samples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a:effectLst/>
                        </a:rPr>
                        <a:t>Many clusters, uneven cluster size, non-flat geometry, inductive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Graph distance (e.g. nearest-neighbor graph)</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72618260"/>
                  </a:ext>
                </a:extLst>
              </a:tr>
              <a:tr h="322082">
                <a:tc>
                  <a:txBody>
                    <a:bodyPr/>
                    <a:lstStyle/>
                    <a:p>
                      <a:r>
                        <a:rPr lang="en" sz="1200" u="none" strike="noStrike">
                          <a:solidFill>
                            <a:srgbClr val="2878A2"/>
                          </a:solidFill>
                          <a:effectLst/>
                          <a:hlinkClick r:id="rId6"/>
                        </a:rPr>
                        <a:t>Mean-shift</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Not scalable with </a:t>
                      </a:r>
                      <a:r>
                        <a:rPr lang="en" sz="1200" dirty="0" err="1">
                          <a:effectLst/>
                        </a:rPr>
                        <a:t>n_samples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Many clusters, uneven cluster size, non-flat geometry, inductive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a:effectLst/>
                        </a:rPr>
                        <a:t>Distances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2161592794"/>
                  </a:ext>
                </a:extLst>
              </a:tr>
              <a:tr h="322082">
                <a:tc>
                  <a:txBody>
                    <a:bodyPr/>
                    <a:lstStyle/>
                    <a:p>
                      <a:r>
                        <a:rPr lang="en" sz="1200" u="none" strike="noStrike">
                          <a:solidFill>
                            <a:srgbClr val="2878A2"/>
                          </a:solidFill>
                          <a:effectLst/>
                          <a:hlinkClick r:id="rId7"/>
                        </a:rPr>
                        <a:t>Spectral clustering</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Medium </a:t>
                      </a:r>
                      <a:r>
                        <a:rPr lang="en" sz="1200" dirty="0" err="1">
                          <a:effectLst/>
                        </a:rPr>
                        <a:t>n_samples</a:t>
                      </a:r>
                      <a:r>
                        <a:rPr lang="en" sz="1200" dirty="0">
                          <a:effectLst/>
                        </a:rPr>
                        <a:t>, small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Few clusters, even cluster size, non-flat geometry, </a:t>
                      </a:r>
                      <a:r>
                        <a:rPr lang="en" sz="1200" dirty="0" err="1">
                          <a:effectLst/>
                        </a:rPr>
                        <a:t>transductive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a:effectLst/>
                        </a:rPr>
                        <a:t>Graph distance (e.g. nearest-neighbor graph)</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35092687"/>
                  </a:ext>
                </a:extLst>
              </a:tr>
              <a:tr h="322082">
                <a:tc>
                  <a:txBody>
                    <a:bodyPr/>
                    <a:lstStyle/>
                    <a:p>
                      <a:r>
                        <a:rPr lang="en" sz="1200" u="none" strike="noStrike">
                          <a:solidFill>
                            <a:srgbClr val="2878A2"/>
                          </a:solidFill>
                          <a:effectLst/>
                          <a:hlinkClick r:id="rId8"/>
                        </a:rPr>
                        <a:t>Ward hierarchical clustering</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Large </a:t>
                      </a:r>
                      <a:r>
                        <a:rPr lang="en" sz="1200" dirty="0" err="1">
                          <a:effectLst/>
                        </a:rPr>
                        <a:t>n_samples</a:t>
                      </a:r>
                      <a:r>
                        <a:rPr lang="en" sz="1200" dirty="0">
                          <a:effectLst/>
                        </a:rPr>
                        <a:t> and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Many clusters, possibly connectivity constraints, </a:t>
                      </a:r>
                      <a:r>
                        <a:rPr lang="en" sz="1200" dirty="0" err="1">
                          <a:effectLst/>
                        </a:rPr>
                        <a:t>transductive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Distances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1009361183"/>
                  </a:ext>
                </a:extLst>
              </a:tr>
              <a:tr h="329851">
                <a:tc>
                  <a:txBody>
                    <a:bodyPr/>
                    <a:lstStyle/>
                    <a:p>
                      <a:r>
                        <a:rPr lang="en" sz="1200" u="none" strike="noStrike">
                          <a:solidFill>
                            <a:srgbClr val="2878A2"/>
                          </a:solidFill>
                          <a:effectLst/>
                          <a:hlinkClick r:id="rId8"/>
                        </a:rPr>
                        <a:t>Agglomerative clustering</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Large </a:t>
                      </a:r>
                      <a:r>
                        <a:rPr lang="en" sz="1200" dirty="0" err="1">
                          <a:effectLst/>
                        </a:rPr>
                        <a:t>n_samples</a:t>
                      </a:r>
                      <a:r>
                        <a:rPr lang="en" sz="1200" dirty="0">
                          <a:effectLst/>
                        </a:rPr>
                        <a:t> and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Many clusters, possibly connectivity constraints, non Euclidean distances, </a:t>
                      </a:r>
                      <a:r>
                        <a:rPr lang="en" sz="1200" dirty="0" err="1">
                          <a:effectLst/>
                        </a:rPr>
                        <a:t>transductive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Any pairwise distance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50300991"/>
                  </a:ext>
                </a:extLst>
              </a:tr>
              <a:tr h="322082">
                <a:tc>
                  <a:txBody>
                    <a:bodyPr/>
                    <a:lstStyle/>
                    <a:p>
                      <a:r>
                        <a:rPr lang="en" sz="1200" u="none" strike="noStrike">
                          <a:solidFill>
                            <a:srgbClr val="2878A2"/>
                          </a:solidFill>
                          <a:effectLst/>
                          <a:hlinkClick r:id="rId9"/>
                        </a:rPr>
                        <a:t>DBSCAN</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Very large </a:t>
                      </a:r>
                      <a:r>
                        <a:rPr lang="en" sz="1200" dirty="0" err="1">
                          <a:effectLst/>
                        </a:rPr>
                        <a:t>n_samples</a:t>
                      </a:r>
                      <a:r>
                        <a:rPr lang="en" sz="1200" dirty="0">
                          <a:effectLst/>
                        </a:rPr>
                        <a:t>, medium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Non-flat geometry, uneven cluster sizes, outlier removal, </a:t>
                      </a:r>
                      <a:r>
                        <a:rPr lang="en" sz="1200" dirty="0" err="1">
                          <a:effectLst/>
                        </a:rPr>
                        <a:t>transductive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Distances between nearest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2048233018"/>
                  </a:ext>
                </a:extLst>
              </a:tr>
              <a:tr h="329851">
                <a:tc>
                  <a:txBody>
                    <a:bodyPr/>
                    <a:lstStyle/>
                    <a:p>
                      <a:r>
                        <a:rPr lang="en" sz="1200" u="none" strike="noStrike">
                          <a:solidFill>
                            <a:srgbClr val="2878A2"/>
                          </a:solidFill>
                          <a:effectLst/>
                          <a:hlinkClick r:id="rId10"/>
                        </a:rPr>
                        <a:t>OPTICS</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Very large </a:t>
                      </a:r>
                      <a:r>
                        <a:rPr lang="en" sz="1200" dirty="0" err="1">
                          <a:effectLst/>
                        </a:rPr>
                        <a:t>n_samples</a:t>
                      </a:r>
                      <a:r>
                        <a:rPr lang="en" sz="1200" dirty="0">
                          <a:effectLst/>
                        </a:rPr>
                        <a:t>, large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Non-flat geometry, uneven cluster sizes, variable cluster density, outlier removal, </a:t>
                      </a:r>
                      <a:r>
                        <a:rPr lang="en" sz="1200" dirty="0" err="1">
                          <a:effectLst/>
                        </a:rPr>
                        <a:t>transductive</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Distances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45708254"/>
                  </a:ext>
                </a:extLst>
              </a:tr>
              <a:tr h="224694">
                <a:tc>
                  <a:txBody>
                    <a:bodyPr/>
                    <a:lstStyle/>
                    <a:p>
                      <a:r>
                        <a:rPr lang="en" sz="1200" u="none" strike="noStrike">
                          <a:solidFill>
                            <a:srgbClr val="2878A2"/>
                          </a:solidFill>
                          <a:effectLst/>
                          <a:hlinkClick r:id="rId11"/>
                        </a:rPr>
                        <a:t>Gaussian mixtures</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Not scalable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Flat geometry, good for density estimation, inductive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err="1">
                          <a:effectLst/>
                        </a:rPr>
                        <a:t>Mahalanobis</a:t>
                      </a:r>
                      <a:r>
                        <a:rPr lang="en" sz="1200" dirty="0">
                          <a:effectLst/>
                        </a:rPr>
                        <a:t> distances to centers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1311481630"/>
                  </a:ext>
                </a:extLst>
              </a:tr>
              <a:tr h="224694">
                <a:tc>
                  <a:txBody>
                    <a:bodyPr/>
                    <a:lstStyle/>
                    <a:p>
                      <a:r>
                        <a:rPr lang="en" sz="1200" u="none" strike="noStrike">
                          <a:solidFill>
                            <a:srgbClr val="2878A2"/>
                          </a:solidFill>
                          <a:effectLst/>
                          <a:hlinkClick r:id="rId12"/>
                        </a:rPr>
                        <a:t>BIRCH</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Large </a:t>
                      </a:r>
                      <a:r>
                        <a:rPr lang="en" sz="1200" dirty="0" err="1">
                          <a:effectLst/>
                        </a:rPr>
                        <a:t>n_clusters</a:t>
                      </a:r>
                      <a:r>
                        <a:rPr lang="en" sz="1200" dirty="0">
                          <a:effectLst/>
                        </a:rPr>
                        <a:t> and </a:t>
                      </a:r>
                      <a:r>
                        <a:rPr lang="en" sz="1200" dirty="0" err="1">
                          <a:effectLst/>
                        </a:rPr>
                        <a:t>n_samples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Large dataset, outlier removal, data reduction, inductive</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 sz="1200" dirty="0">
                          <a:effectLst/>
                        </a:rPr>
                        <a:t>Euclidean distance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30520639"/>
                  </a:ext>
                </a:extLst>
              </a:tr>
              <a:tr h="329851">
                <a:tc>
                  <a:txBody>
                    <a:bodyPr/>
                    <a:lstStyle/>
                    <a:p>
                      <a:r>
                        <a:rPr lang="en" sz="1200" u="none" strike="noStrike">
                          <a:solidFill>
                            <a:srgbClr val="2878A2"/>
                          </a:solidFill>
                          <a:effectLst/>
                          <a:hlinkClick r:id="rId13"/>
                        </a:rPr>
                        <a:t>Bisecting K-Means</a:t>
                      </a:r>
                      <a:endParaRPr lang="en" sz="120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Very large </a:t>
                      </a:r>
                      <a:r>
                        <a:rPr lang="en" sz="1200" dirty="0" err="1">
                          <a:effectLst/>
                        </a:rPr>
                        <a:t>n_samples</a:t>
                      </a:r>
                      <a:r>
                        <a:rPr lang="en" sz="1200" dirty="0">
                          <a:effectLst/>
                        </a:rPr>
                        <a:t>, medium </a:t>
                      </a:r>
                      <a:r>
                        <a:rPr lang="en" sz="1200" dirty="0" err="1">
                          <a:effectLst/>
                        </a:rPr>
                        <a:t>n_clusters</a:t>
                      </a:r>
                      <a:endParaRPr lang="en" sz="1200" dirty="0">
                        <a:effectLst/>
                      </a:endParaRP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General-purpose, even cluster size, flat geometry, no empty clusters, inductive, hierarchical</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tc>
                  <a:txBody>
                    <a:bodyPr/>
                    <a:lstStyle/>
                    <a:p>
                      <a:r>
                        <a:rPr lang="en" sz="1200" dirty="0">
                          <a:effectLst/>
                        </a:rPr>
                        <a:t>Distances between points</a:t>
                      </a:r>
                    </a:p>
                  </a:txBody>
                  <a:tcPr marL="25008" marR="25008" marT="12504" marB="1250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7FA"/>
                    </a:solidFill>
                  </a:tcPr>
                </a:tc>
                <a:extLst>
                  <a:ext uri="{0D108BD9-81ED-4DB2-BD59-A6C34878D82A}">
                    <a16:rowId xmlns:a16="http://schemas.microsoft.com/office/drawing/2014/main" val="963847764"/>
                  </a:ext>
                </a:extLst>
              </a:tr>
            </a:tbl>
          </a:graphicData>
        </a:graphic>
      </p:graphicFrame>
      <p:sp>
        <p:nvSpPr>
          <p:cNvPr id="3" name="TextBox 7">
            <a:extLst>
              <a:ext uri="{FF2B5EF4-FFF2-40B4-BE49-F238E27FC236}">
                <a16:creationId xmlns:a16="http://schemas.microsoft.com/office/drawing/2014/main" id="{A61AA0F9-63A4-7CF1-DEAF-0D6C46D61CC2}"/>
              </a:ext>
            </a:extLst>
          </p:cNvPr>
          <p:cNvSpPr txBox="1"/>
          <p:nvPr/>
        </p:nvSpPr>
        <p:spPr>
          <a:xfrm>
            <a:off x="665726" y="1277135"/>
            <a:ext cx="11526274" cy="1013804"/>
          </a:xfrm>
          <a:prstGeom prst="rect">
            <a:avLst/>
          </a:prstGeom>
          <a:noFill/>
        </p:spPr>
        <p:txBody>
          <a:bodyPr wrap="square">
            <a:spAutoFit/>
          </a:bodyPr>
          <a:lstStyle/>
          <a:p>
            <a:pPr>
              <a:lnSpc>
                <a:spcPct val="130000"/>
              </a:lnSpc>
            </a:pPr>
            <a:r>
              <a:rPr lang="en-GB" altLang="zh-CN" sz="2400" i="0" dirty="0">
                <a:solidFill>
                  <a:srgbClr val="212529"/>
                </a:solidFill>
                <a:effectLst/>
              </a:rPr>
              <a:t>Module </a:t>
            </a:r>
            <a:r>
              <a:rPr lang="en-GB" altLang="zh-CN" sz="2400" i="0" dirty="0" err="1">
                <a:solidFill>
                  <a:srgbClr val="C00000"/>
                </a:solidFill>
                <a:effectLst/>
              </a:rPr>
              <a:t>sklearn.cluster</a:t>
            </a:r>
            <a:endParaRPr lang="en-GB" altLang="zh-CN" sz="2400" i="0" dirty="0">
              <a:solidFill>
                <a:srgbClr val="C00000"/>
              </a:solidFill>
              <a:effectLst/>
            </a:endParaRPr>
          </a:p>
          <a:p>
            <a:pPr marL="342900" indent="-342900">
              <a:lnSpc>
                <a:spcPct val="130000"/>
              </a:lnSpc>
              <a:buFont typeface="Arial" panose="020B0604020202020204" pitchFamily="34" charset="0"/>
              <a:buChar char="•"/>
            </a:pPr>
            <a:r>
              <a:rPr lang="en-GB" altLang="zh-CN" sz="2400" dirty="0"/>
              <a:t>All algorithms accept standard data matrices of shape (</a:t>
            </a:r>
            <a:r>
              <a:rPr lang="en-GB" altLang="zh-CN" sz="2400" dirty="0" err="1"/>
              <a:t>n_samples</a:t>
            </a:r>
            <a:r>
              <a:rPr lang="en-GB" altLang="zh-CN" sz="2400" dirty="0"/>
              <a:t>, </a:t>
            </a:r>
            <a:r>
              <a:rPr lang="en-GB" altLang="zh-CN" sz="2400" dirty="0" err="1"/>
              <a:t>n_features</a:t>
            </a:r>
            <a:r>
              <a:rPr lang="en-GB" altLang="zh-CN" sz="2400" dirty="0"/>
              <a:t>)</a:t>
            </a:r>
          </a:p>
        </p:txBody>
      </p:sp>
    </p:spTree>
    <p:extLst>
      <p:ext uri="{BB962C8B-B14F-4D97-AF65-F5344CB8AC3E}">
        <p14:creationId xmlns:p14="http://schemas.microsoft.com/office/powerpoint/2010/main" val="365198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4" name="文本框 3">
            <a:extLst>
              <a:ext uri="{FF2B5EF4-FFF2-40B4-BE49-F238E27FC236}">
                <a16:creationId xmlns:a16="http://schemas.microsoft.com/office/drawing/2014/main" id="{8BE297DF-510E-E371-DFB5-4DCDDAE9EFBD}"/>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dirty="0">
                <a:sym typeface="+mn-lt"/>
              </a:rPr>
              <a:t>Machine Learning</a:t>
            </a:r>
          </a:p>
        </p:txBody>
      </p:sp>
      <p:sp>
        <p:nvSpPr>
          <p:cNvPr id="6" name="文本框 5">
            <a:extLst>
              <a:ext uri="{FF2B5EF4-FFF2-40B4-BE49-F238E27FC236}">
                <a16:creationId xmlns:a16="http://schemas.microsoft.com/office/drawing/2014/main" id="{AE551410-87F2-4375-9FF2-2CB73197982D}"/>
              </a:ext>
            </a:extLst>
          </p:cNvPr>
          <p:cNvSpPr txBox="1"/>
          <p:nvPr/>
        </p:nvSpPr>
        <p:spPr>
          <a:xfrm>
            <a:off x="660400" y="1275091"/>
            <a:ext cx="11531600" cy="2934329"/>
          </a:xfrm>
          <a:prstGeom prst="rect">
            <a:avLst/>
          </a:prstGeom>
          <a:noFill/>
        </p:spPr>
        <p:txBody>
          <a:bodyPr wrap="square">
            <a:spAutoFit/>
          </a:bodyPr>
          <a:lstStyle/>
          <a:p>
            <a:pPr>
              <a:lnSpc>
                <a:spcPct val="130000"/>
              </a:lnSpc>
            </a:pPr>
            <a:r>
              <a:rPr lang="en" altLang="zh-CN" sz="2400" dirty="0"/>
              <a:t>Pipeline of machine learning</a:t>
            </a:r>
          </a:p>
          <a:p>
            <a:pPr marL="342900" indent="-342900">
              <a:lnSpc>
                <a:spcPct val="130000"/>
              </a:lnSpc>
              <a:buFont typeface="Arial" panose="020B0604020202020204" pitchFamily="34" charset="0"/>
              <a:buChar char="•"/>
            </a:pPr>
            <a:r>
              <a:rPr lang="en" altLang="zh-CN" sz="2400" i="0" dirty="0">
                <a:solidFill>
                  <a:srgbClr val="0D0D0D"/>
                </a:solidFill>
                <a:effectLst/>
                <a:highlight>
                  <a:srgbClr val="FFFFFF"/>
                </a:highlight>
              </a:rPr>
              <a:t>Data Preprocessing</a:t>
            </a:r>
          </a:p>
          <a:p>
            <a:pPr marL="342900" indent="-342900">
              <a:lnSpc>
                <a:spcPct val="130000"/>
              </a:lnSpc>
              <a:buFont typeface="Arial" panose="020B0604020202020204" pitchFamily="34" charset="0"/>
              <a:buChar char="•"/>
            </a:pPr>
            <a:r>
              <a:rPr lang="en" altLang="zh-CN" sz="2400" i="0" dirty="0">
                <a:solidFill>
                  <a:srgbClr val="0D0D0D"/>
                </a:solidFill>
                <a:effectLst/>
                <a:highlight>
                  <a:srgbClr val="FFFFFF"/>
                </a:highlight>
              </a:rPr>
              <a:t>Model Selection</a:t>
            </a:r>
            <a:endParaRPr lang="en" altLang="zh-CN" sz="2400" dirty="0">
              <a:solidFill>
                <a:srgbClr val="0D0D0D"/>
              </a:solidFill>
              <a:highlight>
                <a:srgbClr val="FFFFFF"/>
              </a:highlight>
            </a:endParaRPr>
          </a:p>
          <a:p>
            <a:pPr marL="342900" indent="-342900">
              <a:lnSpc>
                <a:spcPct val="130000"/>
              </a:lnSpc>
              <a:buFont typeface="Arial" panose="020B0604020202020204" pitchFamily="34" charset="0"/>
              <a:buChar char="•"/>
            </a:pPr>
            <a:r>
              <a:rPr lang="en" altLang="zh-CN" sz="2400" i="0" dirty="0">
                <a:solidFill>
                  <a:srgbClr val="0D0D0D"/>
                </a:solidFill>
                <a:effectLst/>
                <a:highlight>
                  <a:srgbClr val="FFFFFF"/>
                </a:highlight>
              </a:rPr>
              <a:t>Model Training</a:t>
            </a:r>
          </a:p>
          <a:p>
            <a:pPr marL="342900" indent="-342900">
              <a:lnSpc>
                <a:spcPct val="130000"/>
              </a:lnSpc>
              <a:buFont typeface="Arial" panose="020B0604020202020204" pitchFamily="34" charset="0"/>
              <a:buChar char="•"/>
            </a:pPr>
            <a:r>
              <a:rPr lang="en" altLang="zh-CN" sz="2400" i="0" dirty="0">
                <a:solidFill>
                  <a:srgbClr val="0D0D0D"/>
                </a:solidFill>
                <a:effectLst/>
                <a:highlight>
                  <a:srgbClr val="FFFFFF"/>
                </a:highlight>
              </a:rPr>
              <a:t>Model Evaluation</a:t>
            </a:r>
            <a:endParaRPr lang="en" altLang="zh-CN" sz="2400" dirty="0">
              <a:solidFill>
                <a:srgbClr val="0D0D0D"/>
              </a:solidFill>
              <a:highlight>
                <a:srgbClr val="FFFFFF"/>
              </a:highlight>
            </a:endParaRPr>
          </a:p>
          <a:p>
            <a:pPr marL="342900" indent="-342900">
              <a:lnSpc>
                <a:spcPct val="130000"/>
              </a:lnSpc>
              <a:buFont typeface="Arial" panose="020B0604020202020204" pitchFamily="34" charset="0"/>
              <a:buChar char="•"/>
            </a:pPr>
            <a:r>
              <a:rPr lang="en" altLang="zh-CN" sz="2400" i="0" dirty="0">
                <a:solidFill>
                  <a:srgbClr val="0D0D0D"/>
                </a:solidFill>
                <a:effectLst/>
                <a:highlight>
                  <a:srgbClr val="FFFFFF"/>
                </a:highlight>
              </a:rPr>
              <a:t>Deployment</a:t>
            </a:r>
            <a:endParaRPr lang="en" altLang="zh-CN" sz="2400" dirty="0">
              <a:solidFill>
                <a:srgbClr val="202122"/>
              </a:solidFill>
            </a:endParaRPr>
          </a:p>
        </p:txBody>
      </p:sp>
      <p:pic>
        <p:nvPicPr>
          <p:cNvPr id="1026" name="Picture 2" descr="Machine Learning Pipeline - Manual Cycle">
            <a:extLst>
              <a:ext uri="{FF2B5EF4-FFF2-40B4-BE49-F238E27FC236}">
                <a16:creationId xmlns:a16="http://schemas.microsoft.com/office/drawing/2014/main" id="{9BE003DA-BB28-CE95-FF54-12CA017B0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237" y="3048116"/>
            <a:ext cx="9436763" cy="306694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30E6B014-53A9-78A3-4E0E-41BE7EF24C8D}"/>
              </a:ext>
            </a:extLst>
          </p:cNvPr>
          <p:cNvSpPr txBox="1"/>
          <p:nvPr/>
        </p:nvSpPr>
        <p:spPr>
          <a:xfrm>
            <a:off x="-14813" y="6115064"/>
            <a:ext cx="6096000" cy="369332"/>
          </a:xfrm>
          <a:prstGeom prst="rect">
            <a:avLst/>
          </a:prstGeom>
          <a:noFill/>
        </p:spPr>
        <p:txBody>
          <a:bodyPr wrap="square">
            <a:spAutoFit/>
          </a:bodyPr>
          <a:lstStyle/>
          <a:p>
            <a:r>
              <a:rPr lang="zh-CN" altLang="en-US" dirty="0"/>
              <a:t>https://valohai.com/machine-learning-pipeline/</a:t>
            </a:r>
          </a:p>
        </p:txBody>
      </p:sp>
    </p:spTree>
    <p:extLst>
      <p:ext uri="{BB962C8B-B14F-4D97-AF65-F5344CB8AC3E}">
        <p14:creationId xmlns:p14="http://schemas.microsoft.com/office/powerpoint/2010/main" val="2917497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文本框 2">
            <a:extLst>
              <a:ext uri="{FF2B5EF4-FFF2-40B4-BE49-F238E27FC236}">
                <a16:creationId xmlns:a16="http://schemas.microsoft.com/office/drawing/2014/main" id="{BA770F16-FEFF-9024-EB54-34E48D8A1A7F}"/>
              </a:ext>
            </a:extLst>
          </p:cNvPr>
          <p:cNvSpPr txBox="1"/>
          <p:nvPr/>
        </p:nvSpPr>
        <p:spPr>
          <a:xfrm>
            <a:off x="660400" y="408702"/>
            <a:ext cx="11531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Clustering</a:t>
            </a:r>
          </a:p>
        </p:txBody>
      </p:sp>
      <p:sp>
        <p:nvSpPr>
          <p:cNvPr id="3" name="TextBox 7">
            <a:extLst>
              <a:ext uri="{FF2B5EF4-FFF2-40B4-BE49-F238E27FC236}">
                <a16:creationId xmlns:a16="http://schemas.microsoft.com/office/drawing/2014/main" id="{383A71AF-351F-6C74-159A-239E8EB0E797}"/>
              </a:ext>
            </a:extLst>
          </p:cNvPr>
          <p:cNvSpPr txBox="1"/>
          <p:nvPr/>
        </p:nvSpPr>
        <p:spPr>
          <a:xfrm>
            <a:off x="665726" y="1277135"/>
            <a:ext cx="11526274" cy="1013804"/>
          </a:xfrm>
          <a:prstGeom prst="rect">
            <a:avLst/>
          </a:prstGeom>
          <a:noFill/>
        </p:spPr>
        <p:txBody>
          <a:bodyPr wrap="square">
            <a:spAutoFit/>
          </a:bodyPr>
          <a:lstStyle/>
          <a:p>
            <a:pPr>
              <a:lnSpc>
                <a:spcPct val="130000"/>
              </a:lnSpc>
            </a:pPr>
            <a:r>
              <a:rPr lang="en-GB" altLang="zh-CN" sz="2400" i="0" dirty="0">
                <a:effectLst/>
              </a:rPr>
              <a:t>Module</a:t>
            </a:r>
            <a:r>
              <a:rPr lang="en-GB" altLang="zh-CN" sz="2400" i="0" dirty="0">
                <a:solidFill>
                  <a:srgbClr val="212529"/>
                </a:solidFill>
                <a:effectLst/>
              </a:rPr>
              <a:t> </a:t>
            </a:r>
            <a:r>
              <a:rPr lang="en-GB" altLang="zh-CN" sz="2400" i="0" dirty="0" err="1">
                <a:solidFill>
                  <a:srgbClr val="C00000"/>
                </a:solidFill>
                <a:effectLst/>
              </a:rPr>
              <a:t>sklearn.cluster</a:t>
            </a:r>
            <a:endParaRPr lang="en-GB" altLang="zh-CN" sz="2400" i="0" dirty="0">
              <a:solidFill>
                <a:srgbClr val="C00000"/>
              </a:solidFill>
              <a:effectLst/>
            </a:endParaRPr>
          </a:p>
          <a:p>
            <a:pPr marL="342900" indent="-342900">
              <a:lnSpc>
                <a:spcPct val="130000"/>
              </a:lnSpc>
              <a:buFont typeface="Arial" panose="020B0604020202020204" pitchFamily="34" charset="0"/>
              <a:buChar char="•"/>
            </a:pPr>
            <a:r>
              <a:rPr lang="en-GB" altLang="zh-CN" sz="2400" dirty="0"/>
              <a:t>All algorithms accept standard data matrices of shape (</a:t>
            </a:r>
            <a:r>
              <a:rPr lang="en-GB" altLang="zh-CN" sz="2400" dirty="0" err="1"/>
              <a:t>n_samples</a:t>
            </a:r>
            <a:r>
              <a:rPr lang="en-GB" altLang="zh-CN" sz="2400" dirty="0"/>
              <a:t>, </a:t>
            </a:r>
            <a:r>
              <a:rPr lang="en-GB" altLang="zh-CN" sz="2400" dirty="0" err="1"/>
              <a:t>n_features</a:t>
            </a:r>
            <a:r>
              <a:rPr lang="en-GB" altLang="zh-CN" sz="2400" dirty="0"/>
              <a:t>)</a:t>
            </a:r>
          </a:p>
        </p:txBody>
      </p:sp>
      <p:pic>
        <p:nvPicPr>
          <p:cNvPr id="4" name="Picture 2">
            <a:extLst>
              <a:ext uri="{FF2B5EF4-FFF2-40B4-BE49-F238E27FC236}">
                <a16:creationId xmlns:a16="http://schemas.microsoft.com/office/drawing/2014/main" id="{3AD2FB4B-12AB-4DDB-5C25-9573626E4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20" y="2290939"/>
            <a:ext cx="6648560" cy="41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35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K-means</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0502900" cy="1013804"/>
          </a:xfrm>
          <a:prstGeom prst="rect">
            <a:avLst/>
          </a:prstGeom>
          <a:noFill/>
        </p:spPr>
        <p:txBody>
          <a:bodyPr wrap="square">
            <a:spAutoFit/>
          </a:bodyPr>
          <a:lstStyle/>
          <a:p>
            <a:pPr>
              <a:lnSpc>
                <a:spcPct val="130000"/>
              </a:lnSpc>
            </a:pPr>
            <a:r>
              <a:rPr lang="en-US" altLang="zh-CN" sz="2400" b="1" dirty="0">
                <a:solidFill>
                  <a:srgbClr val="C00000"/>
                </a:solidFill>
              </a:rPr>
              <a:t>sklearn.cluster.Kmeans: </a:t>
            </a:r>
            <a:r>
              <a:rPr lang="en" altLang="zh-CN" sz="2400" b="0" i="0" u="none" strike="noStrike" dirty="0">
                <a:solidFill>
                  <a:srgbClr val="212529"/>
                </a:solidFill>
                <a:effectLst/>
                <a:latin typeface="-apple-system"/>
              </a:rPr>
              <a:t>Clusters data by trying to separate samples in n groups of equal variance, minimizing </a:t>
            </a:r>
            <a:r>
              <a:rPr lang="en" altLang="zh-CN" sz="2400" b="0" i="1" u="none" strike="noStrike" dirty="0">
                <a:solidFill>
                  <a:srgbClr val="212529"/>
                </a:solidFill>
                <a:effectLst/>
                <a:latin typeface="-apple-system"/>
              </a:rPr>
              <a:t>inertia</a:t>
            </a:r>
            <a:r>
              <a:rPr lang="en" altLang="zh-CN" sz="2400" b="0" i="0" u="none" strike="noStrike" dirty="0">
                <a:solidFill>
                  <a:srgbClr val="212529"/>
                </a:solidFill>
                <a:effectLst/>
                <a:latin typeface="-apple-system"/>
              </a:rPr>
              <a:t> (within-cluster sum-of-squares)</a:t>
            </a:r>
          </a:p>
        </p:txBody>
      </p:sp>
      <p:pic>
        <p:nvPicPr>
          <p:cNvPr id="8" name="Picture 3">
            <a:extLst>
              <a:ext uri="{FF2B5EF4-FFF2-40B4-BE49-F238E27FC236}">
                <a16:creationId xmlns:a16="http://schemas.microsoft.com/office/drawing/2014/main" id="{845F543A-E942-520B-BA6C-8AAD6C652EFC}"/>
              </a:ext>
            </a:extLst>
          </p:cNvPr>
          <p:cNvPicPr>
            <a:picLocks noChangeAspect="1"/>
          </p:cNvPicPr>
          <p:nvPr/>
        </p:nvPicPr>
        <p:blipFill>
          <a:blip r:embed="rId2"/>
          <a:stretch>
            <a:fillRect/>
          </a:stretch>
        </p:blipFill>
        <p:spPr>
          <a:xfrm>
            <a:off x="660400" y="2282218"/>
            <a:ext cx="5182461" cy="1710016"/>
          </a:xfrm>
          <a:prstGeom prst="rect">
            <a:avLst/>
          </a:prstGeom>
        </p:spPr>
      </p:pic>
      <p:pic>
        <p:nvPicPr>
          <p:cNvPr id="4" name="图片 3">
            <a:extLst>
              <a:ext uri="{FF2B5EF4-FFF2-40B4-BE49-F238E27FC236}">
                <a16:creationId xmlns:a16="http://schemas.microsoft.com/office/drawing/2014/main" id="{4D1530CE-1CFC-93F1-0EE3-A34CBC780326}"/>
              </a:ext>
            </a:extLst>
          </p:cNvPr>
          <p:cNvPicPr>
            <a:picLocks noChangeAspect="1"/>
          </p:cNvPicPr>
          <p:nvPr/>
        </p:nvPicPr>
        <p:blipFill>
          <a:blip r:embed="rId3"/>
          <a:stretch>
            <a:fillRect/>
          </a:stretch>
        </p:blipFill>
        <p:spPr>
          <a:xfrm>
            <a:off x="658813" y="4121277"/>
            <a:ext cx="4534979" cy="1545630"/>
          </a:xfrm>
          <a:prstGeom prst="rect">
            <a:avLst/>
          </a:prstGeom>
        </p:spPr>
      </p:pic>
      <p:pic>
        <p:nvPicPr>
          <p:cNvPr id="6" name="图片 5">
            <a:extLst>
              <a:ext uri="{FF2B5EF4-FFF2-40B4-BE49-F238E27FC236}">
                <a16:creationId xmlns:a16="http://schemas.microsoft.com/office/drawing/2014/main" id="{8E004526-4AC8-7BD9-9C41-C187C9400E43}"/>
              </a:ext>
            </a:extLst>
          </p:cNvPr>
          <p:cNvPicPr>
            <a:picLocks noChangeAspect="1"/>
          </p:cNvPicPr>
          <p:nvPr/>
        </p:nvPicPr>
        <p:blipFill>
          <a:blip r:embed="rId4"/>
          <a:stretch>
            <a:fillRect/>
          </a:stretch>
        </p:blipFill>
        <p:spPr>
          <a:xfrm>
            <a:off x="658813" y="5735286"/>
            <a:ext cx="6281238" cy="714306"/>
          </a:xfrm>
          <a:prstGeom prst="rect">
            <a:avLst/>
          </a:prstGeom>
        </p:spPr>
      </p:pic>
      <p:pic>
        <p:nvPicPr>
          <p:cNvPr id="7" name="图片 6">
            <a:extLst>
              <a:ext uri="{FF2B5EF4-FFF2-40B4-BE49-F238E27FC236}">
                <a16:creationId xmlns:a16="http://schemas.microsoft.com/office/drawing/2014/main" id="{4AE899AF-9EFD-6DFD-0A39-8F3256B14830}"/>
              </a:ext>
            </a:extLst>
          </p:cNvPr>
          <p:cNvPicPr>
            <a:picLocks noChangeAspect="1"/>
          </p:cNvPicPr>
          <p:nvPr/>
        </p:nvPicPr>
        <p:blipFill>
          <a:blip r:embed="rId5"/>
          <a:stretch>
            <a:fillRect/>
          </a:stretch>
        </p:blipFill>
        <p:spPr>
          <a:xfrm>
            <a:off x="6665026" y="4121277"/>
            <a:ext cx="4114800" cy="1167837"/>
          </a:xfrm>
          <a:prstGeom prst="rect">
            <a:avLst/>
          </a:prstGeom>
        </p:spPr>
      </p:pic>
    </p:spTree>
    <p:extLst>
      <p:ext uri="{BB962C8B-B14F-4D97-AF65-F5344CB8AC3E}">
        <p14:creationId xmlns:p14="http://schemas.microsoft.com/office/powerpoint/2010/main" val="3596394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Spectral Clustering</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8148" y="1276162"/>
            <a:ext cx="11523851" cy="533672"/>
          </a:xfrm>
          <a:prstGeom prst="rect">
            <a:avLst/>
          </a:prstGeom>
          <a:noFill/>
        </p:spPr>
        <p:txBody>
          <a:bodyPr wrap="square">
            <a:spAutoFit/>
          </a:bodyPr>
          <a:lstStyle/>
          <a:p>
            <a:pPr>
              <a:lnSpc>
                <a:spcPct val="130000"/>
              </a:lnSpc>
            </a:pPr>
            <a:r>
              <a:rPr lang="en-US" sz="2400" b="1" dirty="0" err="1">
                <a:solidFill>
                  <a:srgbClr val="C00000"/>
                </a:solidFill>
              </a:rPr>
              <a:t>sklearn.cluster.SpectralClustering</a:t>
            </a:r>
            <a:r>
              <a:rPr lang="en-US" sz="2400" b="1" dirty="0">
                <a:solidFill>
                  <a:srgbClr val="C00000"/>
                </a:solidFill>
              </a:rPr>
              <a:t>:</a:t>
            </a:r>
            <a:r>
              <a:rPr lang="en-US" sz="2400" dirty="0"/>
              <a:t> clustering </a:t>
            </a:r>
            <a:r>
              <a:rPr lang="en" altLang="zh-CN" sz="2400" b="0" i="0" u="none" strike="noStrike" dirty="0">
                <a:solidFill>
                  <a:srgbClr val="212529"/>
                </a:solidFill>
                <a:effectLst/>
                <a:latin typeface="-apple-system"/>
              </a:rPr>
              <a:t>eigenvectors of sample affinity matrix</a:t>
            </a:r>
            <a:endParaRPr lang="en-GB" sz="2400" b="1" dirty="0"/>
          </a:p>
        </p:txBody>
      </p:sp>
      <p:pic>
        <p:nvPicPr>
          <p:cNvPr id="3" name="Picture 5">
            <a:extLst>
              <a:ext uri="{FF2B5EF4-FFF2-40B4-BE49-F238E27FC236}">
                <a16:creationId xmlns:a16="http://schemas.microsoft.com/office/drawing/2014/main" id="{7CB64B41-DA38-09D5-4B60-B47EDBB2A03C}"/>
              </a:ext>
            </a:extLst>
          </p:cNvPr>
          <p:cNvPicPr>
            <a:picLocks noChangeAspect="1"/>
          </p:cNvPicPr>
          <p:nvPr/>
        </p:nvPicPr>
        <p:blipFill>
          <a:blip r:embed="rId3"/>
          <a:stretch>
            <a:fillRect/>
          </a:stretch>
        </p:blipFill>
        <p:spPr>
          <a:xfrm>
            <a:off x="658813" y="1907478"/>
            <a:ext cx="6720907" cy="1168370"/>
          </a:xfrm>
          <a:prstGeom prst="rect">
            <a:avLst/>
          </a:prstGeom>
        </p:spPr>
      </p:pic>
      <p:pic>
        <p:nvPicPr>
          <p:cNvPr id="4" name="Picture 7">
            <a:extLst>
              <a:ext uri="{FF2B5EF4-FFF2-40B4-BE49-F238E27FC236}">
                <a16:creationId xmlns:a16="http://schemas.microsoft.com/office/drawing/2014/main" id="{27A9811E-872D-CEDC-3DFD-C48F4F53EFEA}"/>
              </a:ext>
            </a:extLst>
          </p:cNvPr>
          <p:cNvPicPr>
            <a:picLocks noChangeAspect="1"/>
          </p:cNvPicPr>
          <p:nvPr/>
        </p:nvPicPr>
        <p:blipFill>
          <a:blip r:embed="rId4"/>
          <a:stretch>
            <a:fillRect/>
          </a:stretch>
        </p:blipFill>
        <p:spPr>
          <a:xfrm>
            <a:off x="668149" y="3234892"/>
            <a:ext cx="5691555" cy="3098939"/>
          </a:xfrm>
          <a:prstGeom prst="rect">
            <a:avLst/>
          </a:prstGeom>
        </p:spPr>
      </p:pic>
    </p:spTree>
    <p:extLst>
      <p:ext uri="{BB962C8B-B14F-4D97-AF65-F5344CB8AC3E}">
        <p14:creationId xmlns:p14="http://schemas.microsoft.com/office/powerpoint/2010/main" val="185957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9842500" cy="701731"/>
          </a:xfrm>
          <a:prstGeom prst="rect">
            <a:avLst/>
          </a:prstGeom>
          <a:noFill/>
        </p:spPr>
        <p:txBody>
          <a:bodyPr wrap="square" rtlCol="0">
            <a:spAutoFit/>
          </a:bodyPr>
          <a:lstStyle/>
          <a:p>
            <a:pPr>
              <a:lnSpc>
                <a:spcPct val="90000"/>
              </a:lnSpc>
              <a:spcBef>
                <a:spcPct val="0"/>
              </a:spcBef>
            </a:pPr>
            <a:r>
              <a:rPr lang="en-GB" altLang="zh-CN" sz="4400" b="1">
                <a:solidFill>
                  <a:srgbClr val="008000"/>
                </a:solidFill>
                <a:ea typeface="+mj-ea"/>
                <a:cs typeface="+mj-cs"/>
                <a:sym typeface="+mn-lt"/>
              </a:rPr>
              <a:t>Hierarchical clustering</a:t>
            </a:r>
            <a:endParaRPr lang="en-US" altLang="zh-CN" sz="4400" b="1">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58812" y="1268413"/>
            <a:ext cx="11533187" cy="1013804"/>
          </a:xfrm>
          <a:prstGeom prst="rect">
            <a:avLst/>
          </a:prstGeom>
          <a:noFill/>
        </p:spPr>
        <p:txBody>
          <a:bodyPr wrap="square">
            <a:spAutoFit/>
          </a:bodyPr>
          <a:lstStyle/>
          <a:p>
            <a:pPr>
              <a:lnSpc>
                <a:spcPct val="130000"/>
              </a:lnSpc>
            </a:pPr>
            <a:r>
              <a:rPr lang="en-US" sz="2400" b="1" dirty="0">
                <a:solidFill>
                  <a:srgbClr val="C00000"/>
                </a:solidFill>
              </a:rPr>
              <a:t>sklearn.cluster.AgglomerativeClustering:</a:t>
            </a:r>
            <a:r>
              <a:rPr lang="en-US" sz="2400" dirty="0">
                <a:solidFill>
                  <a:srgbClr val="C00000"/>
                </a:solidFill>
              </a:rPr>
              <a:t> </a:t>
            </a:r>
            <a:r>
              <a:rPr lang="en-GB" sz="2400" dirty="0"/>
              <a:t>build nested clusters as a tree by merging or splitting </a:t>
            </a:r>
            <a:r>
              <a:rPr lang="en-GB" sz="2400" dirty="0" err="1"/>
              <a:t>clustters</a:t>
            </a:r>
            <a:r>
              <a:rPr lang="en-GB" sz="2400" dirty="0"/>
              <a:t> successively</a:t>
            </a:r>
          </a:p>
        </p:txBody>
      </p:sp>
      <p:pic>
        <p:nvPicPr>
          <p:cNvPr id="24578" name="Picture 2">
            <a:extLst>
              <a:ext uri="{FF2B5EF4-FFF2-40B4-BE49-F238E27FC236}">
                <a16:creationId xmlns:a16="http://schemas.microsoft.com/office/drawing/2014/main" id="{0B551B90-570A-F2BB-F2CF-915F75170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287" y="2730186"/>
            <a:ext cx="3589278" cy="2859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E8D4109B-8053-E6EE-CE1A-4B92813D3294}"/>
              </a:ext>
            </a:extLst>
          </p:cNvPr>
          <p:cNvPicPr>
            <a:picLocks noChangeAspect="1"/>
          </p:cNvPicPr>
          <p:nvPr/>
        </p:nvPicPr>
        <p:blipFill rotWithShape="1">
          <a:blip r:embed="rId4"/>
          <a:srcRect r="7324"/>
          <a:stretch/>
        </p:blipFill>
        <p:spPr>
          <a:xfrm>
            <a:off x="658813" y="2285930"/>
            <a:ext cx="6485906" cy="1087533"/>
          </a:xfrm>
          <a:prstGeom prst="rect">
            <a:avLst/>
          </a:prstGeom>
        </p:spPr>
      </p:pic>
      <p:pic>
        <p:nvPicPr>
          <p:cNvPr id="4" name="Picture 9">
            <a:extLst>
              <a:ext uri="{FF2B5EF4-FFF2-40B4-BE49-F238E27FC236}">
                <a16:creationId xmlns:a16="http://schemas.microsoft.com/office/drawing/2014/main" id="{AE13A440-6CC6-6EEC-94E5-C546C9EB7419}"/>
              </a:ext>
            </a:extLst>
          </p:cNvPr>
          <p:cNvPicPr>
            <a:picLocks noChangeAspect="1"/>
          </p:cNvPicPr>
          <p:nvPr/>
        </p:nvPicPr>
        <p:blipFill>
          <a:blip r:embed="rId5"/>
          <a:stretch>
            <a:fillRect/>
          </a:stretch>
        </p:blipFill>
        <p:spPr>
          <a:xfrm>
            <a:off x="658813" y="3490330"/>
            <a:ext cx="6328070" cy="2550901"/>
          </a:xfrm>
          <a:prstGeom prst="rect">
            <a:avLst/>
          </a:prstGeom>
        </p:spPr>
      </p:pic>
    </p:spTree>
    <p:extLst>
      <p:ext uri="{BB962C8B-B14F-4D97-AF65-F5344CB8AC3E}">
        <p14:creationId xmlns:p14="http://schemas.microsoft.com/office/powerpoint/2010/main" val="1877881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10668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008000"/>
                </a:solidFill>
                <a:latin typeface="+mn-lt"/>
              </a:rPr>
              <a:t>Performance Evaluation and Parameter Searching</a:t>
            </a:r>
            <a:endParaRPr lang="zh-CN" altLang="en-US" b="1" dirty="0">
              <a:solidFill>
                <a:srgbClr val="008000"/>
              </a:solidFill>
              <a:latin typeface="+mn-lt"/>
            </a:endParaRPr>
          </a:p>
        </p:txBody>
      </p:sp>
      <p:sp>
        <p:nvSpPr>
          <p:cNvPr id="2" name="页脚占位符 1">
            <a:extLst>
              <a:ext uri="{FF2B5EF4-FFF2-40B4-BE49-F238E27FC236}">
                <a16:creationId xmlns:a16="http://schemas.microsoft.com/office/drawing/2014/main" id="{27A90FDE-A655-9126-2506-BFB92D1863A8}"/>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402581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Dataset Split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76054"/>
            <a:ext cx="11531600" cy="1493935"/>
          </a:xfrm>
          <a:prstGeom prst="rect">
            <a:avLst/>
          </a:prstGeom>
          <a:noFill/>
        </p:spPr>
        <p:txBody>
          <a:bodyPr wrap="square">
            <a:spAutoFit/>
          </a:bodyPr>
          <a:lstStyle/>
          <a:p>
            <a:pPr>
              <a:lnSpc>
                <a:spcPct val="130000"/>
              </a:lnSpc>
            </a:pPr>
            <a:r>
              <a:rPr lang="en-GB" altLang="zh-CN" sz="2400" dirty="0"/>
              <a:t>Leave out a validation set for evaluation</a:t>
            </a:r>
          </a:p>
          <a:p>
            <a:pPr marL="342900" indent="-342900">
              <a:lnSpc>
                <a:spcPct val="130000"/>
              </a:lnSpc>
              <a:buFont typeface="Arial" panose="020B0604020202020204" pitchFamily="34" charset="0"/>
              <a:buChar char="•"/>
            </a:pPr>
            <a:r>
              <a:rPr lang="en-GB" altLang="zh-CN" sz="2400" dirty="0"/>
              <a:t>Reason: model can overfitting the training data but lack generalization on unseen data</a:t>
            </a:r>
          </a:p>
          <a:p>
            <a:pPr marL="342900" indent="-342900">
              <a:lnSpc>
                <a:spcPct val="130000"/>
              </a:lnSpc>
              <a:buFont typeface="Arial" panose="020B0604020202020204" pitchFamily="34" charset="0"/>
              <a:buChar char="•"/>
            </a:pPr>
            <a:r>
              <a:rPr lang="en-GB" sz="2400" dirty="0">
                <a:solidFill>
                  <a:srgbClr val="C00000"/>
                </a:solidFill>
              </a:rPr>
              <a:t>model_selection.train_test_split</a:t>
            </a:r>
            <a:r>
              <a:rPr lang="en-US" sz="2400" dirty="0">
                <a:solidFill>
                  <a:srgbClr val="C00000"/>
                </a:solidFill>
              </a:rPr>
              <a:t>()</a:t>
            </a:r>
            <a:r>
              <a:rPr lang="en-GB" sz="2400" dirty="0">
                <a:solidFill>
                  <a:srgbClr val="C00000"/>
                </a:solidFill>
              </a:rPr>
              <a:t>: </a:t>
            </a:r>
            <a:r>
              <a:rPr lang="en" altLang="zh-CN" sz="2400" b="0" i="0" u="none" strike="noStrike" dirty="0">
                <a:solidFill>
                  <a:srgbClr val="212529"/>
                </a:solidFill>
                <a:effectLst/>
                <a:latin typeface="-apple-system"/>
              </a:rPr>
              <a:t>Split arrays randomly into train and test subsets</a:t>
            </a:r>
          </a:p>
        </p:txBody>
      </p:sp>
      <p:pic>
        <p:nvPicPr>
          <p:cNvPr id="7" name="Picture 6">
            <a:extLst>
              <a:ext uri="{FF2B5EF4-FFF2-40B4-BE49-F238E27FC236}">
                <a16:creationId xmlns:a16="http://schemas.microsoft.com/office/drawing/2014/main" id="{1E826361-0D81-EEAA-2CA2-0A6806175210}"/>
              </a:ext>
            </a:extLst>
          </p:cNvPr>
          <p:cNvPicPr>
            <a:picLocks noChangeAspect="1"/>
          </p:cNvPicPr>
          <p:nvPr/>
        </p:nvPicPr>
        <p:blipFill>
          <a:blip r:embed="rId3"/>
          <a:stretch>
            <a:fillRect/>
          </a:stretch>
        </p:blipFill>
        <p:spPr>
          <a:xfrm>
            <a:off x="658813" y="2942519"/>
            <a:ext cx="6861948" cy="3377826"/>
          </a:xfrm>
          <a:prstGeom prst="rect">
            <a:avLst/>
          </a:prstGeom>
        </p:spPr>
      </p:pic>
      <p:sp>
        <p:nvSpPr>
          <p:cNvPr id="3" name="文本框 2">
            <a:extLst>
              <a:ext uri="{FF2B5EF4-FFF2-40B4-BE49-F238E27FC236}">
                <a16:creationId xmlns:a16="http://schemas.microsoft.com/office/drawing/2014/main" id="{D9E61670-3CB7-B31A-2E68-272340735F2B}"/>
              </a:ext>
            </a:extLst>
          </p:cNvPr>
          <p:cNvSpPr txBox="1"/>
          <p:nvPr/>
        </p:nvSpPr>
        <p:spPr>
          <a:xfrm>
            <a:off x="7532953" y="3644398"/>
            <a:ext cx="4671239" cy="1974067"/>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kumimoji="1" lang="en-US" altLang="zh-CN" sz="2400" dirty="0"/>
              <a:t>Pass multiple arrays with *</a:t>
            </a:r>
            <a:r>
              <a:rPr kumimoji="1" lang="en-US" altLang="zh-CN" sz="2400" dirty="0" err="1"/>
              <a:t>args</a:t>
            </a:r>
            <a:r>
              <a:rPr kumimoji="1" lang="en-US" altLang="zh-CN" sz="2400" dirty="0"/>
              <a:t> (unfix-length positional params)</a:t>
            </a:r>
          </a:p>
          <a:p>
            <a:pPr marL="342900" indent="-342900">
              <a:lnSpc>
                <a:spcPct val="130000"/>
              </a:lnSpc>
              <a:buFont typeface="Arial" panose="020B0604020202020204" pitchFamily="34" charset="0"/>
              <a:buChar char="•"/>
            </a:pPr>
            <a:r>
              <a:rPr kumimoji="1" lang="en-US" altLang="zh-CN" sz="2400" dirty="0"/>
              <a:t>Split each array when the resulting arrays still aligned</a:t>
            </a:r>
            <a:endParaRPr kumimoji="1" lang="zh-CN" altLang="en-US" sz="2400" dirty="0"/>
          </a:p>
        </p:txBody>
      </p:sp>
    </p:spTree>
    <p:extLst>
      <p:ext uri="{BB962C8B-B14F-4D97-AF65-F5344CB8AC3E}">
        <p14:creationId xmlns:p14="http://schemas.microsoft.com/office/powerpoint/2010/main" val="3616679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68413"/>
            <a:ext cx="11531600" cy="1013804"/>
          </a:xfrm>
          <a:prstGeom prst="rect">
            <a:avLst/>
          </a:prstGeom>
          <a:noFill/>
        </p:spPr>
        <p:txBody>
          <a:bodyPr wrap="square">
            <a:spAutoFit/>
          </a:bodyPr>
          <a:lstStyle/>
          <a:p>
            <a:pPr>
              <a:lnSpc>
                <a:spcPct val="130000"/>
              </a:lnSpc>
            </a:pPr>
            <a:r>
              <a:rPr lang="en-GB" sz="2400" dirty="0">
                <a:solidFill>
                  <a:srgbClr val="C00000"/>
                </a:solidFill>
                <a:latin typeface="-apple-system"/>
              </a:rPr>
              <a:t>sklearn.metrics </a:t>
            </a:r>
            <a:r>
              <a:rPr lang="en-GB" sz="2400" dirty="0">
                <a:latin typeface="-apple-system"/>
              </a:rPr>
              <a:t>module</a:t>
            </a:r>
            <a:r>
              <a:rPr lang="en-GB" sz="2400" dirty="0">
                <a:solidFill>
                  <a:srgbClr val="C00000"/>
                </a:solidFill>
                <a:latin typeface="-apple-system"/>
              </a:rPr>
              <a:t> </a:t>
            </a:r>
            <a:r>
              <a:rPr lang="en" altLang="zh-CN" sz="2400" b="0" i="0" u="none" strike="noStrike" dirty="0">
                <a:solidFill>
                  <a:srgbClr val="212529"/>
                </a:solidFill>
                <a:effectLst/>
                <a:latin typeface="-apple-system"/>
              </a:rPr>
              <a:t>contains various score functions, performance metrics, and distance measurements</a:t>
            </a:r>
          </a:p>
        </p:txBody>
      </p:sp>
      <p:sp>
        <p:nvSpPr>
          <p:cNvPr id="3" name="文本框 2">
            <a:extLst>
              <a:ext uri="{FF2B5EF4-FFF2-40B4-BE49-F238E27FC236}">
                <a16:creationId xmlns:a16="http://schemas.microsoft.com/office/drawing/2014/main" id="{35CC4DC8-7B08-69B9-BDE8-123F8DEFEBEF}"/>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Evaluation Metrics</a:t>
            </a:r>
            <a:endParaRPr lang="en-US" altLang="zh-CN" sz="4400" b="1" dirty="0">
              <a:solidFill>
                <a:srgbClr val="008000"/>
              </a:solidFill>
              <a:ea typeface="+mj-ea"/>
              <a:cs typeface="+mj-cs"/>
              <a:sym typeface="+mn-lt"/>
            </a:endParaRPr>
          </a:p>
        </p:txBody>
      </p:sp>
      <p:graphicFrame>
        <p:nvGraphicFramePr>
          <p:cNvPr id="4" name="表格 3">
            <a:extLst>
              <a:ext uri="{FF2B5EF4-FFF2-40B4-BE49-F238E27FC236}">
                <a16:creationId xmlns:a16="http://schemas.microsoft.com/office/drawing/2014/main" id="{7D1831E4-318C-8331-1BF6-7BB98A36A1E6}"/>
              </a:ext>
            </a:extLst>
          </p:cNvPr>
          <p:cNvGraphicFramePr>
            <a:graphicFrameLocks noGrp="1"/>
          </p:cNvGraphicFramePr>
          <p:nvPr>
            <p:extLst>
              <p:ext uri="{D42A27DB-BD31-4B8C-83A1-F6EECF244321}">
                <p14:modId xmlns:p14="http://schemas.microsoft.com/office/powerpoint/2010/main" val="81801762"/>
              </p:ext>
            </p:extLst>
          </p:nvPr>
        </p:nvGraphicFramePr>
        <p:xfrm>
          <a:off x="660400" y="2965480"/>
          <a:ext cx="4470763" cy="3398640"/>
        </p:xfrm>
        <a:graphic>
          <a:graphicData uri="http://schemas.openxmlformats.org/drawingml/2006/table">
            <a:tbl>
              <a:tblPr>
                <a:tableStyleId>{0505E3EF-67EA-436B-97B2-0124C06EBD24}</a:tableStyleId>
              </a:tblPr>
              <a:tblGrid>
                <a:gridCol w="2044176">
                  <a:extLst>
                    <a:ext uri="{9D8B030D-6E8A-4147-A177-3AD203B41FA5}">
                      <a16:colId xmlns:a16="http://schemas.microsoft.com/office/drawing/2014/main" val="4026023646"/>
                    </a:ext>
                  </a:extLst>
                </a:gridCol>
                <a:gridCol w="2426587">
                  <a:extLst>
                    <a:ext uri="{9D8B030D-6E8A-4147-A177-3AD203B41FA5}">
                      <a16:colId xmlns:a16="http://schemas.microsoft.com/office/drawing/2014/main" val="2492675525"/>
                    </a:ext>
                  </a:extLst>
                </a:gridCol>
              </a:tblGrid>
              <a:tr h="176543">
                <a:tc>
                  <a:txBody>
                    <a:bodyPr/>
                    <a:lstStyle/>
                    <a:p>
                      <a:r>
                        <a:rPr lang="en" sz="1400" u="none" strike="noStrike" dirty="0">
                          <a:solidFill>
                            <a:srgbClr val="2878A2"/>
                          </a:solidFill>
                          <a:effectLst/>
                          <a:hlinkClick r:id="rId3" tooltip="sklearn.metrics.accuracy_score"/>
                        </a:rPr>
                        <a:t>accuracy_score</a:t>
                      </a:r>
                      <a:endParaRPr lang="en" sz="1400" dirty="0">
                        <a:effectLst/>
                      </a:endParaRPr>
                    </a:p>
                  </a:txBody>
                  <a:tcPr marL="29401" marR="29401" marT="14700" marB="147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400" u="none" strike="noStrike" dirty="0">
                          <a:solidFill>
                            <a:srgbClr val="2878A2"/>
                          </a:solidFill>
                          <a:effectLst/>
                          <a:hlinkClick r:id="rId4" tooltip="sklearn.metrics.hinge_loss"/>
                        </a:rPr>
                        <a:t>hinge_loss</a:t>
                      </a:r>
                      <a:endParaRPr lang="en" altLang="zh-CN" sz="1400" dirty="0">
                        <a:effectLst/>
                      </a:endParaRPr>
                    </a:p>
                  </a:txBody>
                  <a:tcPr marL="29401" marR="29401" marT="14700" marB="14700" anchor="ctr"/>
                </a:tc>
                <a:extLst>
                  <a:ext uri="{0D108BD9-81ED-4DB2-BD59-A6C34878D82A}">
                    <a16:rowId xmlns:a16="http://schemas.microsoft.com/office/drawing/2014/main" val="1347234852"/>
                  </a:ext>
                </a:extLst>
              </a:tr>
              <a:tr h="176543">
                <a:tc>
                  <a:txBody>
                    <a:bodyPr/>
                    <a:lstStyle/>
                    <a:p>
                      <a:r>
                        <a:rPr lang="en" sz="1400" u="none" strike="noStrike" dirty="0">
                          <a:solidFill>
                            <a:srgbClr val="2878A2"/>
                          </a:solidFill>
                          <a:effectLst/>
                          <a:hlinkClick r:id="rId5" tooltip="sklearn.metrics.auc"/>
                        </a:rPr>
                        <a:t>auc</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6" tooltip="sklearn.metrics.jaccard_score"/>
                        </a:rPr>
                        <a:t>jaccard_score</a:t>
                      </a:r>
                      <a:endParaRPr lang="en" sz="1400" dirty="0">
                        <a:effectLst/>
                      </a:endParaRPr>
                    </a:p>
                  </a:txBody>
                  <a:tcPr marL="29401" marR="29401" marT="14700" marB="14700" anchor="ctr"/>
                </a:tc>
                <a:extLst>
                  <a:ext uri="{0D108BD9-81ED-4DB2-BD59-A6C34878D82A}">
                    <a16:rowId xmlns:a16="http://schemas.microsoft.com/office/drawing/2014/main" val="2752990318"/>
                  </a:ext>
                </a:extLst>
              </a:tr>
              <a:tr h="176543">
                <a:tc>
                  <a:txBody>
                    <a:bodyPr/>
                    <a:lstStyle/>
                    <a:p>
                      <a:r>
                        <a:rPr lang="en" sz="1400" u="none" strike="noStrike" dirty="0">
                          <a:solidFill>
                            <a:srgbClr val="2878A2"/>
                          </a:solidFill>
                          <a:effectLst/>
                          <a:hlinkClick r:id="rId7" tooltip="sklearn.metrics.average_precision_score"/>
                        </a:rPr>
                        <a:t>average_precision_score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8" tooltip="sklearn.metrics.log_loss"/>
                        </a:rPr>
                        <a:t>log_loss</a:t>
                      </a:r>
                      <a:endParaRPr lang="en" sz="1400" dirty="0">
                        <a:effectLst/>
                      </a:endParaRPr>
                    </a:p>
                  </a:txBody>
                  <a:tcPr marL="29401" marR="29401" marT="14700" marB="14700" anchor="ctr"/>
                </a:tc>
                <a:extLst>
                  <a:ext uri="{0D108BD9-81ED-4DB2-BD59-A6C34878D82A}">
                    <a16:rowId xmlns:a16="http://schemas.microsoft.com/office/drawing/2014/main" val="2756355360"/>
                  </a:ext>
                </a:extLst>
              </a:tr>
              <a:tr h="176543">
                <a:tc>
                  <a:txBody>
                    <a:bodyPr/>
                    <a:lstStyle/>
                    <a:p>
                      <a:r>
                        <a:rPr lang="en" sz="1400" u="none" strike="noStrike" dirty="0">
                          <a:solidFill>
                            <a:srgbClr val="2878A2"/>
                          </a:solidFill>
                          <a:effectLst/>
                          <a:hlinkClick r:id="rId9" tooltip="sklearn.metrics.balanced_accuracy_score"/>
                        </a:rPr>
                        <a:t>balanced_accuracy_score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10" tooltip="sklearn.metrics.matthews_corrcoef"/>
                        </a:rPr>
                        <a:t>matthews_corrcoef</a:t>
                      </a:r>
                      <a:endParaRPr lang="en" sz="1400" dirty="0">
                        <a:effectLst/>
                      </a:endParaRPr>
                    </a:p>
                  </a:txBody>
                  <a:tcPr marL="29401" marR="29401" marT="14700" marB="14700" anchor="ctr"/>
                </a:tc>
                <a:extLst>
                  <a:ext uri="{0D108BD9-81ED-4DB2-BD59-A6C34878D82A}">
                    <a16:rowId xmlns:a16="http://schemas.microsoft.com/office/drawing/2014/main" val="1393806748"/>
                  </a:ext>
                </a:extLst>
              </a:tr>
              <a:tr h="176543">
                <a:tc>
                  <a:txBody>
                    <a:bodyPr/>
                    <a:lstStyle/>
                    <a:p>
                      <a:r>
                        <a:rPr lang="en" sz="1400" u="none" strike="noStrike" dirty="0">
                          <a:solidFill>
                            <a:srgbClr val="2878A2"/>
                          </a:solidFill>
                          <a:effectLst/>
                          <a:hlinkClick r:id="rId11" tooltip="sklearn.metrics.brier_score_loss"/>
                        </a:rPr>
                        <a:t>brier_score_loss</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12" tooltip="sklearn.metrics.multilabel_confusion_matrix"/>
                        </a:rPr>
                        <a:t>multilabel_confusion_matrix</a:t>
                      </a:r>
                      <a:endParaRPr lang="en" sz="1400" dirty="0">
                        <a:effectLst/>
                      </a:endParaRPr>
                    </a:p>
                  </a:txBody>
                  <a:tcPr marL="29401" marR="29401" marT="14700" marB="14700" anchor="ctr"/>
                </a:tc>
                <a:extLst>
                  <a:ext uri="{0D108BD9-81ED-4DB2-BD59-A6C34878D82A}">
                    <a16:rowId xmlns:a16="http://schemas.microsoft.com/office/drawing/2014/main" val="3122347897"/>
                  </a:ext>
                </a:extLst>
              </a:tr>
              <a:tr h="176543">
                <a:tc>
                  <a:txBody>
                    <a:bodyPr/>
                    <a:lstStyle/>
                    <a:p>
                      <a:r>
                        <a:rPr lang="en" sz="1400" u="none" strike="noStrike" dirty="0">
                          <a:solidFill>
                            <a:srgbClr val="2878A2"/>
                          </a:solidFill>
                          <a:effectLst/>
                          <a:hlinkClick r:id="rId13" tooltip="sklearn.metrics.class_likelihood_ratios"/>
                        </a:rPr>
                        <a:t>class_likelihood_ratios</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14" tooltip="sklearn.metrics.ndcg_score"/>
                        </a:rPr>
                        <a:t>ndcg_score</a:t>
                      </a:r>
                      <a:endParaRPr lang="en" sz="1400" dirty="0">
                        <a:effectLst/>
                      </a:endParaRPr>
                    </a:p>
                  </a:txBody>
                  <a:tcPr marL="29401" marR="29401" marT="14700" marB="14700" anchor="ctr"/>
                </a:tc>
                <a:extLst>
                  <a:ext uri="{0D108BD9-81ED-4DB2-BD59-A6C34878D82A}">
                    <a16:rowId xmlns:a16="http://schemas.microsoft.com/office/drawing/2014/main" val="3031730226"/>
                  </a:ext>
                </a:extLst>
              </a:tr>
              <a:tr h="176543">
                <a:tc>
                  <a:txBody>
                    <a:bodyPr/>
                    <a:lstStyle/>
                    <a:p>
                      <a:r>
                        <a:rPr lang="en" sz="1400" u="none" strike="noStrike" dirty="0">
                          <a:solidFill>
                            <a:srgbClr val="2878A2"/>
                          </a:solidFill>
                          <a:effectLst/>
                          <a:hlinkClick r:id="rId15" tooltip="sklearn.metrics.classification_report"/>
                        </a:rPr>
                        <a:t>classification_report</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16" tooltip="sklearn.metrics.precision_recall_curve"/>
                        </a:rPr>
                        <a:t>precision_recall_curve</a:t>
                      </a:r>
                      <a:endParaRPr lang="en" sz="1400" dirty="0">
                        <a:effectLst/>
                      </a:endParaRPr>
                    </a:p>
                  </a:txBody>
                  <a:tcPr marL="29401" marR="29401" marT="14700" marB="14700" anchor="ctr"/>
                </a:tc>
                <a:extLst>
                  <a:ext uri="{0D108BD9-81ED-4DB2-BD59-A6C34878D82A}">
                    <a16:rowId xmlns:a16="http://schemas.microsoft.com/office/drawing/2014/main" val="640047328"/>
                  </a:ext>
                </a:extLst>
              </a:tr>
              <a:tr h="176543">
                <a:tc>
                  <a:txBody>
                    <a:bodyPr/>
                    <a:lstStyle/>
                    <a:p>
                      <a:r>
                        <a:rPr lang="en" sz="1400" u="none" strike="noStrike" dirty="0">
                          <a:solidFill>
                            <a:srgbClr val="2878A2"/>
                          </a:solidFill>
                          <a:effectLst/>
                          <a:hlinkClick r:id="rId17" tooltip="sklearn.metrics.cohen_kappa_score"/>
                        </a:rPr>
                        <a:t>cohen_kappa_score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18" tooltip="sklearn.metrics.precision_recall_fscore_support"/>
                        </a:rPr>
                        <a:t>precision_recall_fscore_support</a:t>
                      </a:r>
                      <a:endParaRPr lang="en" sz="1400" dirty="0">
                        <a:effectLst/>
                      </a:endParaRPr>
                    </a:p>
                  </a:txBody>
                  <a:tcPr marL="29401" marR="29401" marT="14700" marB="14700" anchor="ctr"/>
                </a:tc>
                <a:extLst>
                  <a:ext uri="{0D108BD9-81ED-4DB2-BD59-A6C34878D82A}">
                    <a16:rowId xmlns:a16="http://schemas.microsoft.com/office/drawing/2014/main" val="3547247034"/>
                  </a:ext>
                </a:extLst>
              </a:tr>
              <a:tr h="176543">
                <a:tc>
                  <a:txBody>
                    <a:bodyPr/>
                    <a:lstStyle/>
                    <a:p>
                      <a:r>
                        <a:rPr lang="en" sz="1400" u="none" strike="noStrike" dirty="0">
                          <a:solidFill>
                            <a:srgbClr val="2878A2"/>
                          </a:solidFill>
                          <a:effectLst/>
                          <a:hlinkClick r:id="rId19" tooltip="sklearn.metrics.confusion_matrix"/>
                        </a:rPr>
                        <a:t>confusion_matrix</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20" tooltip="sklearn.metrics.precision_score"/>
                        </a:rPr>
                        <a:t>precision_score</a:t>
                      </a:r>
                      <a:endParaRPr lang="en" sz="1400" dirty="0">
                        <a:effectLst/>
                      </a:endParaRPr>
                    </a:p>
                  </a:txBody>
                  <a:tcPr marL="29401" marR="29401" marT="14700" marB="14700" anchor="ctr"/>
                </a:tc>
                <a:extLst>
                  <a:ext uri="{0D108BD9-81ED-4DB2-BD59-A6C34878D82A}">
                    <a16:rowId xmlns:a16="http://schemas.microsoft.com/office/drawing/2014/main" val="42871854"/>
                  </a:ext>
                </a:extLst>
              </a:tr>
              <a:tr h="176543">
                <a:tc>
                  <a:txBody>
                    <a:bodyPr/>
                    <a:lstStyle/>
                    <a:p>
                      <a:r>
                        <a:rPr lang="en" sz="1400" u="none" strike="noStrike" dirty="0">
                          <a:solidFill>
                            <a:srgbClr val="2878A2"/>
                          </a:solidFill>
                          <a:effectLst/>
                          <a:hlinkClick r:id="rId21" tooltip="sklearn.metrics.dcg_score"/>
                        </a:rPr>
                        <a:t>dcg_score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22" tooltip="sklearn.metrics.recall_score"/>
                        </a:rPr>
                        <a:t>recall_score</a:t>
                      </a:r>
                      <a:endParaRPr lang="en" sz="1400" dirty="0">
                        <a:effectLst/>
                      </a:endParaRPr>
                    </a:p>
                  </a:txBody>
                  <a:tcPr marL="29401" marR="29401" marT="14700" marB="14700" anchor="ctr"/>
                </a:tc>
                <a:extLst>
                  <a:ext uri="{0D108BD9-81ED-4DB2-BD59-A6C34878D82A}">
                    <a16:rowId xmlns:a16="http://schemas.microsoft.com/office/drawing/2014/main" val="451196801"/>
                  </a:ext>
                </a:extLst>
              </a:tr>
              <a:tr h="176543">
                <a:tc>
                  <a:txBody>
                    <a:bodyPr/>
                    <a:lstStyle/>
                    <a:p>
                      <a:r>
                        <a:rPr lang="en" sz="1400" u="none" strike="noStrike" dirty="0">
                          <a:solidFill>
                            <a:srgbClr val="2878A2"/>
                          </a:solidFill>
                          <a:effectLst/>
                          <a:hlinkClick r:id="rId23" tooltip="sklearn.metrics.det_curve"/>
                        </a:rPr>
                        <a:t>det_curve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24" tooltip="sklearn.metrics.roc_auc_score"/>
                        </a:rPr>
                        <a:t>roc_auc_score</a:t>
                      </a:r>
                      <a:endParaRPr lang="en" sz="1400" dirty="0">
                        <a:effectLst/>
                      </a:endParaRPr>
                    </a:p>
                  </a:txBody>
                  <a:tcPr marL="29401" marR="29401" marT="14700" marB="14700" anchor="ctr"/>
                </a:tc>
                <a:extLst>
                  <a:ext uri="{0D108BD9-81ED-4DB2-BD59-A6C34878D82A}">
                    <a16:rowId xmlns:a16="http://schemas.microsoft.com/office/drawing/2014/main" val="2607120678"/>
                  </a:ext>
                </a:extLst>
              </a:tr>
              <a:tr h="176543">
                <a:tc>
                  <a:txBody>
                    <a:bodyPr/>
                    <a:lstStyle/>
                    <a:p>
                      <a:r>
                        <a:rPr lang="en" sz="1400" u="none" strike="noStrike" dirty="0">
                          <a:solidFill>
                            <a:srgbClr val="2878A2"/>
                          </a:solidFill>
                          <a:effectLst/>
                          <a:hlinkClick r:id="rId25" tooltip="sklearn.metrics.f1_score"/>
                        </a:rPr>
                        <a:t>f1_score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26" tooltip="sklearn.metrics.roc_curve"/>
                        </a:rPr>
                        <a:t>roc_curve</a:t>
                      </a:r>
                      <a:endParaRPr lang="en" sz="1400" dirty="0">
                        <a:effectLst/>
                      </a:endParaRPr>
                    </a:p>
                  </a:txBody>
                  <a:tcPr marL="29401" marR="29401" marT="14700" marB="14700" anchor="ctr"/>
                </a:tc>
                <a:extLst>
                  <a:ext uri="{0D108BD9-81ED-4DB2-BD59-A6C34878D82A}">
                    <a16:rowId xmlns:a16="http://schemas.microsoft.com/office/drawing/2014/main" val="382819384"/>
                  </a:ext>
                </a:extLst>
              </a:tr>
              <a:tr h="176543">
                <a:tc>
                  <a:txBody>
                    <a:bodyPr/>
                    <a:lstStyle/>
                    <a:p>
                      <a:r>
                        <a:rPr lang="en" sz="1400" u="none" strike="noStrike" dirty="0">
                          <a:solidFill>
                            <a:srgbClr val="2878A2"/>
                          </a:solidFill>
                          <a:effectLst/>
                          <a:hlinkClick r:id="rId27" tooltip="sklearn.metrics.fbeta_score"/>
                        </a:rPr>
                        <a:t>fbeta_score</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28" tooltip="sklearn.metrics.top_k_accuracy_score"/>
                        </a:rPr>
                        <a:t>top_k_accuracy_score</a:t>
                      </a:r>
                      <a:endParaRPr lang="en" sz="1400" dirty="0">
                        <a:effectLst/>
                      </a:endParaRPr>
                    </a:p>
                  </a:txBody>
                  <a:tcPr marL="29401" marR="29401" marT="14700" marB="14700" anchor="ctr"/>
                </a:tc>
                <a:extLst>
                  <a:ext uri="{0D108BD9-81ED-4DB2-BD59-A6C34878D82A}">
                    <a16:rowId xmlns:a16="http://schemas.microsoft.com/office/drawing/2014/main" val="1009048030"/>
                  </a:ext>
                </a:extLst>
              </a:tr>
              <a:tr h="176543">
                <a:tc>
                  <a:txBody>
                    <a:bodyPr/>
                    <a:lstStyle/>
                    <a:p>
                      <a:r>
                        <a:rPr lang="en" sz="1400" u="none" strike="noStrike" dirty="0">
                          <a:solidFill>
                            <a:srgbClr val="2878A2"/>
                          </a:solidFill>
                          <a:effectLst/>
                          <a:hlinkClick r:id="rId29" tooltip="sklearn.metrics.hamming_loss"/>
                        </a:rPr>
                        <a:t>hamming_loss</a:t>
                      </a:r>
                      <a:endParaRPr lang="en" sz="1400" dirty="0">
                        <a:effectLst/>
                      </a:endParaRPr>
                    </a:p>
                  </a:txBody>
                  <a:tcPr marL="29401" marR="29401" marT="14700" marB="14700" anchor="ctr"/>
                </a:tc>
                <a:tc>
                  <a:txBody>
                    <a:bodyPr/>
                    <a:lstStyle/>
                    <a:p>
                      <a:r>
                        <a:rPr lang="en" sz="1400" u="none" strike="noStrike" dirty="0">
                          <a:solidFill>
                            <a:srgbClr val="2878A2"/>
                          </a:solidFill>
                          <a:effectLst/>
                          <a:hlinkClick r:id="rId30" tooltip="sklearn.metrics.zero_one_loss"/>
                        </a:rPr>
                        <a:t>zero_one_loss</a:t>
                      </a:r>
                      <a:endParaRPr lang="en" sz="1400" dirty="0">
                        <a:effectLst/>
                      </a:endParaRPr>
                    </a:p>
                  </a:txBody>
                  <a:tcPr marL="29401" marR="29401" marT="14700" marB="14700" anchor="ctr"/>
                </a:tc>
                <a:extLst>
                  <a:ext uri="{0D108BD9-81ED-4DB2-BD59-A6C34878D82A}">
                    <a16:rowId xmlns:a16="http://schemas.microsoft.com/office/drawing/2014/main" val="440326024"/>
                  </a:ext>
                </a:extLst>
              </a:tr>
            </a:tbl>
          </a:graphicData>
        </a:graphic>
      </p:graphicFrame>
      <p:sp>
        <p:nvSpPr>
          <p:cNvPr id="7" name="文本框 6">
            <a:extLst>
              <a:ext uri="{FF2B5EF4-FFF2-40B4-BE49-F238E27FC236}">
                <a16:creationId xmlns:a16="http://schemas.microsoft.com/office/drawing/2014/main" id="{ED8D00FC-8906-5739-528B-D140B080C487}"/>
              </a:ext>
            </a:extLst>
          </p:cNvPr>
          <p:cNvSpPr txBox="1"/>
          <p:nvPr/>
        </p:nvSpPr>
        <p:spPr>
          <a:xfrm>
            <a:off x="658813" y="2542159"/>
            <a:ext cx="4470763" cy="423321"/>
          </a:xfrm>
          <a:prstGeom prst="rect">
            <a:avLst/>
          </a:prstGeom>
          <a:noFill/>
        </p:spPr>
        <p:txBody>
          <a:bodyPr wrap="square">
            <a:spAutoFit/>
          </a:bodyPr>
          <a:lstStyle/>
          <a:p>
            <a:pPr>
              <a:lnSpc>
                <a:spcPct val="130000"/>
              </a:lnSpc>
            </a:pPr>
            <a:r>
              <a:rPr lang="en" altLang="zh-CN" b="0" i="0" u="none" strike="noStrike" dirty="0">
                <a:solidFill>
                  <a:srgbClr val="C00000"/>
                </a:solidFill>
                <a:effectLst/>
              </a:rPr>
              <a:t>Classification metrics</a:t>
            </a:r>
          </a:p>
        </p:txBody>
      </p:sp>
      <p:graphicFrame>
        <p:nvGraphicFramePr>
          <p:cNvPr id="8" name="表格 7">
            <a:extLst>
              <a:ext uri="{FF2B5EF4-FFF2-40B4-BE49-F238E27FC236}">
                <a16:creationId xmlns:a16="http://schemas.microsoft.com/office/drawing/2014/main" id="{33ADD1C8-438D-9A20-78C9-815F83AE59AF}"/>
              </a:ext>
            </a:extLst>
          </p:cNvPr>
          <p:cNvGraphicFramePr>
            <a:graphicFrameLocks noGrp="1"/>
          </p:cNvGraphicFramePr>
          <p:nvPr>
            <p:extLst>
              <p:ext uri="{D42A27DB-BD31-4B8C-83A1-F6EECF244321}">
                <p14:modId xmlns:p14="http://schemas.microsoft.com/office/powerpoint/2010/main" val="399993441"/>
              </p:ext>
            </p:extLst>
          </p:nvPr>
        </p:nvGraphicFramePr>
        <p:xfrm>
          <a:off x="5398204" y="2368950"/>
          <a:ext cx="2740383" cy="4037190"/>
        </p:xfrm>
        <a:graphic>
          <a:graphicData uri="http://schemas.openxmlformats.org/drawingml/2006/table">
            <a:tbl>
              <a:tblPr>
                <a:tableStyleId>{0505E3EF-67EA-436B-97B2-0124C06EBD24}</a:tableStyleId>
              </a:tblPr>
              <a:tblGrid>
                <a:gridCol w="2740383">
                  <a:extLst>
                    <a:ext uri="{9D8B030D-6E8A-4147-A177-3AD203B41FA5}">
                      <a16:colId xmlns:a16="http://schemas.microsoft.com/office/drawing/2014/main" val="3767762193"/>
                    </a:ext>
                  </a:extLst>
                </a:gridCol>
              </a:tblGrid>
              <a:tr h="122024">
                <a:tc>
                  <a:txBody>
                    <a:bodyPr/>
                    <a:lstStyle/>
                    <a:p>
                      <a:r>
                        <a:rPr lang="en" sz="1400" u="sng" dirty="0">
                          <a:solidFill>
                            <a:srgbClr val="0056B3"/>
                          </a:solidFill>
                          <a:effectLst/>
                          <a:hlinkClick r:id="rId31" tooltip="sklearn.metrics.explained_variance_score"/>
                        </a:rPr>
                        <a:t>explained_variance_score</a:t>
                      </a:r>
                      <a:endParaRPr lang="en" sz="1400" dirty="0">
                        <a:effectLst/>
                      </a:endParaRPr>
                    </a:p>
                  </a:txBody>
                  <a:tcPr marL="55786" marR="55786" marT="27893" marB="27893" anchor="ctr"/>
                </a:tc>
                <a:extLst>
                  <a:ext uri="{0D108BD9-81ED-4DB2-BD59-A6C34878D82A}">
                    <a16:rowId xmlns:a16="http://schemas.microsoft.com/office/drawing/2014/main" val="950126138"/>
                  </a:ext>
                </a:extLst>
              </a:tr>
              <a:tr h="122024">
                <a:tc>
                  <a:txBody>
                    <a:bodyPr/>
                    <a:lstStyle/>
                    <a:p>
                      <a:r>
                        <a:rPr lang="en" sz="1400" u="none" strike="noStrike" dirty="0">
                          <a:solidFill>
                            <a:srgbClr val="2878A2"/>
                          </a:solidFill>
                          <a:effectLst/>
                          <a:hlinkClick r:id="rId32" tooltip="sklearn.metrics.max_error"/>
                        </a:rPr>
                        <a:t>max_error</a:t>
                      </a:r>
                      <a:endParaRPr lang="en" sz="1400" dirty="0">
                        <a:effectLst/>
                      </a:endParaRPr>
                    </a:p>
                  </a:txBody>
                  <a:tcPr marL="55786" marR="55786" marT="27893" marB="27893" anchor="ctr"/>
                </a:tc>
                <a:extLst>
                  <a:ext uri="{0D108BD9-81ED-4DB2-BD59-A6C34878D82A}">
                    <a16:rowId xmlns:a16="http://schemas.microsoft.com/office/drawing/2014/main" val="3530366380"/>
                  </a:ext>
                </a:extLst>
              </a:tr>
              <a:tr h="122024">
                <a:tc>
                  <a:txBody>
                    <a:bodyPr/>
                    <a:lstStyle/>
                    <a:p>
                      <a:r>
                        <a:rPr lang="en" sz="1400" u="none" strike="noStrike" dirty="0">
                          <a:solidFill>
                            <a:srgbClr val="2878A2"/>
                          </a:solidFill>
                          <a:effectLst/>
                          <a:hlinkClick r:id="rId33" tooltip="sklearn.metrics.mean_absolute_error"/>
                        </a:rPr>
                        <a:t>mean_absolute_error</a:t>
                      </a:r>
                      <a:endParaRPr lang="en" sz="1400" dirty="0">
                        <a:effectLst/>
                      </a:endParaRPr>
                    </a:p>
                  </a:txBody>
                  <a:tcPr marL="55786" marR="55786" marT="27893" marB="27893" anchor="ctr"/>
                </a:tc>
                <a:extLst>
                  <a:ext uri="{0D108BD9-81ED-4DB2-BD59-A6C34878D82A}">
                    <a16:rowId xmlns:a16="http://schemas.microsoft.com/office/drawing/2014/main" val="2433194379"/>
                  </a:ext>
                </a:extLst>
              </a:tr>
              <a:tr h="122024">
                <a:tc>
                  <a:txBody>
                    <a:bodyPr/>
                    <a:lstStyle/>
                    <a:p>
                      <a:r>
                        <a:rPr lang="en" sz="1400" u="none" strike="noStrike" dirty="0">
                          <a:solidFill>
                            <a:srgbClr val="2878A2"/>
                          </a:solidFill>
                          <a:effectLst/>
                          <a:hlinkClick r:id="rId34" tooltip="sklearn.metrics.mean_squared_error"/>
                        </a:rPr>
                        <a:t>mean_squared_error</a:t>
                      </a:r>
                      <a:endParaRPr lang="en" sz="1400" dirty="0">
                        <a:effectLst/>
                      </a:endParaRPr>
                    </a:p>
                  </a:txBody>
                  <a:tcPr marL="55786" marR="55786" marT="27893" marB="27893" anchor="ctr"/>
                </a:tc>
                <a:extLst>
                  <a:ext uri="{0D108BD9-81ED-4DB2-BD59-A6C34878D82A}">
                    <a16:rowId xmlns:a16="http://schemas.microsoft.com/office/drawing/2014/main" val="1198695403"/>
                  </a:ext>
                </a:extLst>
              </a:tr>
              <a:tr h="122024">
                <a:tc>
                  <a:txBody>
                    <a:bodyPr/>
                    <a:lstStyle/>
                    <a:p>
                      <a:r>
                        <a:rPr lang="en" sz="1400" u="none" strike="noStrike" dirty="0">
                          <a:solidFill>
                            <a:srgbClr val="2878A2"/>
                          </a:solidFill>
                          <a:effectLst/>
                          <a:hlinkClick r:id="rId35" tooltip="sklearn.metrics.mean_squared_log_error"/>
                        </a:rPr>
                        <a:t>mean_squared_log_error</a:t>
                      </a:r>
                      <a:endParaRPr lang="en" sz="1400" dirty="0">
                        <a:effectLst/>
                      </a:endParaRPr>
                    </a:p>
                  </a:txBody>
                  <a:tcPr marL="55786" marR="55786" marT="27893" marB="27893" anchor="ctr"/>
                </a:tc>
                <a:extLst>
                  <a:ext uri="{0D108BD9-81ED-4DB2-BD59-A6C34878D82A}">
                    <a16:rowId xmlns:a16="http://schemas.microsoft.com/office/drawing/2014/main" val="3605715164"/>
                  </a:ext>
                </a:extLst>
              </a:tr>
              <a:tr h="122024">
                <a:tc>
                  <a:txBody>
                    <a:bodyPr/>
                    <a:lstStyle/>
                    <a:p>
                      <a:r>
                        <a:rPr lang="en" sz="1400" u="none" strike="noStrike" dirty="0">
                          <a:solidFill>
                            <a:srgbClr val="2878A2"/>
                          </a:solidFill>
                          <a:effectLst/>
                          <a:hlinkClick r:id="rId36" tooltip="sklearn.metrics.median_absolute_error"/>
                        </a:rPr>
                        <a:t>median_absolute_error</a:t>
                      </a:r>
                      <a:endParaRPr lang="en" sz="1400" dirty="0">
                        <a:effectLst/>
                      </a:endParaRPr>
                    </a:p>
                  </a:txBody>
                  <a:tcPr marL="55786" marR="55786" marT="27893" marB="27893" anchor="ctr"/>
                </a:tc>
                <a:extLst>
                  <a:ext uri="{0D108BD9-81ED-4DB2-BD59-A6C34878D82A}">
                    <a16:rowId xmlns:a16="http://schemas.microsoft.com/office/drawing/2014/main" val="1662194978"/>
                  </a:ext>
                </a:extLst>
              </a:tr>
              <a:tr h="122024">
                <a:tc>
                  <a:txBody>
                    <a:bodyPr/>
                    <a:lstStyle/>
                    <a:p>
                      <a:r>
                        <a:rPr lang="en" sz="1400" u="none" strike="noStrike" dirty="0">
                          <a:solidFill>
                            <a:srgbClr val="2878A2"/>
                          </a:solidFill>
                          <a:effectLst/>
                          <a:hlinkClick r:id="rId37" tooltip="sklearn.metrics.mean_absolute_percentage_error"/>
                        </a:rPr>
                        <a:t>mean_absolute_percentage_error</a:t>
                      </a:r>
                      <a:endParaRPr lang="en" sz="1400" dirty="0">
                        <a:effectLst/>
                      </a:endParaRPr>
                    </a:p>
                  </a:txBody>
                  <a:tcPr marL="55786" marR="55786" marT="27893" marB="27893" anchor="ctr"/>
                </a:tc>
                <a:extLst>
                  <a:ext uri="{0D108BD9-81ED-4DB2-BD59-A6C34878D82A}">
                    <a16:rowId xmlns:a16="http://schemas.microsoft.com/office/drawing/2014/main" val="1797069339"/>
                  </a:ext>
                </a:extLst>
              </a:tr>
              <a:tr h="122024">
                <a:tc>
                  <a:txBody>
                    <a:bodyPr/>
                    <a:lstStyle/>
                    <a:p>
                      <a:r>
                        <a:rPr lang="en" sz="1400" u="none" strike="noStrike" dirty="0">
                          <a:solidFill>
                            <a:srgbClr val="2878A2"/>
                          </a:solidFill>
                          <a:effectLst/>
                          <a:hlinkClick r:id="rId38" tooltip="sklearn.metrics.r2_score"/>
                        </a:rPr>
                        <a:t>r2_score</a:t>
                      </a:r>
                      <a:endParaRPr lang="en" sz="1400" dirty="0">
                        <a:effectLst/>
                      </a:endParaRPr>
                    </a:p>
                  </a:txBody>
                  <a:tcPr marL="55786" marR="55786" marT="27893" marB="27893" anchor="ctr"/>
                </a:tc>
                <a:extLst>
                  <a:ext uri="{0D108BD9-81ED-4DB2-BD59-A6C34878D82A}">
                    <a16:rowId xmlns:a16="http://schemas.microsoft.com/office/drawing/2014/main" val="1363129012"/>
                  </a:ext>
                </a:extLst>
              </a:tr>
              <a:tr h="122024">
                <a:tc>
                  <a:txBody>
                    <a:bodyPr/>
                    <a:lstStyle/>
                    <a:p>
                      <a:r>
                        <a:rPr lang="en" sz="1400" u="none" strike="noStrike" dirty="0">
                          <a:solidFill>
                            <a:srgbClr val="2878A2"/>
                          </a:solidFill>
                          <a:effectLst/>
                          <a:hlinkClick r:id="rId39" tooltip="sklearn.metrics.mean_poisson_deviance"/>
                        </a:rPr>
                        <a:t>mean_poisson_deviance</a:t>
                      </a:r>
                      <a:endParaRPr lang="en" sz="1400" dirty="0">
                        <a:effectLst/>
                      </a:endParaRPr>
                    </a:p>
                  </a:txBody>
                  <a:tcPr marL="55786" marR="55786" marT="27893" marB="27893" anchor="ctr"/>
                </a:tc>
                <a:extLst>
                  <a:ext uri="{0D108BD9-81ED-4DB2-BD59-A6C34878D82A}">
                    <a16:rowId xmlns:a16="http://schemas.microsoft.com/office/drawing/2014/main" val="2793376138"/>
                  </a:ext>
                </a:extLst>
              </a:tr>
              <a:tr h="122024">
                <a:tc>
                  <a:txBody>
                    <a:bodyPr/>
                    <a:lstStyle/>
                    <a:p>
                      <a:r>
                        <a:rPr lang="en" sz="1400" u="none" strike="noStrike" dirty="0">
                          <a:solidFill>
                            <a:srgbClr val="2878A2"/>
                          </a:solidFill>
                          <a:effectLst/>
                          <a:hlinkClick r:id="rId40" tooltip="sklearn.metrics.mean_gamma_deviance"/>
                        </a:rPr>
                        <a:t>mean_gamma_deviance</a:t>
                      </a:r>
                      <a:endParaRPr lang="en" sz="1400" dirty="0">
                        <a:effectLst/>
                      </a:endParaRPr>
                    </a:p>
                  </a:txBody>
                  <a:tcPr marL="55786" marR="55786" marT="27893" marB="27893" anchor="ctr"/>
                </a:tc>
                <a:extLst>
                  <a:ext uri="{0D108BD9-81ED-4DB2-BD59-A6C34878D82A}">
                    <a16:rowId xmlns:a16="http://schemas.microsoft.com/office/drawing/2014/main" val="2287021611"/>
                  </a:ext>
                </a:extLst>
              </a:tr>
              <a:tr h="122024">
                <a:tc>
                  <a:txBody>
                    <a:bodyPr/>
                    <a:lstStyle/>
                    <a:p>
                      <a:r>
                        <a:rPr lang="en" sz="1400" u="none" strike="noStrike" dirty="0">
                          <a:solidFill>
                            <a:srgbClr val="2878A2"/>
                          </a:solidFill>
                          <a:effectLst/>
                          <a:hlinkClick r:id="rId41" tooltip="sklearn.metrics.mean_tweedie_deviance"/>
                        </a:rPr>
                        <a:t>mean_tweedie_deviance</a:t>
                      </a:r>
                      <a:endParaRPr lang="en" sz="1400" dirty="0">
                        <a:effectLst/>
                      </a:endParaRPr>
                    </a:p>
                  </a:txBody>
                  <a:tcPr marL="55786" marR="55786" marT="27893" marB="27893" anchor="ctr"/>
                </a:tc>
                <a:extLst>
                  <a:ext uri="{0D108BD9-81ED-4DB2-BD59-A6C34878D82A}">
                    <a16:rowId xmlns:a16="http://schemas.microsoft.com/office/drawing/2014/main" val="222414571"/>
                  </a:ext>
                </a:extLst>
              </a:tr>
              <a:tr h="122024">
                <a:tc>
                  <a:txBody>
                    <a:bodyPr/>
                    <a:lstStyle/>
                    <a:p>
                      <a:r>
                        <a:rPr lang="en" sz="1400" u="none" strike="noStrike" dirty="0">
                          <a:solidFill>
                            <a:srgbClr val="2878A2"/>
                          </a:solidFill>
                          <a:effectLst/>
                          <a:hlinkClick r:id="rId42" tooltip="sklearn.metrics.d2_tweedie_score"/>
                        </a:rPr>
                        <a:t>d2_tweedie_score</a:t>
                      </a:r>
                      <a:endParaRPr lang="en" sz="1400" dirty="0">
                        <a:effectLst/>
                      </a:endParaRPr>
                    </a:p>
                  </a:txBody>
                  <a:tcPr marL="55786" marR="55786" marT="27893" marB="27893" anchor="ctr"/>
                </a:tc>
                <a:extLst>
                  <a:ext uri="{0D108BD9-81ED-4DB2-BD59-A6C34878D82A}">
                    <a16:rowId xmlns:a16="http://schemas.microsoft.com/office/drawing/2014/main" val="432687910"/>
                  </a:ext>
                </a:extLst>
              </a:tr>
              <a:tr h="122024">
                <a:tc>
                  <a:txBody>
                    <a:bodyPr/>
                    <a:lstStyle/>
                    <a:p>
                      <a:r>
                        <a:rPr lang="en" sz="1400" u="none" strike="noStrike" dirty="0">
                          <a:solidFill>
                            <a:srgbClr val="2878A2"/>
                          </a:solidFill>
                          <a:effectLst/>
                          <a:hlinkClick r:id="rId43" tooltip="sklearn.metrics.mean_pinball_loss"/>
                        </a:rPr>
                        <a:t>mean_pinball_loss</a:t>
                      </a:r>
                      <a:endParaRPr lang="en" sz="1400" dirty="0">
                        <a:effectLst/>
                      </a:endParaRPr>
                    </a:p>
                  </a:txBody>
                  <a:tcPr marL="55786" marR="55786" marT="27893" marB="27893" anchor="ctr"/>
                </a:tc>
                <a:extLst>
                  <a:ext uri="{0D108BD9-81ED-4DB2-BD59-A6C34878D82A}">
                    <a16:rowId xmlns:a16="http://schemas.microsoft.com/office/drawing/2014/main" val="2341520763"/>
                  </a:ext>
                </a:extLst>
              </a:tr>
              <a:tr h="122024">
                <a:tc>
                  <a:txBody>
                    <a:bodyPr/>
                    <a:lstStyle/>
                    <a:p>
                      <a:r>
                        <a:rPr lang="en" sz="1400" u="none" strike="noStrike" dirty="0">
                          <a:solidFill>
                            <a:srgbClr val="2878A2"/>
                          </a:solidFill>
                          <a:effectLst/>
                          <a:hlinkClick r:id="rId44" tooltip="sklearn.metrics.d2_pinball_score"/>
                        </a:rPr>
                        <a:t>d2_pinball_score</a:t>
                      </a:r>
                      <a:endParaRPr lang="en" sz="1400" dirty="0">
                        <a:effectLst/>
                      </a:endParaRPr>
                    </a:p>
                  </a:txBody>
                  <a:tcPr marL="55786" marR="55786" marT="27893" marB="27893" anchor="ctr"/>
                </a:tc>
                <a:extLst>
                  <a:ext uri="{0D108BD9-81ED-4DB2-BD59-A6C34878D82A}">
                    <a16:rowId xmlns:a16="http://schemas.microsoft.com/office/drawing/2014/main" val="1038682558"/>
                  </a:ext>
                </a:extLst>
              </a:tr>
              <a:tr h="122024">
                <a:tc>
                  <a:txBody>
                    <a:bodyPr/>
                    <a:lstStyle/>
                    <a:p>
                      <a:r>
                        <a:rPr lang="en" sz="1400" u="none" strike="noStrike" dirty="0">
                          <a:solidFill>
                            <a:srgbClr val="2878A2"/>
                          </a:solidFill>
                          <a:effectLst/>
                          <a:hlinkClick r:id="rId45" tooltip="sklearn.metrics.d2_absolute_error_score"/>
                        </a:rPr>
                        <a:t>d2_absolute_error_score</a:t>
                      </a:r>
                      <a:endParaRPr lang="en" sz="1400" dirty="0">
                        <a:effectLst/>
                      </a:endParaRPr>
                    </a:p>
                  </a:txBody>
                  <a:tcPr marL="55786" marR="55786" marT="27893" marB="27893" anchor="ctr"/>
                </a:tc>
                <a:extLst>
                  <a:ext uri="{0D108BD9-81ED-4DB2-BD59-A6C34878D82A}">
                    <a16:rowId xmlns:a16="http://schemas.microsoft.com/office/drawing/2014/main" val="3560947915"/>
                  </a:ext>
                </a:extLst>
              </a:tr>
            </a:tbl>
          </a:graphicData>
        </a:graphic>
      </p:graphicFrame>
      <p:graphicFrame>
        <p:nvGraphicFramePr>
          <p:cNvPr id="11" name="表格 10">
            <a:extLst>
              <a:ext uri="{FF2B5EF4-FFF2-40B4-BE49-F238E27FC236}">
                <a16:creationId xmlns:a16="http://schemas.microsoft.com/office/drawing/2014/main" id="{F32D232A-CCF7-F3D0-61A5-01E9A5441175}"/>
              </a:ext>
            </a:extLst>
          </p:cNvPr>
          <p:cNvGraphicFramePr>
            <a:graphicFrameLocks noGrp="1"/>
          </p:cNvGraphicFramePr>
          <p:nvPr>
            <p:extLst>
              <p:ext uri="{D42A27DB-BD31-4B8C-83A1-F6EECF244321}">
                <p14:modId xmlns:p14="http://schemas.microsoft.com/office/powerpoint/2010/main" val="1282882970"/>
              </p:ext>
            </p:extLst>
          </p:nvPr>
        </p:nvGraphicFramePr>
        <p:xfrm>
          <a:off x="8446188" y="2227812"/>
          <a:ext cx="3085412" cy="4178816"/>
        </p:xfrm>
        <a:graphic>
          <a:graphicData uri="http://schemas.openxmlformats.org/drawingml/2006/table">
            <a:tbl>
              <a:tblPr>
                <a:tableStyleId>{0505E3EF-67EA-436B-97B2-0124C06EBD24}</a:tableStyleId>
              </a:tblPr>
              <a:tblGrid>
                <a:gridCol w="3085412">
                  <a:extLst>
                    <a:ext uri="{9D8B030D-6E8A-4147-A177-3AD203B41FA5}">
                      <a16:colId xmlns:a16="http://schemas.microsoft.com/office/drawing/2014/main" val="1379326418"/>
                    </a:ext>
                  </a:extLst>
                </a:gridCol>
              </a:tblGrid>
              <a:tr h="232365">
                <a:tc>
                  <a:txBody>
                    <a:bodyPr/>
                    <a:lstStyle/>
                    <a:p>
                      <a:r>
                        <a:rPr lang="en" sz="1400" u="none" strike="noStrike" dirty="0">
                          <a:solidFill>
                            <a:srgbClr val="2878A2"/>
                          </a:solidFill>
                          <a:effectLst/>
                          <a:hlinkClick r:id="rId46" tooltip="sklearn.metrics.adjusted_mutual_info_score"/>
                        </a:rPr>
                        <a:t>adjusted_mutual_info_score</a:t>
                      </a:r>
                      <a:endParaRPr lang="en" sz="1400" dirty="0">
                        <a:effectLst/>
                      </a:endParaRPr>
                    </a:p>
                  </a:txBody>
                  <a:tcPr marL="47817" marR="47817" marT="23908" marB="23908" anchor="ctr"/>
                </a:tc>
                <a:extLst>
                  <a:ext uri="{0D108BD9-81ED-4DB2-BD59-A6C34878D82A}">
                    <a16:rowId xmlns:a16="http://schemas.microsoft.com/office/drawing/2014/main" val="4177452118"/>
                  </a:ext>
                </a:extLst>
              </a:tr>
              <a:tr h="232365">
                <a:tc>
                  <a:txBody>
                    <a:bodyPr/>
                    <a:lstStyle/>
                    <a:p>
                      <a:r>
                        <a:rPr lang="en" sz="1400" u="none" strike="noStrike" dirty="0">
                          <a:solidFill>
                            <a:srgbClr val="2878A2"/>
                          </a:solidFill>
                          <a:effectLst/>
                          <a:hlinkClick r:id="rId47" tooltip="sklearn.metrics.adjusted_rand_score"/>
                        </a:rPr>
                        <a:t>adjusted_rand_score</a:t>
                      </a:r>
                      <a:endParaRPr lang="en" sz="1400" dirty="0">
                        <a:effectLst/>
                      </a:endParaRPr>
                    </a:p>
                  </a:txBody>
                  <a:tcPr marL="47817" marR="47817" marT="23908" marB="23908" anchor="ctr"/>
                </a:tc>
                <a:extLst>
                  <a:ext uri="{0D108BD9-81ED-4DB2-BD59-A6C34878D82A}">
                    <a16:rowId xmlns:a16="http://schemas.microsoft.com/office/drawing/2014/main" val="1137019219"/>
                  </a:ext>
                </a:extLst>
              </a:tr>
              <a:tr h="232365">
                <a:tc>
                  <a:txBody>
                    <a:bodyPr/>
                    <a:lstStyle/>
                    <a:p>
                      <a:r>
                        <a:rPr lang="en" sz="1400" u="none" strike="noStrike" dirty="0">
                          <a:solidFill>
                            <a:srgbClr val="2878A2"/>
                          </a:solidFill>
                          <a:effectLst/>
                          <a:hlinkClick r:id="rId48" tooltip="sklearn.metrics.calinski_harabasz_score"/>
                        </a:rPr>
                        <a:t>calinski_harabasz_score</a:t>
                      </a:r>
                      <a:endParaRPr lang="en" sz="1400" dirty="0">
                        <a:effectLst/>
                      </a:endParaRPr>
                    </a:p>
                  </a:txBody>
                  <a:tcPr marL="47817" marR="47817" marT="23908" marB="23908" anchor="ctr"/>
                </a:tc>
                <a:extLst>
                  <a:ext uri="{0D108BD9-81ED-4DB2-BD59-A6C34878D82A}">
                    <a16:rowId xmlns:a16="http://schemas.microsoft.com/office/drawing/2014/main" val="1427387561"/>
                  </a:ext>
                </a:extLst>
              </a:tr>
              <a:tr h="232365">
                <a:tc>
                  <a:txBody>
                    <a:bodyPr/>
                    <a:lstStyle/>
                    <a:p>
                      <a:r>
                        <a:rPr lang="en" sz="1400" u="none" strike="noStrike" dirty="0">
                          <a:solidFill>
                            <a:srgbClr val="2878A2"/>
                          </a:solidFill>
                          <a:effectLst/>
                          <a:hlinkClick r:id="rId49" tooltip="sklearn.metrics.davies_bouldin_score"/>
                        </a:rPr>
                        <a:t>davies_bouldin_score</a:t>
                      </a:r>
                      <a:endParaRPr lang="en" sz="1400" dirty="0">
                        <a:effectLst/>
                      </a:endParaRPr>
                    </a:p>
                  </a:txBody>
                  <a:tcPr marL="47817" marR="47817" marT="23908" marB="23908" anchor="ctr"/>
                </a:tc>
                <a:extLst>
                  <a:ext uri="{0D108BD9-81ED-4DB2-BD59-A6C34878D82A}">
                    <a16:rowId xmlns:a16="http://schemas.microsoft.com/office/drawing/2014/main" val="1430688173"/>
                  </a:ext>
                </a:extLst>
              </a:tr>
              <a:tr h="232365">
                <a:tc>
                  <a:txBody>
                    <a:bodyPr/>
                    <a:lstStyle/>
                    <a:p>
                      <a:r>
                        <a:rPr lang="en" sz="1400" u="none" strike="noStrike" dirty="0">
                          <a:solidFill>
                            <a:srgbClr val="2878A2"/>
                          </a:solidFill>
                          <a:effectLst/>
                          <a:hlinkClick r:id="rId50" tooltip="sklearn.metrics.completeness_score"/>
                        </a:rPr>
                        <a:t>completeness_score</a:t>
                      </a:r>
                      <a:endParaRPr lang="en" sz="1400" dirty="0">
                        <a:effectLst/>
                      </a:endParaRPr>
                    </a:p>
                  </a:txBody>
                  <a:tcPr marL="47817" marR="47817" marT="23908" marB="23908" anchor="ctr"/>
                </a:tc>
                <a:extLst>
                  <a:ext uri="{0D108BD9-81ED-4DB2-BD59-A6C34878D82A}">
                    <a16:rowId xmlns:a16="http://schemas.microsoft.com/office/drawing/2014/main" val="3311090397"/>
                  </a:ext>
                </a:extLst>
              </a:tr>
              <a:tr h="232365">
                <a:tc>
                  <a:txBody>
                    <a:bodyPr/>
                    <a:lstStyle/>
                    <a:p>
                      <a:r>
                        <a:rPr lang="en" sz="1400" u="none" strike="noStrike" dirty="0">
                          <a:solidFill>
                            <a:srgbClr val="2878A2"/>
                          </a:solidFill>
                          <a:effectLst/>
                          <a:hlinkClick r:id="rId51" tooltip="sklearn.metrics.cluster.contingency_matrix"/>
                        </a:rPr>
                        <a:t>cluster.contingency_matrix</a:t>
                      </a:r>
                      <a:endParaRPr lang="en" sz="1400" dirty="0">
                        <a:effectLst/>
                      </a:endParaRPr>
                    </a:p>
                  </a:txBody>
                  <a:tcPr marL="47817" marR="47817" marT="23908" marB="23908" anchor="ctr"/>
                </a:tc>
                <a:extLst>
                  <a:ext uri="{0D108BD9-81ED-4DB2-BD59-A6C34878D82A}">
                    <a16:rowId xmlns:a16="http://schemas.microsoft.com/office/drawing/2014/main" val="2207627658"/>
                  </a:ext>
                </a:extLst>
              </a:tr>
              <a:tr h="232365">
                <a:tc>
                  <a:txBody>
                    <a:bodyPr/>
                    <a:lstStyle/>
                    <a:p>
                      <a:r>
                        <a:rPr lang="en" sz="1400" u="none" strike="noStrike" dirty="0">
                          <a:solidFill>
                            <a:srgbClr val="2878A2"/>
                          </a:solidFill>
                          <a:effectLst/>
                          <a:hlinkClick r:id="rId52" tooltip="sklearn.metrics.cluster.pair_confusion_matrix"/>
                        </a:rPr>
                        <a:t>cluster.pair_confusion_matrix</a:t>
                      </a:r>
                      <a:endParaRPr lang="en" sz="1400" dirty="0">
                        <a:effectLst/>
                      </a:endParaRPr>
                    </a:p>
                  </a:txBody>
                  <a:tcPr marL="47817" marR="47817" marT="23908" marB="23908" anchor="ctr"/>
                </a:tc>
                <a:extLst>
                  <a:ext uri="{0D108BD9-81ED-4DB2-BD59-A6C34878D82A}">
                    <a16:rowId xmlns:a16="http://schemas.microsoft.com/office/drawing/2014/main" val="475167411"/>
                  </a:ext>
                </a:extLst>
              </a:tr>
              <a:tr h="232365">
                <a:tc>
                  <a:txBody>
                    <a:bodyPr/>
                    <a:lstStyle/>
                    <a:p>
                      <a:r>
                        <a:rPr lang="en" sz="1400" u="none" strike="noStrike" dirty="0">
                          <a:solidFill>
                            <a:srgbClr val="2878A2"/>
                          </a:solidFill>
                          <a:effectLst/>
                          <a:hlinkClick r:id="rId53" tooltip="sklearn.metrics.fowlkes_mallows_score"/>
                        </a:rPr>
                        <a:t>fowlkes_mallows_score</a:t>
                      </a:r>
                      <a:endParaRPr lang="en" sz="1400" dirty="0">
                        <a:effectLst/>
                      </a:endParaRPr>
                    </a:p>
                  </a:txBody>
                  <a:tcPr marL="47817" marR="47817" marT="23908" marB="23908" anchor="ctr"/>
                </a:tc>
                <a:extLst>
                  <a:ext uri="{0D108BD9-81ED-4DB2-BD59-A6C34878D82A}">
                    <a16:rowId xmlns:a16="http://schemas.microsoft.com/office/drawing/2014/main" val="433059673"/>
                  </a:ext>
                </a:extLst>
              </a:tr>
              <a:tr h="232365">
                <a:tc>
                  <a:txBody>
                    <a:bodyPr/>
                    <a:lstStyle/>
                    <a:p>
                      <a:r>
                        <a:rPr lang="en" sz="1400" u="none" strike="noStrike" dirty="0">
                          <a:solidFill>
                            <a:srgbClr val="2878A2"/>
                          </a:solidFill>
                          <a:effectLst/>
                          <a:hlinkClick r:id="rId54" tooltip="sklearn.metrics.homogeneity_completeness_v_measure"/>
                        </a:rPr>
                        <a:t>homogeneity_completeness_v_measure</a:t>
                      </a:r>
                      <a:endParaRPr lang="en" sz="1400" dirty="0">
                        <a:effectLst/>
                      </a:endParaRPr>
                    </a:p>
                  </a:txBody>
                  <a:tcPr marL="47817" marR="47817" marT="23908" marB="23908" anchor="ctr"/>
                </a:tc>
                <a:extLst>
                  <a:ext uri="{0D108BD9-81ED-4DB2-BD59-A6C34878D82A}">
                    <a16:rowId xmlns:a16="http://schemas.microsoft.com/office/drawing/2014/main" val="1244886452"/>
                  </a:ext>
                </a:extLst>
              </a:tr>
              <a:tr h="232365">
                <a:tc>
                  <a:txBody>
                    <a:bodyPr/>
                    <a:lstStyle/>
                    <a:p>
                      <a:r>
                        <a:rPr lang="en" sz="1400" u="none" strike="noStrike" dirty="0">
                          <a:solidFill>
                            <a:srgbClr val="2878A2"/>
                          </a:solidFill>
                          <a:effectLst/>
                          <a:hlinkClick r:id="rId55" tooltip="sklearn.metrics.homogeneity_score"/>
                        </a:rPr>
                        <a:t>homogeneity_score</a:t>
                      </a:r>
                      <a:endParaRPr lang="en" sz="1400" dirty="0">
                        <a:effectLst/>
                      </a:endParaRPr>
                    </a:p>
                  </a:txBody>
                  <a:tcPr marL="47817" marR="47817" marT="23908" marB="23908" anchor="ctr"/>
                </a:tc>
                <a:extLst>
                  <a:ext uri="{0D108BD9-81ED-4DB2-BD59-A6C34878D82A}">
                    <a16:rowId xmlns:a16="http://schemas.microsoft.com/office/drawing/2014/main" val="4218799192"/>
                  </a:ext>
                </a:extLst>
              </a:tr>
              <a:tr h="232365">
                <a:tc>
                  <a:txBody>
                    <a:bodyPr/>
                    <a:lstStyle/>
                    <a:p>
                      <a:r>
                        <a:rPr lang="en" sz="1400" u="none" strike="noStrike" dirty="0">
                          <a:solidFill>
                            <a:srgbClr val="2878A2"/>
                          </a:solidFill>
                          <a:effectLst/>
                          <a:hlinkClick r:id="rId56" tooltip="sklearn.metrics.mutual_info_score"/>
                        </a:rPr>
                        <a:t>mutual_info_score</a:t>
                      </a:r>
                      <a:endParaRPr lang="en" sz="1400" dirty="0">
                        <a:effectLst/>
                      </a:endParaRPr>
                    </a:p>
                  </a:txBody>
                  <a:tcPr marL="47817" marR="47817" marT="23908" marB="23908" anchor="ctr"/>
                </a:tc>
                <a:extLst>
                  <a:ext uri="{0D108BD9-81ED-4DB2-BD59-A6C34878D82A}">
                    <a16:rowId xmlns:a16="http://schemas.microsoft.com/office/drawing/2014/main" val="3469883478"/>
                  </a:ext>
                </a:extLst>
              </a:tr>
              <a:tr h="232365">
                <a:tc>
                  <a:txBody>
                    <a:bodyPr/>
                    <a:lstStyle/>
                    <a:p>
                      <a:r>
                        <a:rPr lang="en" sz="1400" u="none" strike="noStrike" dirty="0">
                          <a:solidFill>
                            <a:srgbClr val="2878A2"/>
                          </a:solidFill>
                          <a:effectLst/>
                          <a:hlinkClick r:id="rId57" tooltip="sklearn.metrics.normalized_mutual_info_score"/>
                        </a:rPr>
                        <a:t>normalized_mutual_info_score</a:t>
                      </a:r>
                      <a:endParaRPr lang="en" sz="1400" dirty="0">
                        <a:effectLst/>
                      </a:endParaRPr>
                    </a:p>
                  </a:txBody>
                  <a:tcPr marL="47817" marR="47817" marT="23908" marB="23908" anchor="ctr"/>
                </a:tc>
                <a:extLst>
                  <a:ext uri="{0D108BD9-81ED-4DB2-BD59-A6C34878D82A}">
                    <a16:rowId xmlns:a16="http://schemas.microsoft.com/office/drawing/2014/main" val="4123826289"/>
                  </a:ext>
                </a:extLst>
              </a:tr>
              <a:tr h="232365">
                <a:tc>
                  <a:txBody>
                    <a:bodyPr/>
                    <a:lstStyle/>
                    <a:p>
                      <a:r>
                        <a:rPr lang="en" sz="1400" u="none" strike="noStrike" dirty="0">
                          <a:solidFill>
                            <a:srgbClr val="2878A2"/>
                          </a:solidFill>
                          <a:effectLst/>
                          <a:hlinkClick r:id="rId58" tooltip="sklearn.metrics.rand_score"/>
                        </a:rPr>
                        <a:t>rand_score</a:t>
                      </a:r>
                      <a:endParaRPr lang="en" sz="1400" dirty="0">
                        <a:effectLst/>
                      </a:endParaRPr>
                    </a:p>
                  </a:txBody>
                  <a:tcPr marL="47817" marR="47817" marT="23908" marB="23908" anchor="ctr"/>
                </a:tc>
                <a:extLst>
                  <a:ext uri="{0D108BD9-81ED-4DB2-BD59-A6C34878D82A}">
                    <a16:rowId xmlns:a16="http://schemas.microsoft.com/office/drawing/2014/main" val="2671192916"/>
                  </a:ext>
                </a:extLst>
              </a:tr>
              <a:tr h="232365">
                <a:tc>
                  <a:txBody>
                    <a:bodyPr/>
                    <a:lstStyle/>
                    <a:p>
                      <a:r>
                        <a:rPr lang="en" sz="1400" u="none" strike="noStrike" dirty="0">
                          <a:solidFill>
                            <a:srgbClr val="2878A2"/>
                          </a:solidFill>
                          <a:effectLst/>
                          <a:hlinkClick r:id="rId59" tooltip="sklearn.metrics.silhouette_score"/>
                        </a:rPr>
                        <a:t>silhouette_score</a:t>
                      </a:r>
                      <a:endParaRPr lang="en" sz="1400" dirty="0">
                        <a:effectLst/>
                      </a:endParaRPr>
                    </a:p>
                  </a:txBody>
                  <a:tcPr marL="47817" marR="47817" marT="23908" marB="23908" anchor="ctr"/>
                </a:tc>
                <a:extLst>
                  <a:ext uri="{0D108BD9-81ED-4DB2-BD59-A6C34878D82A}">
                    <a16:rowId xmlns:a16="http://schemas.microsoft.com/office/drawing/2014/main" val="543870404"/>
                  </a:ext>
                </a:extLst>
              </a:tr>
              <a:tr h="232365">
                <a:tc>
                  <a:txBody>
                    <a:bodyPr/>
                    <a:lstStyle/>
                    <a:p>
                      <a:r>
                        <a:rPr lang="en" sz="1400" u="none" strike="noStrike" dirty="0">
                          <a:solidFill>
                            <a:srgbClr val="2878A2"/>
                          </a:solidFill>
                          <a:effectLst/>
                          <a:hlinkClick r:id="rId60" tooltip="sklearn.metrics.silhouette_samples"/>
                        </a:rPr>
                        <a:t>silhouette_samples</a:t>
                      </a:r>
                      <a:endParaRPr lang="en" sz="1400" dirty="0">
                        <a:effectLst/>
                      </a:endParaRPr>
                    </a:p>
                  </a:txBody>
                  <a:tcPr marL="47817" marR="47817" marT="23908" marB="23908" anchor="ctr"/>
                </a:tc>
                <a:extLst>
                  <a:ext uri="{0D108BD9-81ED-4DB2-BD59-A6C34878D82A}">
                    <a16:rowId xmlns:a16="http://schemas.microsoft.com/office/drawing/2014/main" val="1948400014"/>
                  </a:ext>
                </a:extLst>
              </a:tr>
              <a:tr h="232365">
                <a:tc>
                  <a:txBody>
                    <a:bodyPr/>
                    <a:lstStyle/>
                    <a:p>
                      <a:r>
                        <a:rPr lang="en" sz="1400" u="none" strike="noStrike" dirty="0">
                          <a:solidFill>
                            <a:srgbClr val="2878A2"/>
                          </a:solidFill>
                          <a:effectLst/>
                          <a:hlinkClick r:id="rId61" tooltip="sklearn.metrics.v_measure_score"/>
                        </a:rPr>
                        <a:t>v_measure_score</a:t>
                      </a:r>
                      <a:endParaRPr lang="en" sz="1400" dirty="0">
                        <a:effectLst/>
                      </a:endParaRPr>
                    </a:p>
                  </a:txBody>
                  <a:tcPr marL="47817" marR="47817" marT="23908" marB="23908" anchor="ctr"/>
                </a:tc>
                <a:extLst>
                  <a:ext uri="{0D108BD9-81ED-4DB2-BD59-A6C34878D82A}">
                    <a16:rowId xmlns:a16="http://schemas.microsoft.com/office/drawing/2014/main" val="2627127073"/>
                  </a:ext>
                </a:extLst>
              </a:tr>
            </a:tbl>
          </a:graphicData>
        </a:graphic>
      </p:graphicFrame>
      <p:sp>
        <p:nvSpPr>
          <p:cNvPr id="12" name="文本框 11">
            <a:extLst>
              <a:ext uri="{FF2B5EF4-FFF2-40B4-BE49-F238E27FC236}">
                <a16:creationId xmlns:a16="http://schemas.microsoft.com/office/drawing/2014/main" id="{DF650BF1-9470-38AA-5F40-26A452958009}"/>
              </a:ext>
            </a:extLst>
          </p:cNvPr>
          <p:cNvSpPr txBox="1"/>
          <p:nvPr/>
        </p:nvSpPr>
        <p:spPr>
          <a:xfrm>
            <a:off x="5398204" y="1945629"/>
            <a:ext cx="2740383" cy="423321"/>
          </a:xfrm>
          <a:prstGeom prst="rect">
            <a:avLst/>
          </a:prstGeom>
          <a:noFill/>
        </p:spPr>
        <p:txBody>
          <a:bodyPr wrap="square">
            <a:spAutoFit/>
          </a:bodyPr>
          <a:lstStyle/>
          <a:p>
            <a:pPr>
              <a:lnSpc>
                <a:spcPct val="130000"/>
              </a:lnSpc>
            </a:pPr>
            <a:r>
              <a:rPr lang="en" altLang="zh-CN" b="0" i="0" u="none" strike="noStrike" dirty="0">
                <a:solidFill>
                  <a:srgbClr val="C00000"/>
                </a:solidFill>
                <a:effectLst/>
              </a:rPr>
              <a:t>Regression metrics</a:t>
            </a:r>
          </a:p>
        </p:txBody>
      </p:sp>
      <p:sp>
        <p:nvSpPr>
          <p:cNvPr id="13" name="文本框 12">
            <a:extLst>
              <a:ext uri="{FF2B5EF4-FFF2-40B4-BE49-F238E27FC236}">
                <a16:creationId xmlns:a16="http://schemas.microsoft.com/office/drawing/2014/main" id="{534153B5-721D-E21C-0398-DE2889B0A3DF}"/>
              </a:ext>
            </a:extLst>
          </p:cNvPr>
          <p:cNvSpPr txBox="1"/>
          <p:nvPr/>
        </p:nvSpPr>
        <p:spPr>
          <a:xfrm>
            <a:off x="8446188" y="1804491"/>
            <a:ext cx="2740383" cy="423321"/>
          </a:xfrm>
          <a:prstGeom prst="rect">
            <a:avLst/>
          </a:prstGeom>
          <a:noFill/>
        </p:spPr>
        <p:txBody>
          <a:bodyPr wrap="square">
            <a:spAutoFit/>
          </a:bodyPr>
          <a:lstStyle/>
          <a:p>
            <a:pPr>
              <a:lnSpc>
                <a:spcPct val="130000"/>
              </a:lnSpc>
            </a:pPr>
            <a:r>
              <a:rPr lang="en" altLang="zh-CN" b="0" i="0" u="none" strike="noStrike" dirty="0">
                <a:solidFill>
                  <a:srgbClr val="C00000"/>
                </a:solidFill>
                <a:effectLst/>
              </a:rPr>
              <a:t>Clustering metrics</a:t>
            </a:r>
          </a:p>
        </p:txBody>
      </p:sp>
    </p:spTree>
    <p:extLst>
      <p:ext uri="{BB962C8B-B14F-4D97-AF65-F5344CB8AC3E}">
        <p14:creationId xmlns:p14="http://schemas.microsoft.com/office/powerpoint/2010/main" val="3665194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Evaluation Metrics</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76054"/>
            <a:ext cx="11531600" cy="533672"/>
          </a:xfrm>
          <a:prstGeom prst="rect">
            <a:avLst/>
          </a:prstGeom>
          <a:noFill/>
        </p:spPr>
        <p:txBody>
          <a:bodyPr wrap="square">
            <a:spAutoFit/>
          </a:bodyPr>
          <a:lstStyle/>
          <a:p>
            <a:pPr>
              <a:lnSpc>
                <a:spcPct val="130000"/>
              </a:lnSpc>
            </a:pPr>
            <a:r>
              <a:rPr lang="en-US" altLang="zh-CN" sz="2400" dirty="0">
                <a:solidFill>
                  <a:srgbClr val="212529"/>
                </a:solidFill>
                <a:latin typeface="-apple-system"/>
              </a:rPr>
              <a:t>Example: evaluate a binary classification task </a:t>
            </a:r>
            <a:endParaRPr lang="en" altLang="zh-CN" sz="2400" b="0" i="0" u="none" strike="noStrike" dirty="0">
              <a:solidFill>
                <a:srgbClr val="212529"/>
              </a:solidFill>
              <a:effectLst/>
              <a:latin typeface="-apple-system"/>
            </a:endParaRPr>
          </a:p>
        </p:txBody>
      </p:sp>
      <p:pic>
        <p:nvPicPr>
          <p:cNvPr id="4" name="图片 3">
            <a:extLst>
              <a:ext uri="{FF2B5EF4-FFF2-40B4-BE49-F238E27FC236}">
                <a16:creationId xmlns:a16="http://schemas.microsoft.com/office/drawing/2014/main" id="{1C0386E2-35A1-AF37-F496-56152518EF3A}"/>
              </a:ext>
            </a:extLst>
          </p:cNvPr>
          <p:cNvPicPr>
            <a:picLocks noChangeAspect="1"/>
          </p:cNvPicPr>
          <p:nvPr/>
        </p:nvPicPr>
        <p:blipFill>
          <a:blip r:embed="rId3"/>
          <a:stretch>
            <a:fillRect/>
          </a:stretch>
        </p:blipFill>
        <p:spPr>
          <a:xfrm>
            <a:off x="672592" y="2224432"/>
            <a:ext cx="4564990" cy="1791230"/>
          </a:xfrm>
          <a:prstGeom prst="rect">
            <a:avLst/>
          </a:prstGeom>
        </p:spPr>
      </p:pic>
      <p:pic>
        <p:nvPicPr>
          <p:cNvPr id="6" name="图片 5">
            <a:extLst>
              <a:ext uri="{FF2B5EF4-FFF2-40B4-BE49-F238E27FC236}">
                <a16:creationId xmlns:a16="http://schemas.microsoft.com/office/drawing/2014/main" id="{3B70410F-76A5-ACA2-EDD0-36270CC53BC3}"/>
              </a:ext>
            </a:extLst>
          </p:cNvPr>
          <p:cNvPicPr>
            <a:picLocks noChangeAspect="1"/>
          </p:cNvPicPr>
          <p:nvPr/>
        </p:nvPicPr>
        <p:blipFill rotWithShape="1">
          <a:blip r:embed="rId4"/>
          <a:srcRect r="20979"/>
          <a:stretch/>
        </p:blipFill>
        <p:spPr>
          <a:xfrm>
            <a:off x="672592" y="4360907"/>
            <a:ext cx="4564990" cy="1717262"/>
          </a:xfrm>
          <a:prstGeom prst="rect">
            <a:avLst/>
          </a:prstGeom>
        </p:spPr>
      </p:pic>
      <p:pic>
        <p:nvPicPr>
          <p:cNvPr id="8" name="图片 7">
            <a:extLst>
              <a:ext uri="{FF2B5EF4-FFF2-40B4-BE49-F238E27FC236}">
                <a16:creationId xmlns:a16="http://schemas.microsoft.com/office/drawing/2014/main" id="{BFC05701-62C1-F739-06F4-2F09339454FD}"/>
              </a:ext>
            </a:extLst>
          </p:cNvPr>
          <p:cNvPicPr>
            <a:picLocks noChangeAspect="1"/>
          </p:cNvPicPr>
          <p:nvPr/>
        </p:nvPicPr>
        <p:blipFill>
          <a:blip r:embed="rId5"/>
          <a:stretch>
            <a:fillRect/>
          </a:stretch>
        </p:blipFill>
        <p:spPr>
          <a:xfrm>
            <a:off x="5622669" y="2224432"/>
            <a:ext cx="4408843" cy="1807626"/>
          </a:xfrm>
          <a:prstGeom prst="rect">
            <a:avLst/>
          </a:prstGeom>
        </p:spPr>
      </p:pic>
      <p:pic>
        <p:nvPicPr>
          <p:cNvPr id="10" name="图片 9">
            <a:extLst>
              <a:ext uri="{FF2B5EF4-FFF2-40B4-BE49-F238E27FC236}">
                <a16:creationId xmlns:a16="http://schemas.microsoft.com/office/drawing/2014/main" id="{1CE34B87-E1CB-B5D3-4854-0CACFE19B7FF}"/>
              </a:ext>
            </a:extLst>
          </p:cNvPr>
          <p:cNvPicPr>
            <a:picLocks noChangeAspect="1"/>
          </p:cNvPicPr>
          <p:nvPr/>
        </p:nvPicPr>
        <p:blipFill rotWithShape="1">
          <a:blip r:embed="rId6"/>
          <a:srcRect r="15793"/>
          <a:stretch/>
        </p:blipFill>
        <p:spPr>
          <a:xfrm>
            <a:off x="5622669" y="4358375"/>
            <a:ext cx="4408843" cy="1716154"/>
          </a:xfrm>
          <a:prstGeom prst="rect">
            <a:avLst/>
          </a:prstGeom>
        </p:spPr>
      </p:pic>
    </p:spTree>
    <p:extLst>
      <p:ext uri="{BB962C8B-B14F-4D97-AF65-F5344CB8AC3E}">
        <p14:creationId xmlns:p14="http://schemas.microsoft.com/office/powerpoint/2010/main" val="187703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K Fold Cross-Validation</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80605"/>
            <a:ext cx="10680700" cy="2454198"/>
          </a:xfrm>
          <a:prstGeom prst="rect">
            <a:avLst/>
          </a:prstGeom>
          <a:noFill/>
        </p:spPr>
        <p:txBody>
          <a:bodyPr wrap="square">
            <a:spAutoFit/>
          </a:bodyPr>
          <a:lstStyle/>
          <a:p>
            <a:pPr>
              <a:lnSpc>
                <a:spcPct val="130000"/>
              </a:lnSpc>
            </a:pPr>
            <a:r>
              <a:rPr lang="en-GB" sz="2400" dirty="0"/>
              <a:t>Evaluation on one validation set can be sensitive to </a:t>
            </a:r>
            <a:r>
              <a:rPr lang="en-GB" sz="2400" b="0" i="0" dirty="0">
                <a:solidFill>
                  <a:srgbClr val="212529"/>
                </a:solidFill>
                <a:effectLst/>
                <a:latin typeface="-apple-system"/>
              </a:rPr>
              <a:t>a particular random choice</a:t>
            </a:r>
          </a:p>
          <a:p>
            <a:pPr>
              <a:lnSpc>
                <a:spcPct val="130000"/>
              </a:lnSpc>
            </a:pPr>
            <a:r>
              <a:rPr lang="en-US" sz="2400" b="1" dirty="0"/>
              <a:t>k-fold Cross-validation</a:t>
            </a:r>
          </a:p>
          <a:p>
            <a:pPr marL="342900" indent="-342900">
              <a:lnSpc>
                <a:spcPct val="130000"/>
              </a:lnSpc>
              <a:buFont typeface="Arial" panose="020B0604020202020204" pitchFamily="34" charset="0"/>
              <a:buChar char="•"/>
            </a:pPr>
            <a:r>
              <a:rPr lang="en-GB" sz="2400" dirty="0"/>
              <a:t>Split the data into k folds</a:t>
            </a:r>
          </a:p>
          <a:p>
            <a:pPr marL="342900" indent="-342900">
              <a:lnSpc>
                <a:spcPct val="130000"/>
              </a:lnSpc>
              <a:buFont typeface="Arial" panose="020B0604020202020204" pitchFamily="34" charset="0"/>
              <a:buChar char="•"/>
            </a:pPr>
            <a:r>
              <a:rPr lang="en-GB" sz="2400" dirty="0"/>
              <a:t>Regard each fold as validation set and use the rest for training</a:t>
            </a:r>
          </a:p>
          <a:p>
            <a:pPr marL="342900" indent="-342900">
              <a:lnSpc>
                <a:spcPct val="130000"/>
              </a:lnSpc>
              <a:buFont typeface="Arial" panose="020B0604020202020204" pitchFamily="34" charset="0"/>
              <a:buChar char="•"/>
            </a:pPr>
            <a:r>
              <a:rPr lang="en-GB" sz="2400" dirty="0"/>
              <a:t>Measure averaged score as model performance</a:t>
            </a:r>
          </a:p>
        </p:txBody>
      </p:sp>
      <p:pic>
        <p:nvPicPr>
          <p:cNvPr id="3" name="Picture 2">
            <a:extLst>
              <a:ext uri="{FF2B5EF4-FFF2-40B4-BE49-F238E27FC236}">
                <a16:creationId xmlns:a16="http://schemas.microsoft.com/office/drawing/2014/main" id="{0DDB607B-340E-E282-20AE-D4A13F399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706" y="3336645"/>
            <a:ext cx="4395501" cy="304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47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K Fold Cross-Validation</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80605"/>
            <a:ext cx="10680700" cy="1493935"/>
          </a:xfrm>
          <a:prstGeom prst="rect">
            <a:avLst/>
          </a:prstGeom>
          <a:noFill/>
        </p:spPr>
        <p:txBody>
          <a:bodyPr wrap="square">
            <a:spAutoFit/>
          </a:bodyPr>
          <a:lstStyle/>
          <a:p>
            <a:pPr>
              <a:lnSpc>
                <a:spcPct val="130000"/>
              </a:lnSpc>
            </a:pPr>
            <a:r>
              <a:rPr lang="en-GB" sz="2400" dirty="0">
                <a:solidFill>
                  <a:srgbClr val="C00000"/>
                </a:solidFill>
              </a:rPr>
              <a:t>KFold:</a:t>
            </a:r>
            <a:r>
              <a:rPr lang="en-GB" sz="2400" dirty="0"/>
              <a:t> divide all the samples in K</a:t>
            </a:r>
            <a:r>
              <a:rPr lang="zh-CN" altLang="en-US" sz="2400" dirty="0"/>
              <a:t> </a:t>
            </a:r>
            <a:r>
              <a:rPr lang="en-GB" sz="2400" dirty="0"/>
              <a:t>folds</a:t>
            </a:r>
          </a:p>
          <a:p>
            <a:pPr marL="342900" indent="-342900">
              <a:lnSpc>
                <a:spcPct val="130000"/>
              </a:lnSpc>
              <a:buFont typeface="Arial" panose="020B0604020202020204" pitchFamily="34" charset="0"/>
              <a:buChar char="•"/>
            </a:pPr>
            <a:r>
              <a:rPr lang="en-GB" sz="2400" dirty="0"/>
              <a:t>Return a generator of tuples (</a:t>
            </a:r>
            <a:r>
              <a:rPr lang="en-GB" sz="2400" dirty="0" err="1"/>
              <a:t>train_index</a:t>
            </a:r>
            <a:r>
              <a:rPr lang="en-GB" sz="2400" dirty="0"/>
              <a:t>, </a:t>
            </a:r>
            <a:r>
              <a:rPr lang="en-GB" sz="2400" dirty="0" err="1"/>
              <a:t>test_index</a:t>
            </a:r>
            <a:r>
              <a:rPr lang="en-GB" sz="2400" dirty="0"/>
              <a:t>)  </a:t>
            </a:r>
            <a:r>
              <a:rPr lang="en-GB" sz="2400" dirty="0">
                <a:solidFill>
                  <a:srgbClr val="FF0000"/>
                </a:solidFill>
              </a:rPr>
              <a:t>---- only length matters</a:t>
            </a:r>
          </a:p>
          <a:p>
            <a:pPr marL="342900" indent="-342900">
              <a:lnSpc>
                <a:spcPct val="130000"/>
              </a:lnSpc>
              <a:buFont typeface="Arial" panose="020B0604020202020204" pitchFamily="34" charset="0"/>
              <a:buChar char="•"/>
            </a:pPr>
            <a:r>
              <a:rPr lang="en-GB" sz="2400" b="0" i="0" dirty="0">
                <a:solidFill>
                  <a:srgbClr val="212529"/>
                </a:solidFill>
                <a:effectLst/>
                <a:latin typeface="-apple-system"/>
              </a:rPr>
              <a:t>Example: 2-fold </a:t>
            </a:r>
            <a:r>
              <a:rPr lang="en-GB" altLang="zh-CN" sz="2400" b="0" i="0" dirty="0">
                <a:solidFill>
                  <a:srgbClr val="212529"/>
                </a:solidFill>
                <a:effectLst/>
                <a:latin typeface="-apple-system"/>
              </a:rPr>
              <a:t>split </a:t>
            </a:r>
            <a:r>
              <a:rPr lang="en-GB" sz="2400" b="0" i="0" dirty="0">
                <a:solidFill>
                  <a:srgbClr val="212529"/>
                </a:solidFill>
                <a:effectLst/>
                <a:latin typeface="-apple-system"/>
              </a:rPr>
              <a:t>on 4 samples</a:t>
            </a:r>
            <a:endParaRPr lang="en-US" sz="2400" dirty="0"/>
          </a:p>
        </p:txBody>
      </p:sp>
      <p:pic>
        <p:nvPicPr>
          <p:cNvPr id="6" name="Picture 5">
            <a:extLst>
              <a:ext uri="{FF2B5EF4-FFF2-40B4-BE49-F238E27FC236}">
                <a16:creationId xmlns:a16="http://schemas.microsoft.com/office/drawing/2014/main" id="{585D4C1F-8D1B-F650-F285-0A78E33E1966}"/>
              </a:ext>
            </a:extLst>
          </p:cNvPr>
          <p:cNvPicPr>
            <a:picLocks noChangeAspect="1"/>
          </p:cNvPicPr>
          <p:nvPr/>
        </p:nvPicPr>
        <p:blipFill>
          <a:blip r:embed="rId2"/>
          <a:stretch>
            <a:fillRect/>
          </a:stretch>
        </p:blipFill>
        <p:spPr>
          <a:xfrm>
            <a:off x="672592" y="2764541"/>
            <a:ext cx="6497393" cy="3616672"/>
          </a:xfrm>
          <a:prstGeom prst="rect">
            <a:avLst/>
          </a:prstGeom>
        </p:spPr>
      </p:pic>
    </p:spTree>
    <p:extLst>
      <p:ext uri="{BB962C8B-B14F-4D97-AF65-F5344CB8AC3E}">
        <p14:creationId xmlns:p14="http://schemas.microsoft.com/office/powerpoint/2010/main" val="319979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4" name="文本框 3">
            <a:extLst>
              <a:ext uri="{FF2B5EF4-FFF2-40B4-BE49-F238E27FC236}">
                <a16:creationId xmlns:a16="http://schemas.microsoft.com/office/drawing/2014/main" id="{8BE297DF-510E-E371-DFB5-4DCDDAE9EFBD}"/>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dirty="0">
                <a:sym typeface="+mn-lt"/>
              </a:rPr>
              <a:t>Scikit-Learn</a:t>
            </a:r>
          </a:p>
        </p:txBody>
      </p:sp>
      <p:sp>
        <p:nvSpPr>
          <p:cNvPr id="6" name="文本框 5">
            <a:extLst>
              <a:ext uri="{FF2B5EF4-FFF2-40B4-BE49-F238E27FC236}">
                <a16:creationId xmlns:a16="http://schemas.microsoft.com/office/drawing/2014/main" id="{AE551410-87F2-4375-9FF2-2CB73197982D}"/>
              </a:ext>
            </a:extLst>
          </p:cNvPr>
          <p:cNvSpPr txBox="1"/>
          <p:nvPr/>
        </p:nvSpPr>
        <p:spPr>
          <a:xfrm>
            <a:off x="660400" y="1275091"/>
            <a:ext cx="10348026" cy="1974067"/>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altLang="zh-CN" sz="2400" b="0" i="0" u="none" strike="noStrike" dirty="0">
                <a:solidFill>
                  <a:srgbClr val="000000"/>
                </a:solidFill>
                <a:effectLst/>
                <a:latin typeface="Calibri" panose="020F0502020204030204" pitchFamily="34" charset="0"/>
                <a:cs typeface="Calibri" panose="020F0502020204030204" pitchFamily="34" charset="0"/>
              </a:rPr>
              <a:t>A </a:t>
            </a:r>
            <a:r>
              <a:rPr lang="en-GB" altLang="zh-CN" sz="2400" b="0" i="0" u="none" strike="noStrike" dirty="0">
                <a:solidFill>
                  <a:srgbClr val="000000"/>
                </a:solidFill>
                <a:effectLst/>
                <a:latin typeface="Calibri" panose="020F0502020204030204" pitchFamily="34" charset="0"/>
                <a:cs typeface="Calibri" panose="020F0502020204030204" pitchFamily="34" charset="0"/>
              </a:rPr>
              <a:t>Python library for </a:t>
            </a:r>
            <a:r>
              <a:rPr lang="en-GB" altLang="zh-CN" sz="2400" b="1" i="0" u="none" strike="noStrike" dirty="0">
                <a:solidFill>
                  <a:srgbClr val="000000"/>
                </a:solidFill>
                <a:effectLst/>
                <a:latin typeface="Calibri" panose="020F0502020204030204" pitchFamily="34" charset="0"/>
                <a:cs typeface="Calibri" panose="020F0502020204030204" pitchFamily="34" charset="0"/>
              </a:rPr>
              <a:t>machine learning </a:t>
            </a:r>
          </a:p>
          <a:p>
            <a:pPr marL="342900" indent="-342900">
              <a:lnSpc>
                <a:spcPct val="130000"/>
              </a:lnSpc>
              <a:buFont typeface="Arial" panose="020B0604020202020204" pitchFamily="34" charset="0"/>
              <a:buChar char="•"/>
            </a:pPr>
            <a:r>
              <a:rPr lang="en-GB" altLang="zh-CN" sz="2400" dirty="0">
                <a:solidFill>
                  <a:srgbClr val="000000"/>
                </a:solidFill>
                <a:latin typeface="Calibri" panose="020F0502020204030204" pitchFamily="34" charset="0"/>
                <a:cs typeface="Calibri" panose="020F0502020204030204" pitchFamily="34" charset="0"/>
              </a:rPr>
              <a:t>Built on </a:t>
            </a:r>
            <a:r>
              <a:rPr lang="en-GB" altLang="zh-CN" sz="2400" b="1" dirty="0">
                <a:solidFill>
                  <a:srgbClr val="000000"/>
                </a:solidFill>
                <a:latin typeface="Calibri" panose="020F0502020204030204" pitchFamily="34" charset="0"/>
                <a:cs typeface="Calibri" panose="020F0502020204030204" pitchFamily="34" charset="0"/>
              </a:rPr>
              <a:t>NumPy</a:t>
            </a:r>
            <a:r>
              <a:rPr lang="en-GB" altLang="zh-CN" sz="2400" dirty="0">
                <a:solidFill>
                  <a:srgbClr val="000000"/>
                </a:solidFill>
                <a:latin typeface="Calibri" panose="020F0502020204030204" pitchFamily="34" charset="0"/>
                <a:cs typeface="Calibri" panose="020F0502020204030204" pitchFamily="34" charset="0"/>
              </a:rPr>
              <a:t>, </a:t>
            </a:r>
            <a:r>
              <a:rPr lang="en-GB" altLang="zh-CN" sz="2400" b="1" dirty="0">
                <a:solidFill>
                  <a:srgbClr val="000000"/>
                </a:solidFill>
                <a:latin typeface="Calibri" panose="020F0502020204030204" pitchFamily="34" charset="0"/>
                <a:cs typeface="Calibri" panose="020F0502020204030204" pitchFamily="34" charset="0"/>
              </a:rPr>
              <a:t>Pandas, SciPy</a:t>
            </a:r>
            <a:r>
              <a:rPr lang="en-GB" altLang="zh-CN" sz="2400" dirty="0">
                <a:solidFill>
                  <a:srgbClr val="000000"/>
                </a:solidFill>
                <a:latin typeface="Calibri" panose="020F0502020204030204" pitchFamily="34" charset="0"/>
                <a:cs typeface="Calibri" panose="020F0502020204030204" pitchFamily="34" charset="0"/>
              </a:rPr>
              <a:t>, and </a:t>
            </a:r>
            <a:r>
              <a:rPr lang="en-GB" altLang="zh-CN" sz="2400" b="1" dirty="0">
                <a:solidFill>
                  <a:srgbClr val="000000"/>
                </a:solidFill>
                <a:latin typeface="Calibri" panose="020F0502020204030204" pitchFamily="34" charset="0"/>
                <a:cs typeface="Calibri" panose="020F0502020204030204" pitchFamily="34" charset="0"/>
              </a:rPr>
              <a:t>Matplotlib</a:t>
            </a:r>
            <a:endParaRPr lang="en-GB" altLang="zh-CN" sz="2400" dirty="0">
              <a:latin typeface="Calibri" panose="020F0502020204030204" pitchFamily="34" charset="0"/>
              <a:cs typeface="Calibri" panose="020F0502020204030204" pitchFamily="34" charset="0"/>
            </a:endParaRPr>
          </a:p>
          <a:p>
            <a:pPr marL="342900" indent="-342900">
              <a:lnSpc>
                <a:spcPct val="130000"/>
              </a:lnSpc>
              <a:buFont typeface="Arial" panose="020B0604020202020204" pitchFamily="34" charset="0"/>
              <a:buChar char="•"/>
            </a:pPr>
            <a:r>
              <a:rPr lang="en-GB" altLang="zh-CN" sz="2400" b="1" i="0" u="none" strike="noStrike" dirty="0">
                <a:solidFill>
                  <a:srgbClr val="000000"/>
                </a:solidFill>
                <a:effectLst/>
                <a:latin typeface="Calibri" panose="020F0502020204030204" pitchFamily="34" charset="0"/>
                <a:cs typeface="Calibri" panose="020F0502020204030204" pitchFamily="34" charset="0"/>
              </a:rPr>
              <a:t>Open source</a:t>
            </a:r>
            <a:r>
              <a:rPr lang="en-GB" altLang="zh-CN" sz="2400" b="0" i="0" u="none" strike="noStrike" dirty="0">
                <a:solidFill>
                  <a:srgbClr val="000000"/>
                </a:solidFill>
                <a:effectLst/>
                <a:latin typeface="Calibri" panose="020F0502020204030204" pitchFamily="34" charset="0"/>
                <a:cs typeface="Calibri" panose="020F0502020204030204" pitchFamily="34" charset="0"/>
              </a:rPr>
              <a:t>, commercially usable - BSD license</a:t>
            </a:r>
          </a:p>
          <a:p>
            <a:pPr marL="342900" indent="-342900">
              <a:lnSpc>
                <a:spcPct val="130000"/>
              </a:lnSpc>
              <a:buFont typeface="Arial" panose="020B0604020202020204" pitchFamily="34" charset="0"/>
              <a:buChar char="•"/>
            </a:pPr>
            <a:r>
              <a:rPr lang="en-GB" altLang="zh-CN" sz="2400" dirty="0">
                <a:solidFill>
                  <a:srgbClr val="000000"/>
                </a:solidFill>
                <a:cs typeface="Calibri" panose="020F0502020204030204" pitchFamily="34" charset="0"/>
              </a:rPr>
              <a:t>A</a:t>
            </a:r>
            <a:r>
              <a:rPr lang="en-GB" altLang="zh-CN" sz="2400" b="0" i="0" u="none" strike="noStrike" dirty="0">
                <a:solidFill>
                  <a:srgbClr val="000000"/>
                </a:solidFill>
                <a:effectLst/>
                <a:cs typeface="Calibri" panose="020F0502020204030204" pitchFamily="34" charset="0"/>
              </a:rPr>
              <a:t> clean and uniform API as well as complete online documentation</a:t>
            </a:r>
          </a:p>
        </p:txBody>
      </p:sp>
      <p:sp>
        <p:nvSpPr>
          <p:cNvPr id="10" name="文本框 9">
            <a:extLst>
              <a:ext uri="{FF2B5EF4-FFF2-40B4-BE49-F238E27FC236}">
                <a16:creationId xmlns:a16="http://schemas.microsoft.com/office/drawing/2014/main" id="{F463D6AC-3A8B-2965-5BCF-3933F164FD0A}"/>
              </a:ext>
            </a:extLst>
          </p:cNvPr>
          <p:cNvSpPr txBox="1"/>
          <p:nvPr/>
        </p:nvSpPr>
        <p:spPr>
          <a:xfrm>
            <a:off x="660400" y="6066254"/>
            <a:ext cx="6095010" cy="369332"/>
          </a:xfrm>
          <a:prstGeom prst="rect">
            <a:avLst/>
          </a:prstGeom>
          <a:noFill/>
        </p:spPr>
        <p:txBody>
          <a:bodyPr wrap="square">
            <a:spAutoFit/>
          </a:bodyPr>
          <a:lstStyle/>
          <a:p>
            <a:r>
              <a:rPr lang="en-GB" altLang="zh-CN" dirty="0"/>
              <a:t>https://scikit-</a:t>
            </a:r>
            <a:r>
              <a:rPr lang="en-GB" altLang="zh-CN" dirty="0" err="1"/>
              <a:t>learn.org</a:t>
            </a:r>
            <a:r>
              <a:rPr lang="en-GB" altLang="zh-CN" dirty="0"/>
              <a:t>/</a:t>
            </a:r>
            <a:endParaRPr lang="zh-CN" altLang="en-US" dirty="0"/>
          </a:p>
        </p:txBody>
      </p:sp>
      <p:pic>
        <p:nvPicPr>
          <p:cNvPr id="3" name="Picture 2">
            <a:extLst>
              <a:ext uri="{FF2B5EF4-FFF2-40B4-BE49-F238E27FC236}">
                <a16:creationId xmlns:a16="http://schemas.microsoft.com/office/drawing/2014/main" id="{B44E46D6-2618-7C46-A74C-381AAB73C47D}"/>
              </a:ext>
            </a:extLst>
          </p:cNvPr>
          <p:cNvPicPr>
            <a:picLocks noChangeAspect="1"/>
          </p:cNvPicPr>
          <p:nvPr/>
        </p:nvPicPr>
        <p:blipFill rotWithShape="1">
          <a:blip r:embed="rId3"/>
          <a:srcRect l="7257" t="39229" b="15310"/>
          <a:stretch/>
        </p:blipFill>
        <p:spPr>
          <a:xfrm>
            <a:off x="660400" y="3608843"/>
            <a:ext cx="5141269" cy="1013255"/>
          </a:xfrm>
          <a:prstGeom prst="rect">
            <a:avLst/>
          </a:prstGeom>
        </p:spPr>
      </p:pic>
    </p:spTree>
    <p:extLst>
      <p:ext uri="{BB962C8B-B14F-4D97-AF65-F5344CB8AC3E}">
        <p14:creationId xmlns:p14="http://schemas.microsoft.com/office/powerpoint/2010/main" val="472688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K Fold Cross-Validation</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7685" y="1280605"/>
            <a:ext cx="10680700" cy="1493935"/>
          </a:xfrm>
          <a:prstGeom prst="rect">
            <a:avLst/>
          </a:prstGeom>
          <a:noFill/>
        </p:spPr>
        <p:txBody>
          <a:bodyPr wrap="square">
            <a:spAutoFit/>
          </a:bodyPr>
          <a:lstStyle/>
          <a:p>
            <a:pPr>
              <a:lnSpc>
                <a:spcPct val="130000"/>
              </a:lnSpc>
            </a:pPr>
            <a:r>
              <a:rPr lang="en-GB" sz="2400" dirty="0">
                <a:solidFill>
                  <a:srgbClr val="C00000"/>
                </a:solidFill>
              </a:rPr>
              <a:t>RepeatedKFold: </a:t>
            </a:r>
            <a:r>
              <a:rPr lang="en-GB" sz="2400" dirty="0"/>
              <a:t>repeats K-Fold split for several times</a:t>
            </a:r>
          </a:p>
          <a:p>
            <a:pPr marL="342900" indent="-342900">
              <a:lnSpc>
                <a:spcPct val="130000"/>
              </a:lnSpc>
              <a:buFont typeface="Arial" panose="020B0604020202020204" pitchFamily="34" charset="0"/>
              <a:buChar char="•"/>
            </a:pPr>
            <a:r>
              <a:rPr lang="en-GB" altLang="zh-CN" sz="2400" dirty="0"/>
              <a:t>Return a generator of tuples (</a:t>
            </a:r>
            <a:r>
              <a:rPr lang="en-GB" altLang="zh-CN" sz="2400" dirty="0" err="1"/>
              <a:t>train_index</a:t>
            </a:r>
            <a:r>
              <a:rPr lang="en-GB" altLang="zh-CN" sz="2400" dirty="0"/>
              <a:t>, </a:t>
            </a:r>
            <a:r>
              <a:rPr lang="en-GB" altLang="zh-CN" sz="2400" dirty="0" err="1"/>
              <a:t>test_index</a:t>
            </a:r>
            <a:r>
              <a:rPr lang="en-GB" altLang="zh-CN" sz="2400" dirty="0"/>
              <a:t>)  </a:t>
            </a:r>
            <a:r>
              <a:rPr lang="en-GB" altLang="zh-CN" sz="2400" dirty="0">
                <a:solidFill>
                  <a:srgbClr val="FF0000"/>
                </a:solidFill>
              </a:rPr>
              <a:t>---- only length matters</a:t>
            </a:r>
          </a:p>
          <a:p>
            <a:pPr marL="342900" indent="-342900">
              <a:lnSpc>
                <a:spcPct val="130000"/>
              </a:lnSpc>
              <a:buFont typeface="Arial" panose="020B0604020202020204" pitchFamily="34" charset="0"/>
              <a:buChar char="•"/>
            </a:pPr>
            <a:r>
              <a:rPr lang="en-GB" sz="2400" b="0" i="0" dirty="0">
                <a:solidFill>
                  <a:srgbClr val="212529"/>
                </a:solidFill>
                <a:effectLst/>
                <a:latin typeface="-apple-system"/>
              </a:rPr>
              <a:t>Example: </a:t>
            </a:r>
            <a:r>
              <a:rPr lang="en-GB" altLang="zh-CN" sz="2400" b="0" i="0" dirty="0">
                <a:solidFill>
                  <a:srgbClr val="212529"/>
                </a:solidFill>
                <a:effectLst/>
                <a:latin typeface="-apple-system"/>
              </a:rPr>
              <a:t>2 different </a:t>
            </a:r>
            <a:r>
              <a:rPr lang="en-GB" sz="2400" b="0" i="0" dirty="0">
                <a:solidFill>
                  <a:srgbClr val="212529"/>
                </a:solidFill>
                <a:effectLst/>
                <a:latin typeface="-apple-system"/>
              </a:rPr>
              <a:t>2-fold split</a:t>
            </a:r>
            <a:endParaRPr lang="en-US" sz="2400" dirty="0"/>
          </a:p>
        </p:txBody>
      </p:sp>
      <p:pic>
        <p:nvPicPr>
          <p:cNvPr id="4" name="Picture 3">
            <a:extLst>
              <a:ext uri="{FF2B5EF4-FFF2-40B4-BE49-F238E27FC236}">
                <a16:creationId xmlns:a16="http://schemas.microsoft.com/office/drawing/2014/main" id="{4FCCF7AC-3E5A-BC1D-06CF-DD810AD13BFE}"/>
              </a:ext>
            </a:extLst>
          </p:cNvPr>
          <p:cNvPicPr>
            <a:picLocks noChangeAspect="1"/>
          </p:cNvPicPr>
          <p:nvPr/>
        </p:nvPicPr>
        <p:blipFill>
          <a:blip r:embed="rId2"/>
          <a:stretch>
            <a:fillRect/>
          </a:stretch>
        </p:blipFill>
        <p:spPr>
          <a:xfrm>
            <a:off x="667685" y="2808308"/>
            <a:ext cx="7350506" cy="3572905"/>
          </a:xfrm>
          <a:prstGeom prst="rect">
            <a:avLst/>
          </a:prstGeom>
        </p:spPr>
      </p:pic>
    </p:spTree>
    <p:extLst>
      <p:ext uri="{BB962C8B-B14F-4D97-AF65-F5344CB8AC3E}">
        <p14:creationId xmlns:p14="http://schemas.microsoft.com/office/powerpoint/2010/main" val="1549990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K Fold Cross-Validation</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81465"/>
            <a:ext cx="11519408" cy="1493935"/>
          </a:xfrm>
          <a:prstGeom prst="rect">
            <a:avLst/>
          </a:prstGeom>
          <a:noFill/>
        </p:spPr>
        <p:txBody>
          <a:bodyPr wrap="square">
            <a:spAutoFit/>
          </a:bodyPr>
          <a:lstStyle/>
          <a:p>
            <a:pPr>
              <a:lnSpc>
                <a:spcPct val="130000"/>
              </a:lnSpc>
            </a:pPr>
            <a:r>
              <a:rPr lang="en-GB" sz="2400" dirty="0">
                <a:solidFill>
                  <a:srgbClr val="C00000"/>
                </a:solidFill>
              </a:rPr>
              <a:t>LeaveOneOut: </a:t>
            </a:r>
            <a:r>
              <a:rPr lang="en-GB" sz="2400" dirty="0"/>
              <a:t>each time leave one sample for evaluation (size-1 folds)</a:t>
            </a:r>
          </a:p>
          <a:p>
            <a:pPr marL="342900" indent="-342900">
              <a:lnSpc>
                <a:spcPct val="130000"/>
              </a:lnSpc>
              <a:buFont typeface="Arial" panose="020B0604020202020204" pitchFamily="34" charset="0"/>
              <a:buChar char="•"/>
            </a:pPr>
            <a:r>
              <a:rPr lang="en-GB" altLang="zh-CN" sz="2400" dirty="0"/>
              <a:t>Return a generator of tuples (</a:t>
            </a:r>
            <a:r>
              <a:rPr lang="en-GB" altLang="zh-CN" sz="2400" dirty="0" err="1"/>
              <a:t>train_index</a:t>
            </a:r>
            <a:r>
              <a:rPr lang="en-GB" altLang="zh-CN" sz="2400" dirty="0"/>
              <a:t>, </a:t>
            </a:r>
            <a:r>
              <a:rPr lang="en-GB" altLang="zh-CN" sz="2400" dirty="0" err="1"/>
              <a:t>test_index</a:t>
            </a:r>
            <a:r>
              <a:rPr lang="en-GB" altLang="zh-CN" sz="2400" dirty="0"/>
              <a:t>)  </a:t>
            </a:r>
            <a:r>
              <a:rPr lang="en-GB" altLang="zh-CN" sz="2400" dirty="0">
                <a:solidFill>
                  <a:srgbClr val="FF0000"/>
                </a:solidFill>
              </a:rPr>
              <a:t>---- only length matters</a:t>
            </a:r>
          </a:p>
          <a:p>
            <a:pPr marL="342900" indent="-342900">
              <a:lnSpc>
                <a:spcPct val="130000"/>
              </a:lnSpc>
              <a:buFont typeface="Arial" panose="020B0604020202020204" pitchFamily="34" charset="0"/>
              <a:buChar char="•"/>
            </a:pPr>
            <a:r>
              <a:rPr lang="en-GB" altLang="zh-CN" sz="2400" b="0" i="0" dirty="0">
                <a:solidFill>
                  <a:srgbClr val="212529"/>
                </a:solidFill>
                <a:effectLst/>
                <a:latin typeface="-apple-system"/>
              </a:rPr>
              <a:t>Example: LOO on 4 samples</a:t>
            </a:r>
            <a:endParaRPr lang="en-US" altLang="zh-CN" sz="2400" dirty="0"/>
          </a:p>
        </p:txBody>
      </p:sp>
      <p:pic>
        <p:nvPicPr>
          <p:cNvPr id="6" name="Picture 5">
            <a:extLst>
              <a:ext uri="{FF2B5EF4-FFF2-40B4-BE49-F238E27FC236}">
                <a16:creationId xmlns:a16="http://schemas.microsoft.com/office/drawing/2014/main" id="{483CC762-DF92-62B1-308B-FB283EF0E739}"/>
              </a:ext>
            </a:extLst>
          </p:cNvPr>
          <p:cNvPicPr>
            <a:picLocks noChangeAspect="1"/>
          </p:cNvPicPr>
          <p:nvPr/>
        </p:nvPicPr>
        <p:blipFill>
          <a:blip r:embed="rId2"/>
          <a:stretch>
            <a:fillRect/>
          </a:stretch>
        </p:blipFill>
        <p:spPr>
          <a:xfrm>
            <a:off x="672592" y="2997612"/>
            <a:ext cx="6109330" cy="3254442"/>
          </a:xfrm>
          <a:prstGeom prst="rect">
            <a:avLst/>
          </a:prstGeom>
        </p:spPr>
      </p:pic>
    </p:spTree>
    <p:extLst>
      <p:ext uri="{BB962C8B-B14F-4D97-AF65-F5344CB8AC3E}">
        <p14:creationId xmlns:p14="http://schemas.microsoft.com/office/powerpoint/2010/main" val="3406157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K Fold C</a:t>
            </a:r>
            <a:r>
              <a:rPr lang="en-GB" altLang="zh-CN" sz="4400" b="1" dirty="0">
                <a:solidFill>
                  <a:srgbClr val="008000"/>
                </a:solidFill>
                <a:ea typeface="+mj-ea"/>
                <a:cs typeface="+mj-cs"/>
                <a:sym typeface="+mn-lt"/>
              </a:rPr>
              <a:t>ross-Validation</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8274" y="1268413"/>
            <a:ext cx="11513725" cy="2934329"/>
          </a:xfrm>
          <a:prstGeom prst="rect">
            <a:avLst/>
          </a:prstGeom>
          <a:noFill/>
        </p:spPr>
        <p:txBody>
          <a:bodyPr wrap="square">
            <a:spAutoFit/>
          </a:bodyPr>
          <a:lstStyle/>
          <a:p>
            <a:pPr>
              <a:lnSpc>
                <a:spcPct val="130000"/>
              </a:lnSpc>
            </a:pPr>
            <a:r>
              <a:rPr lang="en-GB" sz="2400" dirty="0" err="1">
                <a:solidFill>
                  <a:srgbClr val="C00000"/>
                </a:solidFill>
                <a:ea typeface="+mj-ea"/>
              </a:rPr>
              <a:t>cross_validate</a:t>
            </a:r>
            <a:r>
              <a:rPr lang="en-GB" sz="2400" dirty="0">
                <a:solidFill>
                  <a:srgbClr val="C00000"/>
                </a:solidFill>
                <a:ea typeface="+mj-ea"/>
              </a:rPr>
              <a:t>(): </a:t>
            </a:r>
            <a:r>
              <a:rPr lang="en" sz="2400" dirty="0">
                <a:solidFill>
                  <a:srgbClr val="212529"/>
                </a:solidFill>
                <a:ea typeface="+mj-ea"/>
              </a:rPr>
              <a:t>C</a:t>
            </a:r>
            <a:r>
              <a:rPr lang="en" altLang="zh-CN" sz="2400" b="0" i="0" u="none" strike="noStrike" dirty="0">
                <a:solidFill>
                  <a:srgbClr val="212529"/>
                </a:solidFill>
                <a:effectLst/>
                <a:ea typeface="+mj-ea"/>
              </a:rPr>
              <a:t>ross-validation evaluation, record </a:t>
            </a:r>
            <a:r>
              <a:rPr lang="en" altLang="zh-CN" sz="2400" dirty="0">
                <a:solidFill>
                  <a:srgbClr val="212529"/>
                </a:solidFill>
                <a:ea typeface="+mj-ea"/>
              </a:rPr>
              <a:t>score and </a:t>
            </a:r>
            <a:r>
              <a:rPr lang="en" altLang="zh-CN" sz="2400" b="0" i="0" u="none" strike="noStrike" dirty="0">
                <a:solidFill>
                  <a:srgbClr val="212529"/>
                </a:solidFill>
                <a:effectLst/>
                <a:ea typeface="+mj-ea"/>
              </a:rPr>
              <a:t>time for each validation set</a:t>
            </a:r>
          </a:p>
          <a:p>
            <a:pPr>
              <a:lnSpc>
                <a:spcPct val="130000"/>
              </a:lnSpc>
            </a:pPr>
            <a:r>
              <a:rPr lang="en" sz="2400" dirty="0">
                <a:solidFill>
                  <a:srgbClr val="212529"/>
                </a:solidFill>
                <a:ea typeface="+mj-ea"/>
              </a:rPr>
              <a:t>Parameters</a:t>
            </a:r>
          </a:p>
          <a:p>
            <a:pPr marL="342900" indent="-342900">
              <a:lnSpc>
                <a:spcPct val="130000"/>
              </a:lnSpc>
              <a:buFont typeface="Arial" panose="020B0604020202020204" pitchFamily="34" charset="0"/>
              <a:buChar char="•"/>
            </a:pPr>
            <a:r>
              <a:rPr lang="en" sz="2400" dirty="0">
                <a:solidFill>
                  <a:srgbClr val="212529"/>
                </a:solidFill>
              </a:rPr>
              <a:t>estimator (object with ‘fit’ function), X, y</a:t>
            </a:r>
          </a:p>
          <a:p>
            <a:pPr marL="342900" indent="-342900">
              <a:lnSpc>
                <a:spcPct val="130000"/>
              </a:lnSpc>
              <a:buFont typeface="Arial" panose="020B0604020202020204" pitchFamily="34" charset="0"/>
              <a:buChar char="•"/>
            </a:pPr>
            <a:r>
              <a:rPr lang="en" sz="2400" dirty="0">
                <a:solidFill>
                  <a:srgbClr val="212529"/>
                </a:solidFill>
              </a:rPr>
              <a:t>cv: splitting strategy (</a:t>
            </a:r>
            <a:r>
              <a:rPr lang="en" altLang="zh-CN" sz="2400" b="0" i="0" u="none" strike="noStrike" dirty="0">
                <a:solidFill>
                  <a:srgbClr val="212529"/>
                </a:solidFill>
                <a:effectLst/>
              </a:rPr>
              <a:t>number of folds/CV splitter/</a:t>
            </a:r>
            <a:r>
              <a:rPr lang="en" altLang="zh-CN" sz="2400" b="0" i="0" u="none" strike="noStrike" dirty="0" err="1">
                <a:solidFill>
                  <a:srgbClr val="212529"/>
                </a:solidFill>
                <a:effectLst/>
              </a:rPr>
              <a:t>iterable</a:t>
            </a:r>
            <a:r>
              <a:rPr lang="en" altLang="zh-CN" sz="2400" b="0" i="0" u="none" strike="noStrike" dirty="0">
                <a:solidFill>
                  <a:srgbClr val="212529"/>
                </a:solidFill>
                <a:effectLst/>
              </a:rPr>
              <a:t> for (train, test) split indices)</a:t>
            </a:r>
            <a:endParaRPr lang="en" sz="2400" dirty="0">
              <a:solidFill>
                <a:srgbClr val="212529"/>
              </a:solidFill>
            </a:endParaRPr>
          </a:p>
          <a:p>
            <a:pPr marL="342900" indent="-342900">
              <a:lnSpc>
                <a:spcPct val="130000"/>
              </a:lnSpc>
              <a:buFont typeface="Arial" panose="020B0604020202020204" pitchFamily="34" charset="0"/>
              <a:buChar char="•"/>
            </a:pPr>
            <a:r>
              <a:rPr lang="en" sz="2400" dirty="0">
                <a:solidFill>
                  <a:srgbClr val="212529"/>
                </a:solidFill>
              </a:rPr>
              <a:t>scoring (single score - string/callable, </a:t>
            </a:r>
            <a:r>
              <a:rPr lang="en" sz="2400" dirty="0">
                <a:solidFill>
                  <a:srgbClr val="C00000"/>
                </a:solidFill>
              </a:rPr>
              <a:t>multiple score – list/dictionary/callable returning &lt;name, score&gt; dictionary</a:t>
            </a:r>
            <a:endParaRPr lang="en-GB" sz="2400" dirty="0">
              <a:solidFill>
                <a:srgbClr val="C00000"/>
              </a:solidFill>
            </a:endParaRPr>
          </a:p>
        </p:txBody>
      </p:sp>
      <p:pic>
        <p:nvPicPr>
          <p:cNvPr id="13" name="图片 12">
            <a:extLst>
              <a:ext uri="{FF2B5EF4-FFF2-40B4-BE49-F238E27FC236}">
                <a16:creationId xmlns:a16="http://schemas.microsoft.com/office/drawing/2014/main" id="{BF5B5876-6BCA-40CF-2E06-5C286503A6E6}"/>
              </a:ext>
            </a:extLst>
          </p:cNvPr>
          <p:cNvPicPr>
            <a:picLocks noChangeAspect="1"/>
          </p:cNvPicPr>
          <p:nvPr/>
        </p:nvPicPr>
        <p:blipFill>
          <a:blip r:embed="rId3"/>
          <a:stretch>
            <a:fillRect/>
          </a:stretch>
        </p:blipFill>
        <p:spPr>
          <a:xfrm>
            <a:off x="6081187" y="3699818"/>
            <a:ext cx="5913120" cy="2681395"/>
          </a:xfrm>
          <a:prstGeom prst="rect">
            <a:avLst/>
          </a:prstGeom>
        </p:spPr>
      </p:pic>
    </p:spTree>
    <p:extLst>
      <p:ext uri="{BB962C8B-B14F-4D97-AF65-F5344CB8AC3E}">
        <p14:creationId xmlns:p14="http://schemas.microsoft.com/office/powerpoint/2010/main" val="3025408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Practice (Submit)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76054"/>
            <a:ext cx="11531600" cy="1013804"/>
          </a:xfrm>
          <a:prstGeom prst="rect">
            <a:avLst/>
          </a:prstGeom>
          <a:noFill/>
        </p:spPr>
        <p:txBody>
          <a:bodyPr wrap="square">
            <a:spAutoFit/>
          </a:bodyPr>
          <a:lstStyle/>
          <a:p>
            <a:pPr>
              <a:lnSpc>
                <a:spcPct val="130000"/>
              </a:lnSpc>
            </a:pPr>
            <a:r>
              <a:rPr lang="en-US" altLang="zh-CN" sz="2400" dirty="0">
                <a:solidFill>
                  <a:srgbClr val="212529"/>
                </a:solidFill>
              </a:rPr>
              <a:t>Run 5-fold CV on decision tree for the titanic dataset, report the mean and standard deviation of accuracy</a:t>
            </a:r>
          </a:p>
        </p:txBody>
      </p:sp>
    </p:spTree>
    <p:extLst>
      <p:ext uri="{BB962C8B-B14F-4D97-AF65-F5344CB8AC3E}">
        <p14:creationId xmlns:p14="http://schemas.microsoft.com/office/powerpoint/2010/main" val="2658875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Hyper-parameter Tuning </a:t>
            </a:r>
            <a:endParaRPr lang="en-GB" sz="4400" b="1" dirty="0">
              <a:solidFill>
                <a:srgbClr val="008000"/>
              </a:solidFill>
              <a:ea typeface="+mj-ea"/>
              <a:cs typeface="+mj-cs"/>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dirty="0">
                <a:solidFill>
                  <a:schemeClr val="accent4">
                    <a:lumMod val="20000"/>
                    <a:lumOff val="80000"/>
                  </a:schemeClr>
                </a:solidFill>
              </a:rPr>
              <a:t>AIAA 5031  Introduction to Computing Using Python</a:t>
            </a:r>
            <a:endParaRPr lang="zh-CN" altLang="en-US" sz="1400" dirty="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58812" y="1267611"/>
            <a:ext cx="11533187" cy="1974067"/>
          </a:xfrm>
          <a:prstGeom prst="rect">
            <a:avLst/>
          </a:prstGeom>
          <a:noFill/>
        </p:spPr>
        <p:txBody>
          <a:bodyPr wrap="square">
            <a:spAutoFit/>
          </a:bodyPr>
          <a:lstStyle/>
          <a:p>
            <a:pPr>
              <a:lnSpc>
                <a:spcPct val="130000"/>
              </a:lnSpc>
            </a:pPr>
            <a:r>
              <a:rPr lang="en-GB" sz="2400" b="1" i="0" dirty="0">
                <a:solidFill>
                  <a:srgbClr val="212529"/>
                </a:solidFill>
                <a:effectLst/>
              </a:rPr>
              <a:t>Hyper-parameters</a:t>
            </a:r>
            <a:r>
              <a:rPr lang="en-GB" sz="2400" dirty="0">
                <a:solidFill>
                  <a:srgbClr val="212529"/>
                </a:solidFill>
              </a:rPr>
              <a:t>: </a:t>
            </a:r>
            <a:r>
              <a:rPr lang="en-GB" altLang="zh-CN" sz="2400" b="0" i="0" dirty="0">
                <a:solidFill>
                  <a:srgbClr val="212529"/>
                </a:solidFill>
                <a:effectLst/>
              </a:rPr>
              <a:t>pre-defined </a:t>
            </a:r>
            <a:r>
              <a:rPr lang="en-GB" sz="2400" b="0" i="0" dirty="0">
                <a:solidFill>
                  <a:srgbClr val="212529"/>
                </a:solidFill>
                <a:effectLst/>
              </a:rPr>
              <a:t>parameters without being </a:t>
            </a:r>
            <a:r>
              <a:rPr lang="en-GB" sz="2400" b="1" i="0" dirty="0">
                <a:solidFill>
                  <a:srgbClr val="212529"/>
                </a:solidFill>
                <a:effectLst/>
              </a:rPr>
              <a:t>learned </a:t>
            </a:r>
            <a:r>
              <a:rPr lang="en-GB" sz="2400" b="0" i="0" dirty="0">
                <a:solidFill>
                  <a:srgbClr val="212529"/>
                </a:solidFill>
                <a:effectLst/>
              </a:rPr>
              <a:t>by estimators</a:t>
            </a:r>
          </a:p>
          <a:p>
            <a:pPr marL="342900" indent="-342900">
              <a:lnSpc>
                <a:spcPct val="130000"/>
              </a:lnSpc>
              <a:buFont typeface="Wingdings" panose="05000000000000000000" pitchFamily="2" charset="2"/>
              <a:buChar char="Ø"/>
            </a:pPr>
            <a:r>
              <a:rPr lang="en-GB" sz="2400" dirty="0">
                <a:solidFill>
                  <a:srgbClr val="212529"/>
                </a:solidFill>
              </a:rPr>
              <a:t>Examples: Maximum depth for decision tree</a:t>
            </a:r>
          </a:p>
          <a:p>
            <a:pPr marL="342900" indent="-342900">
              <a:lnSpc>
                <a:spcPct val="130000"/>
              </a:lnSpc>
              <a:buFont typeface="Wingdings" panose="05000000000000000000" pitchFamily="2" charset="2"/>
              <a:buChar char="Ø"/>
            </a:pPr>
            <a:r>
              <a:rPr lang="en-GB" sz="2400" dirty="0"/>
              <a:t>Hyper parameters can largely influence model generalization</a:t>
            </a:r>
          </a:p>
          <a:p>
            <a:pPr>
              <a:lnSpc>
                <a:spcPct val="130000"/>
              </a:lnSpc>
            </a:pPr>
            <a:r>
              <a:rPr lang="en-GB" sz="2400" dirty="0"/>
              <a:t>Scikit-learn provides multiple optimal parameter </a:t>
            </a:r>
            <a:r>
              <a:rPr lang="en-GB" altLang="zh-CN" sz="2400" dirty="0"/>
              <a:t>searching</a:t>
            </a:r>
            <a:r>
              <a:rPr lang="en-GB" sz="2400" dirty="0"/>
              <a:t> </a:t>
            </a:r>
            <a:r>
              <a:rPr lang="en-GB" altLang="zh-CN" sz="2400" dirty="0"/>
              <a:t>methods</a:t>
            </a:r>
            <a:endParaRPr lang="en-GB" sz="2400" dirty="0"/>
          </a:p>
        </p:txBody>
      </p:sp>
      <p:graphicFrame>
        <p:nvGraphicFramePr>
          <p:cNvPr id="3" name="表格 2">
            <a:extLst>
              <a:ext uri="{FF2B5EF4-FFF2-40B4-BE49-F238E27FC236}">
                <a16:creationId xmlns:a16="http://schemas.microsoft.com/office/drawing/2014/main" id="{B08D9D72-5E38-3F66-F036-65BF75099508}"/>
              </a:ext>
            </a:extLst>
          </p:cNvPr>
          <p:cNvGraphicFramePr>
            <a:graphicFrameLocks noGrp="1"/>
          </p:cNvGraphicFramePr>
          <p:nvPr>
            <p:extLst>
              <p:ext uri="{D42A27DB-BD31-4B8C-83A1-F6EECF244321}">
                <p14:modId xmlns:p14="http://schemas.microsoft.com/office/powerpoint/2010/main" val="338995019"/>
              </p:ext>
            </p:extLst>
          </p:nvPr>
        </p:nvGraphicFramePr>
        <p:xfrm>
          <a:off x="658813" y="3623814"/>
          <a:ext cx="9204515" cy="1828800"/>
        </p:xfrm>
        <a:graphic>
          <a:graphicData uri="http://schemas.openxmlformats.org/drawingml/2006/table">
            <a:tbl>
              <a:tblPr firstRow="1">
                <a:tableStyleId>{7DF18680-E054-41AD-8BC1-D1AEF772440D}</a:tableStyleId>
              </a:tblPr>
              <a:tblGrid>
                <a:gridCol w="2696938">
                  <a:extLst>
                    <a:ext uri="{9D8B030D-6E8A-4147-A177-3AD203B41FA5}">
                      <a16:colId xmlns:a16="http://schemas.microsoft.com/office/drawing/2014/main" val="3357970805"/>
                    </a:ext>
                  </a:extLst>
                </a:gridCol>
                <a:gridCol w="6507577">
                  <a:extLst>
                    <a:ext uri="{9D8B030D-6E8A-4147-A177-3AD203B41FA5}">
                      <a16:colId xmlns:a16="http://schemas.microsoft.com/office/drawing/2014/main" val="244338559"/>
                    </a:ext>
                  </a:extLst>
                </a:gridCol>
              </a:tblGrid>
              <a:tr h="196323">
                <a:tc>
                  <a:txBody>
                    <a:bodyPr/>
                    <a:lstStyle/>
                    <a:p>
                      <a:pPr marL="0" algn="l" defTabSz="914400" rtl="0" eaLnBrk="1" latinLnBrk="0" hangingPunct="1"/>
                      <a:r>
                        <a:rPr lang="en" sz="1800" b="1" kern="1200" dirty="0">
                          <a:solidFill>
                            <a:schemeClr val="bg1"/>
                          </a:solidFill>
                          <a:effectLst/>
                          <a:latin typeface="+mn-lt"/>
                          <a:ea typeface="+mn-ea"/>
                          <a:cs typeface="+mn-cs"/>
                        </a:rPr>
                        <a:t>Method</a:t>
                      </a:r>
                    </a:p>
                  </a:txBody>
                  <a:tcPr anchor="ctr"/>
                </a:tc>
                <a:tc>
                  <a:txBody>
                    <a:bodyPr/>
                    <a:lstStyle/>
                    <a:p>
                      <a:r>
                        <a:rPr lang="en" sz="1800" b="1" kern="1200" dirty="0">
                          <a:solidFill>
                            <a:schemeClr val="bg1"/>
                          </a:solidFill>
                          <a:effectLst/>
                          <a:latin typeface="+mn-lt"/>
                          <a:ea typeface="+mn-ea"/>
                          <a:cs typeface="+mn-cs"/>
                        </a:rPr>
                        <a:t>Description</a:t>
                      </a:r>
                    </a:p>
                  </a:txBody>
                  <a:tcPr anchor="ctr"/>
                </a:tc>
                <a:extLst>
                  <a:ext uri="{0D108BD9-81ED-4DB2-BD59-A6C34878D82A}">
                    <a16:rowId xmlns:a16="http://schemas.microsoft.com/office/drawing/2014/main" val="2478017027"/>
                  </a:ext>
                </a:extLst>
              </a:tr>
              <a:tr h="196323">
                <a:tc>
                  <a:txBody>
                    <a:bodyPr/>
                    <a:lstStyle/>
                    <a:p>
                      <a:pPr marL="0" algn="l" defTabSz="914400" rtl="0" eaLnBrk="1" latinLnBrk="0" hangingPunct="1"/>
                      <a:r>
                        <a:rPr lang="en" sz="1800" kern="1200" dirty="0">
                          <a:solidFill>
                            <a:schemeClr val="tx1"/>
                          </a:solidFill>
                          <a:effectLst/>
                        </a:rPr>
                        <a:t>GridSearchCV</a:t>
                      </a:r>
                      <a:endParaRPr lang="en" sz="1800" kern="1200" dirty="0">
                        <a:solidFill>
                          <a:schemeClr val="tx1"/>
                        </a:solidFill>
                        <a:effectLst/>
                        <a:latin typeface="+mn-lt"/>
                        <a:ea typeface="+mn-ea"/>
                        <a:cs typeface="+mn-cs"/>
                      </a:endParaRPr>
                    </a:p>
                  </a:txBody>
                  <a:tcPr anchor="ctr"/>
                </a:tc>
                <a:tc>
                  <a:txBody>
                    <a:bodyPr/>
                    <a:lstStyle/>
                    <a:p>
                      <a:r>
                        <a:rPr lang="en" dirty="0">
                          <a:effectLst/>
                        </a:rPr>
                        <a:t>Exhaustive search over specified parameter values for an estimator.</a:t>
                      </a:r>
                    </a:p>
                  </a:txBody>
                  <a:tcPr anchor="ctr"/>
                </a:tc>
                <a:extLst>
                  <a:ext uri="{0D108BD9-81ED-4DB2-BD59-A6C34878D82A}">
                    <a16:rowId xmlns:a16="http://schemas.microsoft.com/office/drawing/2014/main" val="1636072132"/>
                  </a:ext>
                </a:extLst>
              </a:tr>
              <a:tr h="196323">
                <a:tc>
                  <a:txBody>
                    <a:bodyPr/>
                    <a:lstStyle/>
                    <a:p>
                      <a:pPr marL="0" algn="l" defTabSz="914400" rtl="0" eaLnBrk="1" latinLnBrk="0" hangingPunct="1"/>
                      <a:r>
                        <a:rPr lang="en" sz="1800" kern="1200" dirty="0">
                          <a:solidFill>
                            <a:schemeClr val="tx1"/>
                          </a:solidFill>
                          <a:effectLst/>
                        </a:rPr>
                        <a:t>HalvingGridSearchCV</a:t>
                      </a:r>
                      <a:endParaRPr lang="en" sz="1800" kern="1200" dirty="0">
                        <a:solidFill>
                          <a:schemeClr val="tx1"/>
                        </a:solidFill>
                        <a:effectLst/>
                        <a:latin typeface="+mn-lt"/>
                        <a:ea typeface="+mn-ea"/>
                        <a:cs typeface="+mn-cs"/>
                      </a:endParaRPr>
                    </a:p>
                  </a:txBody>
                  <a:tcPr anchor="ctr"/>
                </a:tc>
                <a:tc>
                  <a:txBody>
                    <a:bodyPr/>
                    <a:lstStyle/>
                    <a:p>
                      <a:r>
                        <a:rPr lang="en" dirty="0">
                          <a:effectLst/>
                        </a:rPr>
                        <a:t>Search over specified parameter values with successive halving.</a:t>
                      </a:r>
                    </a:p>
                  </a:txBody>
                  <a:tcPr anchor="ctr"/>
                </a:tc>
                <a:extLst>
                  <a:ext uri="{0D108BD9-81ED-4DB2-BD59-A6C34878D82A}">
                    <a16:rowId xmlns:a16="http://schemas.microsoft.com/office/drawing/2014/main" val="409405572"/>
                  </a:ext>
                </a:extLst>
              </a:tr>
              <a:tr h="134408">
                <a:tc>
                  <a:txBody>
                    <a:bodyPr/>
                    <a:lstStyle/>
                    <a:p>
                      <a:pPr marL="0" algn="l" defTabSz="914400" rtl="0" eaLnBrk="1" latinLnBrk="0" hangingPunct="1"/>
                      <a:r>
                        <a:rPr lang="en" sz="1800" kern="1200" dirty="0">
                          <a:solidFill>
                            <a:schemeClr val="tx1"/>
                          </a:solidFill>
                          <a:effectLst/>
                        </a:rPr>
                        <a:t>RandomizedSearchCV</a:t>
                      </a:r>
                      <a:endParaRPr lang="en" sz="1800" kern="1200" dirty="0">
                        <a:solidFill>
                          <a:schemeClr val="tx1"/>
                        </a:solidFill>
                        <a:effectLst/>
                        <a:latin typeface="+mn-lt"/>
                        <a:ea typeface="+mn-ea"/>
                        <a:cs typeface="+mn-cs"/>
                      </a:endParaRPr>
                    </a:p>
                  </a:txBody>
                  <a:tcPr anchor="ctr"/>
                </a:tc>
                <a:tc>
                  <a:txBody>
                    <a:bodyPr/>
                    <a:lstStyle/>
                    <a:p>
                      <a:r>
                        <a:rPr lang="en" dirty="0">
                          <a:effectLst/>
                        </a:rPr>
                        <a:t>Randomized search on hyper parameters.</a:t>
                      </a:r>
                    </a:p>
                  </a:txBody>
                  <a:tcPr anchor="ctr"/>
                </a:tc>
                <a:extLst>
                  <a:ext uri="{0D108BD9-81ED-4DB2-BD59-A6C34878D82A}">
                    <a16:rowId xmlns:a16="http://schemas.microsoft.com/office/drawing/2014/main" val="765760064"/>
                  </a:ext>
                </a:extLst>
              </a:tr>
              <a:tr h="134408">
                <a:tc>
                  <a:txBody>
                    <a:bodyPr/>
                    <a:lstStyle/>
                    <a:p>
                      <a:pPr marL="0" algn="l" defTabSz="914400" rtl="0" eaLnBrk="1" latinLnBrk="0" hangingPunct="1"/>
                      <a:r>
                        <a:rPr lang="en" sz="1800" kern="1200" dirty="0">
                          <a:solidFill>
                            <a:schemeClr val="tx1"/>
                          </a:solidFill>
                          <a:effectLst/>
                        </a:rPr>
                        <a:t>HalvingRandomSearchCV</a:t>
                      </a:r>
                      <a:endParaRPr lang="en" sz="1800" kern="1200" dirty="0">
                        <a:solidFill>
                          <a:schemeClr val="tx1"/>
                        </a:solidFill>
                        <a:effectLst/>
                        <a:latin typeface="+mn-lt"/>
                        <a:ea typeface="+mn-ea"/>
                        <a:cs typeface="+mn-cs"/>
                      </a:endParaRPr>
                    </a:p>
                  </a:txBody>
                  <a:tcPr anchor="ctr"/>
                </a:tc>
                <a:tc>
                  <a:txBody>
                    <a:bodyPr/>
                    <a:lstStyle/>
                    <a:p>
                      <a:r>
                        <a:rPr lang="en" dirty="0">
                          <a:effectLst/>
                        </a:rPr>
                        <a:t>Randomized search on hyper parameters.</a:t>
                      </a:r>
                    </a:p>
                  </a:txBody>
                  <a:tcPr anchor="ctr"/>
                </a:tc>
                <a:extLst>
                  <a:ext uri="{0D108BD9-81ED-4DB2-BD59-A6C34878D82A}">
                    <a16:rowId xmlns:a16="http://schemas.microsoft.com/office/drawing/2014/main" val="2346326511"/>
                  </a:ext>
                </a:extLst>
              </a:tr>
            </a:tbl>
          </a:graphicData>
        </a:graphic>
      </p:graphicFrame>
    </p:spTree>
    <p:extLst>
      <p:ext uri="{BB962C8B-B14F-4D97-AF65-F5344CB8AC3E}">
        <p14:creationId xmlns:p14="http://schemas.microsoft.com/office/powerpoint/2010/main" val="2881541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Grid Search</a:t>
            </a:r>
            <a:endParaRPr lang="en-GB" sz="4400" b="1" dirty="0">
              <a:solidFill>
                <a:srgbClr val="008000"/>
              </a:solidFill>
              <a:ea typeface="+mj-ea"/>
              <a:cs typeface="+mj-cs"/>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80605"/>
            <a:ext cx="11239500" cy="2454198"/>
          </a:xfrm>
          <a:prstGeom prst="rect">
            <a:avLst/>
          </a:prstGeom>
          <a:noFill/>
        </p:spPr>
        <p:txBody>
          <a:bodyPr wrap="square">
            <a:spAutoFit/>
          </a:bodyPr>
          <a:lstStyle/>
          <a:p>
            <a:pPr>
              <a:lnSpc>
                <a:spcPct val="130000"/>
              </a:lnSpc>
            </a:pPr>
            <a:r>
              <a:rPr lang="en-GB" sz="2400" dirty="0">
                <a:solidFill>
                  <a:srgbClr val="C00000"/>
                </a:solidFill>
              </a:rPr>
              <a:t>GridSearchCV: </a:t>
            </a:r>
            <a:r>
              <a:rPr lang="en-GB" sz="2400" dirty="0"/>
              <a:t>exhaustively generates candidates from a grid of parameters</a:t>
            </a:r>
          </a:p>
          <a:p>
            <a:pPr marL="342900" indent="-342900">
              <a:lnSpc>
                <a:spcPct val="130000"/>
              </a:lnSpc>
              <a:buFont typeface="Arial" panose="020B0604020202020204" pitchFamily="34" charset="0"/>
              <a:buChar char="•"/>
            </a:pPr>
            <a:r>
              <a:rPr lang="en-GB" sz="2400" dirty="0"/>
              <a:t>estimator: model to be tuned</a:t>
            </a:r>
          </a:p>
          <a:p>
            <a:pPr marL="342900" indent="-342900">
              <a:lnSpc>
                <a:spcPct val="130000"/>
              </a:lnSpc>
              <a:buFont typeface="Arial" panose="020B0604020202020204" pitchFamily="34" charset="0"/>
              <a:buChar char="•"/>
            </a:pPr>
            <a:r>
              <a:rPr lang="en-GB" sz="2400" dirty="0" err="1"/>
              <a:t>param_grid</a:t>
            </a:r>
            <a:r>
              <a:rPr lang="en-GB" sz="2400" dirty="0"/>
              <a:t>: {‘</a:t>
            </a:r>
            <a:r>
              <a:rPr lang="en-GB" sz="2400" dirty="0" err="1"/>
              <a:t>param_name</a:t>
            </a:r>
            <a:r>
              <a:rPr lang="en-GB" sz="2400" dirty="0"/>
              <a:t>’: list of candidate values} </a:t>
            </a:r>
          </a:p>
          <a:p>
            <a:pPr marL="342900" indent="-342900">
              <a:lnSpc>
                <a:spcPct val="130000"/>
              </a:lnSpc>
              <a:buFont typeface="Arial" panose="020B0604020202020204" pitchFamily="34" charset="0"/>
              <a:buChar char="•"/>
            </a:pPr>
            <a:r>
              <a:rPr lang="en-GB" sz="2400" dirty="0">
                <a:latin typeface="-apple-system"/>
              </a:rPr>
              <a:t>scoring:</a:t>
            </a:r>
            <a:r>
              <a:rPr lang="zh-CN" altLang="en-US" sz="2400" dirty="0">
                <a:latin typeface="-apple-system"/>
              </a:rPr>
              <a:t> </a:t>
            </a:r>
            <a:r>
              <a:rPr lang="en-US" altLang="zh-CN" sz="2400" dirty="0">
                <a:latin typeface="-apple-system"/>
              </a:rPr>
              <a:t>score function for model performance</a:t>
            </a:r>
            <a:endParaRPr lang="en-GB" altLang="zh-CN" sz="2400" dirty="0">
              <a:latin typeface="-apple-system"/>
            </a:endParaRPr>
          </a:p>
          <a:p>
            <a:pPr marL="342900" indent="-342900">
              <a:lnSpc>
                <a:spcPct val="130000"/>
              </a:lnSpc>
              <a:buFont typeface="Arial" panose="020B0604020202020204" pitchFamily="34" charset="0"/>
              <a:buChar char="•"/>
            </a:pPr>
            <a:r>
              <a:rPr lang="en" sz="2400" dirty="0">
                <a:solidFill>
                  <a:srgbClr val="212529"/>
                </a:solidFill>
                <a:latin typeface="-apple-system"/>
              </a:rPr>
              <a:t>cv: cross-validation splitting strategy</a:t>
            </a:r>
            <a:r>
              <a:rPr lang="en-GB" sz="2400" dirty="0">
                <a:solidFill>
                  <a:srgbClr val="212529"/>
                </a:solidFill>
                <a:latin typeface="-apple-system"/>
              </a:rPr>
              <a:t> (e.g., number of folds, CV splitters, </a:t>
            </a:r>
            <a:r>
              <a:rPr lang="en-GB" sz="2400" dirty="0" err="1">
                <a:solidFill>
                  <a:srgbClr val="212529"/>
                </a:solidFill>
                <a:latin typeface="-apple-system"/>
              </a:rPr>
              <a:t>iterable</a:t>
            </a:r>
            <a:r>
              <a:rPr lang="en-GB" sz="2400" dirty="0">
                <a:solidFill>
                  <a:srgbClr val="212529"/>
                </a:solidFill>
                <a:latin typeface="-apple-system"/>
              </a:rPr>
              <a:t>)</a:t>
            </a:r>
          </a:p>
        </p:txBody>
      </p:sp>
      <p:pic>
        <p:nvPicPr>
          <p:cNvPr id="6" name="图片 5">
            <a:extLst>
              <a:ext uri="{FF2B5EF4-FFF2-40B4-BE49-F238E27FC236}">
                <a16:creationId xmlns:a16="http://schemas.microsoft.com/office/drawing/2014/main" id="{54E00D23-EB2E-113D-066E-DAB16667EFD7}"/>
              </a:ext>
            </a:extLst>
          </p:cNvPr>
          <p:cNvPicPr>
            <a:picLocks noChangeAspect="1"/>
          </p:cNvPicPr>
          <p:nvPr/>
        </p:nvPicPr>
        <p:blipFill rotWithShape="1">
          <a:blip r:embed="rId3"/>
          <a:srcRect b="41797"/>
          <a:stretch/>
        </p:blipFill>
        <p:spPr>
          <a:xfrm>
            <a:off x="658813" y="4651892"/>
            <a:ext cx="5042655" cy="1605293"/>
          </a:xfrm>
          <a:prstGeom prst="rect">
            <a:avLst/>
          </a:prstGeom>
        </p:spPr>
      </p:pic>
      <p:pic>
        <p:nvPicPr>
          <p:cNvPr id="8" name="图片 7">
            <a:extLst>
              <a:ext uri="{FF2B5EF4-FFF2-40B4-BE49-F238E27FC236}">
                <a16:creationId xmlns:a16="http://schemas.microsoft.com/office/drawing/2014/main" id="{389F1EE7-49D2-2741-3444-BB9B5DF09DE7}"/>
              </a:ext>
            </a:extLst>
          </p:cNvPr>
          <p:cNvPicPr>
            <a:picLocks noChangeAspect="1"/>
          </p:cNvPicPr>
          <p:nvPr/>
        </p:nvPicPr>
        <p:blipFill rotWithShape="1">
          <a:blip r:embed="rId3"/>
          <a:srcRect t="58203"/>
          <a:stretch/>
        </p:blipFill>
        <p:spPr>
          <a:xfrm>
            <a:off x="6094413" y="4878149"/>
            <a:ext cx="5042655" cy="1152779"/>
          </a:xfrm>
          <a:prstGeom prst="rect">
            <a:avLst/>
          </a:prstGeom>
        </p:spPr>
      </p:pic>
      <p:sp>
        <p:nvSpPr>
          <p:cNvPr id="10" name="TextBox 1">
            <a:extLst>
              <a:ext uri="{FF2B5EF4-FFF2-40B4-BE49-F238E27FC236}">
                <a16:creationId xmlns:a16="http://schemas.microsoft.com/office/drawing/2014/main" id="{4235A4D3-6DD5-4A11-B4AA-BD15D5A2E2CF}"/>
              </a:ext>
            </a:extLst>
          </p:cNvPr>
          <p:cNvSpPr txBox="1"/>
          <p:nvPr/>
        </p:nvSpPr>
        <p:spPr>
          <a:xfrm>
            <a:off x="658813" y="4000375"/>
            <a:ext cx="11239500" cy="533672"/>
          </a:xfrm>
          <a:prstGeom prst="rect">
            <a:avLst/>
          </a:prstGeom>
          <a:noFill/>
        </p:spPr>
        <p:txBody>
          <a:bodyPr wrap="square">
            <a:spAutoFit/>
          </a:bodyPr>
          <a:lstStyle/>
          <a:p>
            <a:pPr>
              <a:lnSpc>
                <a:spcPct val="130000"/>
              </a:lnSpc>
            </a:pPr>
            <a:r>
              <a:rPr lang="en-GB" sz="2400" dirty="0"/>
              <a:t>Search for the best parameter and use the best model for prediction</a:t>
            </a:r>
          </a:p>
        </p:txBody>
      </p:sp>
    </p:spTree>
    <p:extLst>
      <p:ext uri="{BB962C8B-B14F-4D97-AF65-F5344CB8AC3E}">
        <p14:creationId xmlns:p14="http://schemas.microsoft.com/office/powerpoint/2010/main" val="1974219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Grid Search</a:t>
            </a:r>
            <a:endParaRPr lang="en-GB" sz="4400" b="1" dirty="0">
              <a:solidFill>
                <a:srgbClr val="008000"/>
              </a:solidFill>
              <a:ea typeface="+mj-ea"/>
              <a:cs typeface="+mj-cs"/>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0400" y="1280605"/>
            <a:ext cx="11239500" cy="533672"/>
          </a:xfrm>
          <a:prstGeom prst="rect">
            <a:avLst/>
          </a:prstGeom>
          <a:noFill/>
        </p:spPr>
        <p:txBody>
          <a:bodyPr wrap="square">
            <a:spAutoFit/>
          </a:bodyPr>
          <a:lstStyle/>
          <a:p>
            <a:pPr>
              <a:lnSpc>
                <a:spcPct val="130000"/>
              </a:lnSpc>
            </a:pPr>
            <a:r>
              <a:rPr lang="en-GB" sz="2400" dirty="0">
                <a:solidFill>
                  <a:srgbClr val="C00000"/>
                </a:solidFill>
              </a:rPr>
              <a:t>GridSearchCV: </a:t>
            </a:r>
            <a:r>
              <a:rPr lang="en-GB" sz="2400" dirty="0"/>
              <a:t>exhaustively generates candidates from a grid of parameters</a:t>
            </a:r>
          </a:p>
        </p:txBody>
      </p:sp>
      <p:pic>
        <p:nvPicPr>
          <p:cNvPr id="6" name="图片 5">
            <a:extLst>
              <a:ext uri="{FF2B5EF4-FFF2-40B4-BE49-F238E27FC236}">
                <a16:creationId xmlns:a16="http://schemas.microsoft.com/office/drawing/2014/main" id="{CA2AF25C-1FA2-90DA-A38F-95B70F33CD2C}"/>
              </a:ext>
            </a:extLst>
          </p:cNvPr>
          <p:cNvPicPr>
            <a:picLocks noChangeAspect="1"/>
          </p:cNvPicPr>
          <p:nvPr/>
        </p:nvPicPr>
        <p:blipFill>
          <a:blip r:embed="rId3"/>
          <a:stretch>
            <a:fillRect/>
          </a:stretch>
        </p:blipFill>
        <p:spPr>
          <a:xfrm>
            <a:off x="658813" y="2422638"/>
            <a:ext cx="3199175" cy="3958575"/>
          </a:xfrm>
          <a:prstGeom prst="rect">
            <a:avLst/>
          </a:prstGeom>
        </p:spPr>
      </p:pic>
      <p:pic>
        <p:nvPicPr>
          <p:cNvPr id="7" name="图片 6">
            <a:extLst>
              <a:ext uri="{FF2B5EF4-FFF2-40B4-BE49-F238E27FC236}">
                <a16:creationId xmlns:a16="http://schemas.microsoft.com/office/drawing/2014/main" id="{CBA6388D-284F-8876-0F1F-3C7C7238156B}"/>
              </a:ext>
            </a:extLst>
          </p:cNvPr>
          <p:cNvPicPr>
            <a:picLocks noChangeAspect="1"/>
          </p:cNvPicPr>
          <p:nvPr/>
        </p:nvPicPr>
        <p:blipFill>
          <a:blip r:embed="rId4"/>
          <a:stretch>
            <a:fillRect/>
          </a:stretch>
        </p:blipFill>
        <p:spPr>
          <a:xfrm>
            <a:off x="4125913" y="5195165"/>
            <a:ext cx="7772400" cy="1186048"/>
          </a:xfrm>
          <a:prstGeom prst="rect">
            <a:avLst/>
          </a:prstGeom>
        </p:spPr>
      </p:pic>
      <p:sp>
        <p:nvSpPr>
          <p:cNvPr id="8" name="TextBox 1">
            <a:extLst>
              <a:ext uri="{FF2B5EF4-FFF2-40B4-BE49-F238E27FC236}">
                <a16:creationId xmlns:a16="http://schemas.microsoft.com/office/drawing/2014/main" id="{8DFCF7DA-7F40-D7A9-78FB-F21CF53A792C}"/>
              </a:ext>
            </a:extLst>
          </p:cNvPr>
          <p:cNvSpPr txBox="1"/>
          <p:nvPr/>
        </p:nvSpPr>
        <p:spPr>
          <a:xfrm>
            <a:off x="658813" y="1888966"/>
            <a:ext cx="11239500" cy="533672"/>
          </a:xfrm>
          <a:prstGeom prst="rect">
            <a:avLst/>
          </a:prstGeom>
          <a:noFill/>
        </p:spPr>
        <p:txBody>
          <a:bodyPr wrap="square">
            <a:spAutoFit/>
          </a:bodyPr>
          <a:lstStyle/>
          <a:p>
            <a:pPr>
              <a:lnSpc>
                <a:spcPct val="130000"/>
              </a:lnSpc>
            </a:pPr>
            <a:r>
              <a:rPr lang="en-GB" sz="2400" dirty="0"/>
              <a:t>Information about the searching procedure</a:t>
            </a:r>
          </a:p>
        </p:txBody>
      </p:sp>
      <p:sp>
        <p:nvSpPr>
          <p:cNvPr id="10" name="TextBox 1">
            <a:extLst>
              <a:ext uri="{FF2B5EF4-FFF2-40B4-BE49-F238E27FC236}">
                <a16:creationId xmlns:a16="http://schemas.microsoft.com/office/drawing/2014/main" id="{493F874C-910A-854A-F05C-6E585C261AA7}"/>
              </a:ext>
            </a:extLst>
          </p:cNvPr>
          <p:cNvSpPr txBox="1"/>
          <p:nvPr/>
        </p:nvSpPr>
        <p:spPr>
          <a:xfrm>
            <a:off x="4125913" y="4642339"/>
            <a:ext cx="7772400" cy="533672"/>
          </a:xfrm>
          <a:prstGeom prst="rect">
            <a:avLst/>
          </a:prstGeom>
          <a:noFill/>
        </p:spPr>
        <p:txBody>
          <a:bodyPr wrap="square">
            <a:spAutoFit/>
          </a:bodyPr>
          <a:lstStyle/>
          <a:p>
            <a:pPr>
              <a:lnSpc>
                <a:spcPct val="130000"/>
              </a:lnSpc>
            </a:pPr>
            <a:r>
              <a:rPr lang="en-GB" sz="2400" dirty="0"/>
              <a:t>The score for each set of parameters</a:t>
            </a:r>
          </a:p>
        </p:txBody>
      </p:sp>
    </p:spTree>
    <p:extLst>
      <p:ext uri="{BB962C8B-B14F-4D97-AF65-F5344CB8AC3E}">
        <p14:creationId xmlns:p14="http://schemas.microsoft.com/office/powerpoint/2010/main" val="1056266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Randomized Search</a:t>
            </a:r>
            <a:endParaRPr lang="en-GB" sz="4400" b="1" dirty="0">
              <a:solidFill>
                <a:srgbClr val="008000"/>
              </a:solidFill>
              <a:ea typeface="+mj-ea"/>
              <a:cs typeface="+mj-cs"/>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69290" y="1280605"/>
            <a:ext cx="11391900" cy="2454198"/>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GB" sz="2400" dirty="0">
                <a:solidFill>
                  <a:srgbClr val="C00000"/>
                </a:solidFill>
              </a:rPr>
              <a:t>RandomizedSearchCV </a:t>
            </a:r>
            <a:r>
              <a:rPr lang="en-GB" sz="2400" dirty="0"/>
              <a:t>provides</a:t>
            </a:r>
            <a:r>
              <a:rPr lang="en-GB" sz="2400" dirty="0">
                <a:solidFill>
                  <a:srgbClr val="C00000"/>
                </a:solidFill>
              </a:rPr>
              <a:t> </a:t>
            </a:r>
            <a:r>
              <a:rPr lang="en-GB" sz="2400" dirty="0"/>
              <a:t>a randomized search over parameters</a:t>
            </a:r>
          </a:p>
          <a:p>
            <a:pPr marL="800100" lvl="1" indent="-342900">
              <a:lnSpc>
                <a:spcPct val="130000"/>
              </a:lnSpc>
              <a:buFont typeface="Wingdings" panose="05000000000000000000" pitchFamily="2" charset="2"/>
              <a:buChar char="q"/>
            </a:pPr>
            <a:r>
              <a:rPr lang="en-GB" sz="2400" b="0" i="0" dirty="0">
                <a:solidFill>
                  <a:srgbClr val="212529"/>
                </a:solidFill>
                <a:effectLst/>
                <a:latin typeface="-apple-system"/>
              </a:rPr>
              <a:t>each setting is sampled from a distribution over possible parameter values</a:t>
            </a:r>
            <a:endParaRPr lang="en-GB" sz="2400" dirty="0"/>
          </a:p>
          <a:p>
            <a:pPr marL="342900" indent="-342900">
              <a:lnSpc>
                <a:spcPct val="130000"/>
              </a:lnSpc>
              <a:buFont typeface="Wingdings" panose="05000000000000000000" pitchFamily="2" charset="2"/>
              <a:buChar char="Ø"/>
            </a:pPr>
            <a:r>
              <a:rPr lang="en-GB" sz="2400" dirty="0">
                <a:solidFill>
                  <a:srgbClr val="212529"/>
                </a:solidFill>
                <a:latin typeface="-apple-system"/>
              </a:rPr>
              <a:t>Two kinds of </a:t>
            </a:r>
            <a:r>
              <a:rPr lang="en-GB" sz="2400" b="1" dirty="0">
                <a:solidFill>
                  <a:srgbClr val="212529"/>
                </a:solidFill>
                <a:latin typeface="-apple-system"/>
              </a:rPr>
              <a:t>benefits</a:t>
            </a:r>
            <a:r>
              <a:rPr lang="en-GB" sz="2400" dirty="0">
                <a:solidFill>
                  <a:srgbClr val="212529"/>
                </a:solidFill>
                <a:latin typeface="-apple-system"/>
              </a:rPr>
              <a:t> compared to exhaustive search:</a:t>
            </a:r>
          </a:p>
          <a:p>
            <a:pPr marL="800100" lvl="1" indent="-342900">
              <a:lnSpc>
                <a:spcPct val="130000"/>
              </a:lnSpc>
              <a:buFont typeface="Wingdings" panose="05000000000000000000" pitchFamily="2" charset="2"/>
              <a:buChar char="q"/>
            </a:pPr>
            <a:r>
              <a:rPr lang="en-GB" sz="2400" b="0" i="0" dirty="0">
                <a:solidFill>
                  <a:srgbClr val="212529"/>
                </a:solidFill>
                <a:effectLst/>
                <a:latin typeface="-apple-system"/>
              </a:rPr>
              <a:t>A budget is chosen independent of the number of parameters and possible values</a:t>
            </a:r>
          </a:p>
          <a:p>
            <a:pPr marL="800100" lvl="1" indent="-342900">
              <a:lnSpc>
                <a:spcPct val="130000"/>
              </a:lnSpc>
              <a:buFont typeface="Wingdings" panose="05000000000000000000" pitchFamily="2" charset="2"/>
              <a:buChar char="q"/>
            </a:pPr>
            <a:r>
              <a:rPr lang="en-GB" sz="2400" b="0" i="0" dirty="0">
                <a:solidFill>
                  <a:srgbClr val="212529"/>
                </a:solidFill>
                <a:effectLst/>
                <a:latin typeface="-apple-system"/>
              </a:rPr>
              <a:t>Adding parameters that do not influence performance does not decrease efficiency</a:t>
            </a:r>
            <a:endParaRPr lang="en-GB" sz="2400" dirty="0"/>
          </a:p>
        </p:txBody>
      </p:sp>
      <p:sp>
        <p:nvSpPr>
          <p:cNvPr id="3" name="TextBox 1">
            <a:extLst>
              <a:ext uri="{FF2B5EF4-FFF2-40B4-BE49-F238E27FC236}">
                <a16:creationId xmlns:a16="http://schemas.microsoft.com/office/drawing/2014/main" id="{F3803620-4E14-4289-AB5D-EA5E8F2D3E4D}"/>
              </a:ext>
            </a:extLst>
          </p:cNvPr>
          <p:cNvSpPr txBox="1"/>
          <p:nvPr/>
        </p:nvSpPr>
        <p:spPr>
          <a:xfrm>
            <a:off x="669290" y="5587708"/>
            <a:ext cx="11239500" cy="533672"/>
          </a:xfrm>
          <a:prstGeom prst="rect">
            <a:avLst/>
          </a:prstGeom>
          <a:noFill/>
        </p:spPr>
        <p:txBody>
          <a:bodyPr wrap="square">
            <a:spAutoFit/>
          </a:bodyPr>
          <a:lstStyle/>
          <a:p>
            <a:pPr>
              <a:lnSpc>
                <a:spcPct val="130000"/>
              </a:lnSpc>
            </a:pPr>
            <a:r>
              <a:rPr lang="en-GB" sz="2400" i="1" u="sng" dirty="0"/>
              <a:t>TIPS: Just change from GridSearchCV to RandomizedSearchCV</a:t>
            </a:r>
          </a:p>
        </p:txBody>
      </p:sp>
    </p:spTree>
    <p:extLst>
      <p:ext uri="{BB962C8B-B14F-4D97-AF65-F5344CB8AC3E}">
        <p14:creationId xmlns:p14="http://schemas.microsoft.com/office/powerpoint/2010/main" val="3874640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BDE67A49-4C9D-9E66-4D5F-C779062D2CE2}"/>
              </a:ext>
            </a:extLst>
          </p:cNvPr>
          <p:cNvSpPr txBox="1"/>
          <p:nvPr/>
        </p:nvSpPr>
        <p:spPr>
          <a:xfrm>
            <a:off x="660400" y="476787"/>
            <a:ext cx="11531600"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Practice (Submit)</a:t>
            </a:r>
            <a:endParaRPr lang="en-US" altLang="zh-CN" sz="4400" b="1" dirty="0">
              <a:solidFill>
                <a:srgbClr val="008000"/>
              </a:solidFill>
              <a:ea typeface="+mj-ea"/>
              <a:cs typeface="+mj-cs"/>
              <a:sym typeface="+mn-lt"/>
            </a:endParaRPr>
          </a:p>
        </p:txBody>
      </p:sp>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2" name="TextBox 1">
            <a:extLst>
              <a:ext uri="{FF2B5EF4-FFF2-40B4-BE49-F238E27FC236}">
                <a16:creationId xmlns:a16="http://schemas.microsoft.com/office/drawing/2014/main" id="{D04E9741-7D21-C520-17ED-EA4DB7EF3ED4}"/>
              </a:ext>
            </a:extLst>
          </p:cNvPr>
          <p:cNvSpPr txBox="1"/>
          <p:nvPr/>
        </p:nvSpPr>
        <p:spPr>
          <a:xfrm>
            <a:off x="672592" y="1276054"/>
            <a:ext cx="11531600" cy="1974067"/>
          </a:xfrm>
          <a:prstGeom prst="rect">
            <a:avLst/>
          </a:prstGeom>
          <a:noFill/>
        </p:spPr>
        <p:txBody>
          <a:bodyPr wrap="square">
            <a:spAutoFit/>
          </a:bodyPr>
          <a:lstStyle/>
          <a:p>
            <a:pPr>
              <a:lnSpc>
                <a:spcPct val="130000"/>
              </a:lnSpc>
            </a:pPr>
            <a:r>
              <a:rPr lang="en-US" altLang="zh-CN" sz="2400" dirty="0">
                <a:solidFill>
                  <a:srgbClr val="212529"/>
                </a:solidFill>
              </a:rPr>
              <a:t>Use grid search or randomized search to find better </a:t>
            </a:r>
            <a:r>
              <a:rPr lang="en-US" altLang="zh-CN" sz="2400" dirty="0" err="1">
                <a:solidFill>
                  <a:srgbClr val="212529"/>
                </a:solidFill>
              </a:rPr>
              <a:t>max_depth</a:t>
            </a:r>
            <a:r>
              <a:rPr lang="en-US" altLang="zh-CN" sz="2400" dirty="0">
                <a:solidFill>
                  <a:srgbClr val="212529"/>
                </a:solidFill>
              </a:rPr>
              <a:t> and </a:t>
            </a:r>
            <a:r>
              <a:rPr lang="en-US" altLang="zh-CN" sz="2400" dirty="0" err="1">
                <a:solidFill>
                  <a:srgbClr val="212529"/>
                </a:solidFill>
              </a:rPr>
              <a:t>max_leave_nodes</a:t>
            </a:r>
            <a:r>
              <a:rPr lang="en-US" altLang="zh-CN" sz="2400" dirty="0">
                <a:solidFill>
                  <a:srgbClr val="212529"/>
                </a:solidFill>
              </a:rPr>
              <a:t> for training a decision tree for the titanic dataset (with former 300 samples as training set). Report the candidate parameters, the cross validation result for different models, and the performance of the final model on the test set.</a:t>
            </a:r>
          </a:p>
        </p:txBody>
      </p:sp>
    </p:spTree>
    <p:extLst>
      <p:ext uri="{BB962C8B-B14F-4D97-AF65-F5344CB8AC3E}">
        <p14:creationId xmlns:p14="http://schemas.microsoft.com/office/powerpoint/2010/main" val="3804183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A14357B-4646-F46B-BC12-2F07852C58B6}"/>
              </a:ext>
            </a:extLst>
          </p:cNvPr>
          <p:cNvSpPr>
            <a:spLocks noGrp="1"/>
          </p:cNvSpPr>
          <p:nvPr>
            <p:ph idx="1"/>
          </p:nvPr>
        </p:nvSpPr>
        <p:spPr>
          <a:xfrm>
            <a:off x="660400" y="1268413"/>
            <a:ext cx="11531600" cy="5167174"/>
          </a:xfrm>
        </p:spPr>
        <p:txBody>
          <a:bodyPr>
            <a:normAutofit/>
          </a:bodyPr>
          <a:lstStyle/>
          <a:p>
            <a:pPr>
              <a:lnSpc>
                <a:spcPct val="150000"/>
              </a:lnSpc>
              <a:spcBef>
                <a:spcPts val="0"/>
              </a:spcBef>
            </a:pPr>
            <a:r>
              <a:rPr lang="en-US" altLang="zh-CN" sz="4400" b="1" dirty="0">
                <a:solidFill>
                  <a:srgbClr val="008000"/>
                </a:solidFill>
                <a:ea typeface="+mj-ea"/>
                <a:cs typeface="+mj-cs"/>
              </a:rPr>
              <a:t>Introduction</a:t>
            </a:r>
          </a:p>
          <a:p>
            <a:pPr>
              <a:lnSpc>
                <a:spcPct val="150000"/>
              </a:lnSpc>
              <a:spcBef>
                <a:spcPts val="0"/>
              </a:spcBef>
            </a:pPr>
            <a:r>
              <a:rPr lang="en-US" altLang="zh-CN" sz="4400" b="1" dirty="0">
                <a:solidFill>
                  <a:srgbClr val="008000"/>
                </a:solidFill>
                <a:ea typeface="+mj-ea"/>
                <a:cs typeface="+mj-cs"/>
              </a:rPr>
              <a:t>Preprocessing</a:t>
            </a:r>
          </a:p>
          <a:p>
            <a:pPr>
              <a:lnSpc>
                <a:spcPct val="150000"/>
              </a:lnSpc>
              <a:spcBef>
                <a:spcPts val="0"/>
              </a:spcBef>
            </a:pPr>
            <a:r>
              <a:rPr lang="en-US" altLang="zh-CN" sz="4400" b="1" dirty="0">
                <a:solidFill>
                  <a:srgbClr val="008000"/>
                </a:solidFill>
                <a:ea typeface="+mj-ea"/>
                <a:cs typeface="+mj-cs"/>
              </a:rPr>
              <a:t>Models</a:t>
            </a:r>
          </a:p>
          <a:p>
            <a:pPr>
              <a:lnSpc>
                <a:spcPct val="150000"/>
              </a:lnSpc>
              <a:spcBef>
                <a:spcPts val="0"/>
              </a:spcBef>
            </a:pPr>
            <a:r>
              <a:rPr lang="en-US" altLang="zh-CN" sz="4400" b="1" dirty="0">
                <a:solidFill>
                  <a:srgbClr val="008000"/>
                </a:solidFill>
                <a:ea typeface="+mj-ea"/>
                <a:cs typeface="+mj-cs"/>
              </a:rPr>
              <a:t>Evaluation and Parameter Tuning</a:t>
            </a:r>
            <a:endParaRPr lang="zh-CN" altLang="en-US" sz="4400" b="1" dirty="0">
              <a:solidFill>
                <a:srgbClr val="008000"/>
              </a:solidFill>
              <a:ea typeface="+mj-ea"/>
              <a:cs typeface="+mj-cs"/>
            </a:endParaRPr>
          </a:p>
        </p:txBody>
      </p:sp>
      <p:sp>
        <p:nvSpPr>
          <p:cNvPr id="5" name="页脚占位符 1">
            <a:extLst>
              <a:ext uri="{FF2B5EF4-FFF2-40B4-BE49-F238E27FC236}">
                <a16:creationId xmlns:a16="http://schemas.microsoft.com/office/drawing/2014/main" id="{83741599-F55F-071E-30DC-C3C87C803174}"/>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8" name="文本框 7">
            <a:extLst>
              <a:ext uri="{FF2B5EF4-FFF2-40B4-BE49-F238E27FC236}">
                <a16:creationId xmlns:a16="http://schemas.microsoft.com/office/drawing/2014/main" id="{3E88E220-4DBE-E5CF-F166-060875502696}"/>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dirty="0">
                <a:sym typeface="+mn-lt"/>
              </a:rPr>
              <a:t>Outline</a:t>
            </a:r>
          </a:p>
        </p:txBody>
      </p:sp>
    </p:spTree>
    <p:extLst>
      <p:ext uri="{BB962C8B-B14F-4D97-AF65-F5344CB8AC3E}">
        <p14:creationId xmlns:p14="http://schemas.microsoft.com/office/powerpoint/2010/main" val="37184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a:extLst>
              <a:ext uri="{FF2B5EF4-FFF2-40B4-BE49-F238E27FC236}">
                <a16:creationId xmlns:a16="http://schemas.microsoft.com/office/drawing/2014/main" id="{C48003EF-0CB7-A2CC-F604-0E24542BC86C}"/>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
        <p:nvSpPr>
          <p:cNvPr id="6" name="文本框 5">
            <a:extLst>
              <a:ext uri="{FF2B5EF4-FFF2-40B4-BE49-F238E27FC236}">
                <a16:creationId xmlns:a16="http://schemas.microsoft.com/office/drawing/2014/main" id="{AE551410-87F2-4375-9FF2-2CB73197982D}"/>
              </a:ext>
            </a:extLst>
          </p:cNvPr>
          <p:cNvSpPr txBox="1"/>
          <p:nvPr/>
        </p:nvSpPr>
        <p:spPr>
          <a:xfrm>
            <a:off x="658812" y="1268413"/>
            <a:ext cx="11531601" cy="2934329"/>
          </a:xfrm>
          <a:prstGeom prst="rect">
            <a:avLst/>
          </a:prstGeom>
          <a:noFill/>
        </p:spPr>
        <p:txBody>
          <a:bodyPr wrap="square">
            <a:spAutoFit/>
          </a:bodyPr>
          <a:lstStyle/>
          <a:p>
            <a:pPr marL="342900" indent="-342900" algn="l">
              <a:lnSpc>
                <a:spcPct val="130000"/>
              </a:lnSpc>
              <a:buFont typeface="Arial" panose="020B0604020202020204" pitchFamily="34" charset="0"/>
              <a:buChar char="•"/>
            </a:pPr>
            <a:r>
              <a:rPr lang="en-GB" altLang="zh-CN" sz="2400" dirty="0">
                <a:solidFill>
                  <a:srgbClr val="000000"/>
                </a:solidFill>
                <a:cs typeface="Calibri" panose="020F0502020204030204" pitchFamily="34" charset="0"/>
              </a:rPr>
              <a:t>P</a:t>
            </a:r>
            <a:r>
              <a:rPr lang="en-GB" altLang="zh-CN" sz="2400" b="0" i="0" u="none" strike="noStrike" dirty="0">
                <a:solidFill>
                  <a:srgbClr val="000000"/>
                </a:solidFill>
                <a:effectLst/>
                <a:cs typeface="Calibri" panose="020F0502020204030204" pitchFamily="34" charset="0"/>
              </a:rPr>
              <a:t>owerful and robust open-source Machine Learning algorithms</a:t>
            </a:r>
          </a:p>
          <a:p>
            <a:pPr marL="800100" lvl="1" indent="-342900">
              <a:lnSpc>
                <a:spcPct val="130000"/>
              </a:lnSpc>
              <a:buFont typeface="Wingdings" pitchFamily="2" charset="2"/>
              <a:buChar char="Ø"/>
            </a:pPr>
            <a:r>
              <a:rPr lang="en" altLang="zh-CN" sz="2400" dirty="0"/>
              <a:t>Preprocessing</a:t>
            </a:r>
          </a:p>
          <a:p>
            <a:pPr marL="800100" lvl="1" indent="-342900">
              <a:lnSpc>
                <a:spcPct val="130000"/>
              </a:lnSpc>
              <a:buFont typeface="Wingdings" pitchFamily="2" charset="2"/>
              <a:buChar char="Ø"/>
            </a:pPr>
            <a:r>
              <a:rPr lang="en-GB" altLang="zh-CN" sz="2400" dirty="0"/>
              <a:t>Feature selection &amp; extraction</a:t>
            </a:r>
          </a:p>
          <a:p>
            <a:pPr marL="800100" lvl="1" indent="-342900">
              <a:lnSpc>
                <a:spcPct val="130000"/>
              </a:lnSpc>
              <a:buFont typeface="Wingdings" pitchFamily="2" charset="2"/>
              <a:buChar char="Ø"/>
            </a:pPr>
            <a:r>
              <a:rPr lang="en" altLang="zh-CN" sz="2400" dirty="0"/>
              <a:t>Dimensionality reduction</a:t>
            </a:r>
          </a:p>
          <a:p>
            <a:pPr marL="800100" lvl="1" indent="-342900">
              <a:lnSpc>
                <a:spcPct val="130000"/>
              </a:lnSpc>
              <a:buFont typeface="Wingdings" pitchFamily="2" charset="2"/>
              <a:buChar char="Ø"/>
            </a:pPr>
            <a:r>
              <a:rPr lang="en" altLang="zh-CN" sz="2400" dirty="0"/>
              <a:t>Model selection</a:t>
            </a:r>
          </a:p>
          <a:p>
            <a:pPr>
              <a:lnSpc>
                <a:spcPct val="130000"/>
              </a:lnSpc>
            </a:pPr>
            <a:endParaRPr lang="en-GB" altLang="zh-CN" sz="2400" dirty="0">
              <a:solidFill>
                <a:srgbClr val="000000"/>
              </a:solidFill>
              <a:cs typeface="Calibri" panose="020F0502020204030204" pitchFamily="34" charset="0"/>
            </a:endParaRPr>
          </a:p>
        </p:txBody>
      </p:sp>
      <p:sp>
        <p:nvSpPr>
          <p:cNvPr id="2" name="文本框 1">
            <a:extLst>
              <a:ext uri="{FF2B5EF4-FFF2-40B4-BE49-F238E27FC236}">
                <a16:creationId xmlns:a16="http://schemas.microsoft.com/office/drawing/2014/main" id="{AFB1CEA7-C3FC-D2FE-9809-C66048FB0037}"/>
              </a:ext>
            </a:extLst>
          </p:cNvPr>
          <p:cNvSpPr txBox="1"/>
          <p:nvPr/>
        </p:nvSpPr>
        <p:spPr>
          <a:xfrm>
            <a:off x="660400" y="422414"/>
            <a:ext cx="6039105" cy="769441"/>
          </a:xfrm>
          <a:prstGeom prst="rect">
            <a:avLst/>
          </a:prstGeom>
          <a:noFill/>
        </p:spPr>
        <p:txBody>
          <a:bodyPr wrap="square" rtlCol="0">
            <a:spAutoFit/>
          </a:bodyPr>
          <a:lstStyle>
            <a:defPPr>
              <a:defRPr lang="zh-CN"/>
            </a:defPPr>
            <a:lvl1pPr>
              <a:defRPr sz="4400" b="1">
                <a:solidFill>
                  <a:srgbClr val="008000"/>
                </a:solidFill>
                <a:ea typeface="+mj-ea"/>
                <a:cs typeface="+mj-cs"/>
              </a:defRPr>
            </a:lvl1pPr>
          </a:lstStyle>
          <a:p>
            <a:r>
              <a:rPr lang="en-US" altLang="zh-CN" dirty="0">
                <a:sym typeface="+mn-lt"/>
              </a:rPr>
              <a:t>Scikit-Learn Provides</a:t>
            </a:r>
          </a:p>
        </p:txBody>
      </p:sp>
      <p:sp>
        <p:nvSpPr>
          <p:cNvPr id="3" name="文本框 9">
            <a:extLst>
              <a:ext uri="{FF2B5EF4-FFF2-40B4-BE49-F238E27FC236}">
                <a16:creationId xmlns:a16="http://schemas.microsoft.com/office/drawing/2014/main" id="{E5AB3FE7-5C8C-53AA-413F-6DC042FAB9F0}"/>
              </a:ext>
            </a:extLst>
          </p:cNvPr>
          <p:cNvSpPr txBox="1"/>
          <p:nvPr/>
        </p:nvSpPr>
        <p:spPr>
          <a:xfrm>
            <a:off x="660400" y="6066254"/>
            <a:ext cx="6095010" cy="369332"/>
          </a:xfrm>
          <a:prstGeom prst="rect">
            <a:avLst/>
          </a:prstGeom>
          <a:noFill/>
        </p:spPr>
        <p:txBody>
          <a:bodyPr wrap="square">
            <a:spAutoFit/>
          </a:bodyPr>
          <a:lstStyle/>
          <a:p>
            <a:r>
              <a:rPr lang="en-GB" altLang="zh-CN"/>
              <a:t>https://scikit-learn.org/</a:t>
            </a:r>
            <a:endParaRPr lang="zh-CN" altLang="en-US"/>
          </a:p>
        </p:txBody>
      </p:sp>
      <p:sp>
        <p:nvSpPr>
          <p:cNvPr id="10" name="文本框 9">
            <a:extLst>
              <a:ext uri="{FF2B5EF4-FFF2-40B4-BE49-F238E27FC236}">
                <a16:creationId xmlns:a16="http://schemas.microsoft.com/office/drawing/2014/main" id="{F537125B-7911-C189-9C36-FB65703492D6}"/>
              </a:ext>
            </a:extLst>
          </p:cNvPr>
          <p:cNvSpPr txBox="1"/>
          <p:nvPr/>
        </p:nvSpPr>
        <p:spPr>
          <a:xfrm>
            <a:off x="6081187" y="1756779"/>
            <a:ext cx="5102310" cy="1982530"/>
          </a:xfrm>
          <a:prstGeom prst="rect">
            <a:avLst/>
          </a:prstGeom>
          <a:noFill/>
        </p:spPr>
        <p:txBody>
          <a:bodyPr wrap="square">
            <a:spAutoFit/>
          </a:bodyPr>
          <a:lstStyle/>
          <a:p>
            <a:pPr marL="342900" indent="-342900">
              <a:lnSpc>
                <a:spcPct val="130000"/>
              </a:lnSpc>
              <a:buFont typeface="Wingdings" pitchFamily="2" charset="2"/>
              <a:buChar char="Ø"/>
            </a:pPr>
            <a:r>
              <a:rPr lang="en" altLang="zh-CN" sz="2400" dirty="0"/>
              <a:t>Regression</a:t>
            </a:r>
          </a:p>
          <a:p>
            <a:pPr marL="342900" indent="-342900">
              <a:lnSpc>
                <a:spcPct val="130000"/>
              </a:lnSpc>
              <a:buFont typeface="Wingdings" pitchFamily="2" charset="2"/>
              <a:buChar char="Ø"/>
            </a:pPr>
            <a:r>
              <a:rPr lang="en" altLang="zh-CN" sz="2400" dirty="0"/>
              <a:t>Classification</a:t>
            </a:r>
          </a:p>
          <a:p>
            <a:pPr marL="342900" indent="-342900">
              <a:lnSpc>
                <a:spcPct val="130000"/>
              </a:lnSpc>
              <a:buFont typeface="Wingdings" pitchFamily="2" charset="2"/>
              <a:buChar char="Ø"/>
            </a:pPr>
            <a:r>
              <a:rPr lang="en" altLang="zh-CN" sz="2400" dirty="0"/>
              <a:t>Clustering</a:t>
            </a:r>
          </a:p>
          <a:p>
            <a:pPr marL="342900" indent="-342900">
              <a:lnSpc>
                <a:spcPct val="130000"/>
              </a:lnSpc>
              <a:buFont typeface="Wingdings" pitchFamily="2" charset="2"/>
              <a:buChar char="Ø"/>
            </a:pPr>
            <a:r>
              <a:rPr lang="en" altLang="zh-CN" sz="2400" dirty="0"/>
              <a:t>Ensemble methods</a:t>
            </a:r>
          </a:p>
        </p:txBody>
      </p:sp>
    </p:spTree>
    <p:extLst>
      <p:ext uri="{BB962C8B-B14F-4D97-AF65-F5344CB8AC3E}">
        <p14:creationId xmlns:p14="http://schemas.microsoft.com/office/powerpoint/2010/main" val="4004244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003E00"/>
                </a:solidFill>
              </a:rPr>
              <a:t>Thank you!</a:t>
            </a:r>
            <a:endParaRPr lang="zh-CN" altLang="en-US" dirty="0">
              <a:solidFill>
                <a:srgbClr val="003E00"/>
              </a:solidFill>
            </a:endParaRPr>
          </a:p>
        </p:txBody>
      </p:sp>
      <p:sp>
        <p:nvSpPr>
          <p:cNvPr id="3" name="副标题 2"/>
          <p:cNvSpPr>
            <a:spLocks noGrp="1"/>
          </p:cNvSpPr>
          <p:nvPr>
            <p:ph type="subTitle" idx="1"/>
          </p:nvPr>
        </p:nvSpPr>
        <p:spPr/>
        <p:txBody>
          <a:bodyPr/>
          <a:lstStyle/>
          <a:p>
            <a:r>
              <a:rPr lang="en-US" altLang="zh-CN" dirty="0"/>
              <a:t>AIAA 5031  Introduction to Computing Using Python</a:t>
            </a:r>
            <a:endParaRPr lang="zh-CN" altLang="en-US" dirty="0"/>
          </a:p>
        </p:txBody>
      </p:sp>
      <p:sp>
        <p:nvSpPr>
          <p:cNvPr id="5" name="页脚占位符 4">
            <a:extLst>
              <a:ext uri="{FF2B5EF4-FFF2-40B4-BE49-F238E27FC236}">
                <a16:creationId xmlns:a16="http://schemas.microsoft.com/office/drawing/2014/main" id="{99C33C06-3FD0-ADD4-CC0A-209FC64ACC4C}"/>
              </a:ext>
            </a:extLst>
          </p:cNvPr>
          <p:cNvSpPr>
            <a:spLocks noGrp="1"/>
          </p:cNvSpPr>
          <p:nvPr>
            <p:ph type="ftr" sz="quarter" idx="11"/>
          </p:nvPr>
        </p:nvSpPr>
        <p:spPr/>
        <p:txBody>
          <a:bodyPr/>
          <a:lstStyle/>
          <a:p>
            <a:r>
              <a:rPr lang="en-US" altLang="zh-CN"/>
              <a:t>AIAA 5031  Introduction to Computing Using Python</a:t>
            </a:r>
            <a:endParaRPr lang="zh-CN" altLang="en-US"/>
          </a:p>
        </p:txBody>
      </p:sp>
      <p:sp>
        <p:nvSpPr>
          <p:cNvPr id="6" name="灯片编号占位符 5">
            <a:extLst>
              <a:ext uri="{FF2B5EF4-FFF2-40B4-BE49-F238E27FC236}">
                <a16:creationId xmlns:a16="http://schemas.microsoft.com/office/drawing/2014/main" id="{B2780183-27B7-6E77-72BE-C314B7D9FAB6}"/>
              </a:ext>
            </a:extLst>
          </p:cNvPr>
          <p:cNvSpPr>
            <a:spLocks noGrp="1"/>
          </p:cNvSpPr>
          <p:nvPr>
            <p:ph type="sldNum" sz="quarter" idx="12"/>
          </p:nvPr>
        </p:nvSpPr>
        <p:spPr/>
        <p:txBody>
          <a:bodyPr/>
          <a:lstStyle/>
          <a:p>
            <a:fld id="{88965981-7945-426D-A8BE-AA5CDE81BF2F}" type="slidenum">
              <a:rPr lang="zh-CN" altLang="en-US" smtClean="0"/>
              <a:t>70</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008000"/>
                </a:solidFill>
                <a:latin typeface="+mn-lt"/>
              </a:rPr>
              <a:t>Preprocessing</a:t>
            </a:r>
            <a:endParaRPr lang="zh-CN" altLang="en-US" b="1" dirty="0">
              <a:solidFill>
                <a:srgbClr val="008000"/>
              </a:solidFill>
              <a:latin typeface="+mn-lt"/>
            </a:endParaRPr>
          </a:p>
        </p:txBody>
      </p:sp>
      <p:sp>
        <p:nvSpPr>
          <p:cNvPr id="2" name="页脚占位符 1">
            <a:extLst>
              <a:ext uri="{FF2B5EF4-FFF2-40B4-BE49-F238E27FC236}">
                <a16:creationId xmlns:a16="http://schemas.microsoft.com/office/drawing/2014/main" id="{27A90FDE-A655-9126-2506-BFB92D1863A8}"/>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246897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a:extLst>
              <a:ext uri="{FF2B5EF4-FFF2-40B4-BE49-F238E27FC236}">
                <a16:creationId xmlns:a16="http://schemas.microsoft.com/office/drawing/2014/main" id="{CD35BC4E-1470-99B7-1EC9-76199D6CC027}"/>
              </a:ext>
            </a:extLst>
          </p:cNvPr>
          <p:cNvSpPr>
            <a:spLocks noGrp="1"/>
          </p:cNvSpPr>
          <p:nvPr>
            <p:ph idx="1"/>
          </p:nvPr>
        </p:nvSpPr>
        <p:spPr>
          <a:xfrm>
            <a:off x="660399" y="1268413"/>
            <a:ext cx="10515600" cy="4351338"/>
          </a:xfrm>
        </p:spPr>
        <p:txBody>
          <a:bodyPr>
            <a:normAutofit/>
          </a:bodyPr>
          <a:lstStyle/>
          <a:p>
            <a:pPr algn="l">
              <a:lnSpc>
                <a:spcPct val="130000"/>
              </a:lnSpc>
              <a:spcBef>
                <a:spcPts val="0"/>
              </a:spcBef>
              <a:buFont typeface="Arial" panose="020B0604020202020204" pitchFamily="34" charset="0"/>
              <a:buChar char="•"/>
            </a:pPr>
            <a:r>
              <a:rPr lang="en" altLang="zh-CN" sz="2400" b="0" i="0" u="none" strike="noStrike" dirty="0">
                <a:effectLst/>
              </a:rPr>
              <a:t>Standardization</a:t>
            </a:r>
          </a:p>
          <a:p>
            <a:pPr algn="l">
              <a:lnSpc>
                <a:spcPct val="130000"/>
              </a:lnSpc>
              <a:spcBef>
                <a:spcPts val="0"/>
              </a:spcBef>
              <a:buFont typeface="Arial" panose="020B0604020202020204" pitchFamily="34" charset="0"/>
              <a:buChar char="•"/>
            </a:pPr>
            <a:r>
              <a:rPr lang="en" altLang="zh-CN" sz="2400" b="0" i="0" u="none" strike="noStrike" dirty="0">
                <a:effectLst/>
              </a:rPr>
              <a:t>Scaling</a:t>
            </a:r>
          </a:p>
          <a:p>
            <a:pPr algn="l">
              <a:lnSpc>
                <a:spcPct val="130000"/>
              </a:lnSpc>
              <a:spcBef>
                <a:spcPts val="0"/>
              </a:spcBef>
              <a:buFont typeface="Arial" panose="020B0604020202020204" pitchFamily="34" charset="0"/>
              <a:buChar char="•"/>
            </a:pPr>
            <a:r>
              <a:rPr lang="en" altLang="zh-CN" sz="2400" b="0" i="0" u="none" strike="noStrike" dirty="0">
                <a:effectLst/>
              </a:rPr>
              <a:t>Normalization</a:t>
            </a:r>
          </a:p>
          <a:p>
            <a:pPr algn="l">
              <a:lnSpc>
                <a:spcPct val="130000"/>
              </a:lnSpc>
              <a:spcBef>
                <a:spcPts val="0"/>
              </a:spcBef>
              <a:buFont typeface="Arial" panose="020B0604020202020204" pitchFamily="34" charset="0"/>
              <a:buChar char="•"/>
            </a:pPr>
            <a:r>
              <a:rPr lang="en" altLang="zh-CN" sz="2400" b="0" i="0" u="none" strike="noStrike" dirty="0">
                <a:effectLst/>
              </a:rPr>
              <a:t>Encoding categorical features</a:t>
            </a:r>
          </a:p>
          <a:p>
            <a:pPr algn="l">
              <a:lnSpc>
                <a:spcPct val="130000"/>
              </a:lnSpc>
              <a:spcBef>
                <a:spcPts val="0"/>
              </a:spcBef>
              <a:buFont typeface="Arial" panose="020B0604020202020204" pitchFamily="34" charset="0"/>
              <a:buChar char="•"/>
            </a:pPr>
            <a:r>
              <a:rPr lang="en" altLang="zh-CN" sz="2400" b="0" i="0" u="none" strike="noStrike" dirty="0">
                <a:effectLst/>
              </a:rPr>
              <a:t>Discretization</a:t>
            </a:r>
          </a:p>
          <a:p>
            <a:pPr algn="l">
              <a:lnSpc>
                <a:spcPct val="130000"/>
              </a:lnSpc>
              <a:spcBef>
                <a:spcPts val="0"/>
              </a:spcBef>
              <a:buFont typeface="Arial" panose="020B0604020202020204" pitchFamily="34" charset="0"/>
              <a:buChar char="•"/>
            </a:pPr>
            <a:r>
              <a:rPr lang="en" altLang="zh-CN" sz="2400" b="0" i="0" u="none" strike="noStrike" dirty="0">
                <a:effectLst/>
              </a:rPr>
              <a:t>Binarization</a:t>
            </a:r>
          </a:p>
          <a:p>
            <a:pPr algn="l">
              <a:lnSpc>
                <a:spcPct val="130000"/>
              </a:lnSpc>
              <a:spcBef>
                <a:spcPts val="0"/>
              </a:spcBef>
              <a:buFont typeface="Arial" panose="020B0604020202020204" pitchFamily="34" charset="0"/>
              <a:buChar char="•"/>
            </a:pPr>
            <a:r>
              <a:rPr lang="en" altLang="zh-CN" sz="2400" b="0" i="0" u="none" strike="noStrike" dirty="0">
                <a:effectLst/>
              </a:rPr>
              <a:t>Imputation of missing values</a:t>
            </a:r>
          </a:p>
          <a:p>
            <a:pPr algn="l">
              <a:lnSpc>
                <a:spcPct val="130000"/>
              </a:lnSpc>
              <a:spcBef>
                <a:spcPts val="0"/>
              </a:spcBef>
              <a:buFont typeface="Arial" panose="020B0604020202020204" pitchFamily="34" charset="0"/>
              <a:buChar char="•"/>
            </a:pPr>
            <a:r>
              <a:rPr lang="en" altLang="zh-CN" sz="2400" b="0" i="0" u="none" strike="noStrike" dirty="0">
                <a:effectLst/>
              </a:rPr>
              <a:t>Generating polynomial features</a:t>
            </a:r>
          </a:p>
          <a:p>
            <a:pPr algn="l">
              <a:lnSpc>
                <a:spcPct val="130000"/>
              </a:lnSpc>
              <a:spcBef>
                <a:spcPts val="0"/>
              </a:spcBef>
              <a:buFont typeface="Arial" panose="020B0604020202020204" pitchFamily="34" charset="0"/>
              <a:buChar char="•"/>
            </a:pPr>
            <a:r>
              <a:rPr lang="en" altLang="zh-CN" sz="2400" b="0" i="0" u="none" strike="noStrike" dirty="0">
                <a:effectLst/>
              </a:rPr>
              <a:t>Custom transformers</a:t>
            </a:r>
          </a:p>
        </p:txBody>
      </p:sp>
      <p:sp>
        <p:nvSpPr>
          <p:cNvPr id="11" name="文本框 10">
            <a:extLst>
              <a:ext uri="{FF2B5EF4-FFF2-40B4-BE49-F238E27FC236}">
                <a16:creationId xmlns:a16="http://schemas.microsoft.com/office/drawing/2014/main" id="{72FC12FE-BC7D-4D53-3D03-638B59E66EEF}"/>
              </a:ext>
            </a:extLst>
          </p:cNvPr>
          <p:cNvSpPr txBox="1"/>
          <p:nvPr/>
        </p:nvSpPr>
        <p:spPr>
          <a:xfrm>
            <a:off x="660399" y="422414"/>
            <a:ext cx="10003481" cy="701731"/>
          </a:xfrm>
          <a:prstGeom prst="rect">
            <a:avLst/>
          </a:prstGeom>
          <a:noFill/>
        </p:spPr>
        <p:txBody>
          <a:bodyPr wrap="square" rtlCol="0">
            <a:spAutoFit/>
          </a:bodyPr>
          <a:lstStyle/>
          <a:p>
            <a:pPr>
              <a:lnSpc>
                <a:spcPct val="90000"/>
              </a:lnSpc>
              <a:spcBef>
                <a:spcPct val="0"/>
              </a:spcBef>
            </a:pPr>
            <a:r>
              <a:rPr lang="en-GB" altLang="zh-CN" sz="4400" b="1" dirty="0">
                <a:solidFill>
                  <a:srgbClr val="008000"/>
                </a:solidFill>
                <a:ea typeface="+mj-ea"/>
                <a:cs typeface="+mj-cs"/>
                <a:sym typeface="+mn-lt"/>
              </a:rPr>
              <a:t>Scikit-learn pre-processing module</a:t>
            </a:r>
            <a:endParaRPr lang="en-US" altLang="zh-CN" sz="4400" b="1" dirty="0">
              <a:solidFill>
                <a:srgbClr val="008000"/>
              </a:solidFill>
              <a:ea typeface="+mj-ea"/>
              <a:cs typeface="+mj-cs"/>
              <a:sym typeface="+mn-lt"/>
            </a:endParaRPr>
          </a:p>
        </p:txBody>
      </p:sp>
      <p:sp>
        <p:nvSpPr>
          <p:cNvPr id="12" name="页脚占位符 1">
            <a:extLst>
              <a:ext uri="{FF2B5EF4-FFF2-40B4-BE49-F238E27FC236}">
                <a16:creationId xmlns:a16="http://schemas.microsoft.com/office/drawing/2014/main" id="{B6DBC277-B478-E7A9-5E7A-BAED207BD515}"/>
              </a:ext>
            </a:extLst>
          </p:cNvPr>
          <p:cNvSpPr>
            <a:spLocks noGrp="1"/>
          </p:cNvSpPr>
          <p:nvPr>
            <p:ph type="ftr" sz="quarter" idx="11"/>
          </p:nvPr>
        </p:nvSpPr>
        <p:spPr>
          <a:xfrm>
            <a:off x="4023787" y="6492875"/>
            <a:ext cx="4114800" cy="365125"/>
          </a:xfrm>
        </p:spPr>
        <p:txBody>
          <a:bodyPr/>
          <a:lstStyle/>
          <a:p>
            <a:r>
              <a:rPr lang="en-US" altLang="zh-CN" sz="1400">
                <a:solidFill>
                  <a:schemeClr val="accent4">
                    <a:lumMod val="20000"/>
                    <a:lumOff val="80000"/>
                  </a:schemeClr>
                </a:solidFill>
              </a:rPr>
              <a:t>AIAA 5031  Introduction to Computing Using Python</a:t>
            </a:r>
            <a:endParaRPr lang="zh-CN" altLang="en-US" sz="1400">
              <a:solidFill>
                <a:schemeClr val="accent4">
                  <a:lumMod val="20000"/>
                  <a:lumOff val="80000"/>
                </a:schemeClr>
              </a:solidFill>
            </a:endParaRPr>
          </a:p>
        </p:txBody>
      </p:sp>
    </p:spTree>
    <p:extLst>
      <p:ext uri="{BB962C8B-B14F-4D97-AF65-F5344CB8AC3E}">
        <p14:creationId xmlns:p14="http://schemas.microsoft.com/office/powerpoint/2010/main" val="204751948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17946</TotalTime>
  <Words>3875</Words>
  <Application>Microsoft Macintosh PowerPoint</Application>
  <PresentationFormat>宽屏</PresentationFormat>
  <Paragraphs>650</Paragraphs>
  <Slides>70</Slides>
  <Notes>57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70</vt:i4>
      </vt:variant>
    </vt:vector>
  </HeadingPairs>
  <TitlesOfParts>
    <vt:vector size="78" baseType="lpstr">
      <vt:lpstr>-apple-system</vt:lpstr>
      <vt:lpstr>等线</vt:lpstr>
      <vt:lpstr>Söhne</vt:lpstr>
      <vt:lpstr>Arial</vt:lpstr>
      <vt:lpstr>Calibri</vt:lpstr>
      <vt:lpstr>Cambria Math</vt:lpstr>
      <vt:lpstr>Wingdings</vt:lpstr>
      <vt:lpstr>Office 主题​​</vt:lpstr>
      <vt:lpstr>Week11 Machine Learning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Shirley deng</dc:creator>
  <cp:lastModifiedBy>SUN Ying</cp:lastModifiedBy>
  <cp:revision>3992</cp:revision>
  <dcterms:created xsi:type="dcterms:W3CDTF">2022-11-06T11:57:15Z</dcterms:created>
  <dcterms:modified xsi:type="dcterms:W3CDTF">2024-04-16T00:58:26Z</dcterms:modified>
</cp:coreProperties>
</file>