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9" r:id="rId4"/>
    <p:sldId id="907" r:id="rId5"/>
    <p:sldId id="263" r:id="rId6"/>
    <p:sldId id="557" r:id="rId7"/>
    <p:sldId id="558" r:id="rId8"/>
    <p:sldId id="559" r:id="rId9"/>
    <p:sldId id="279" r:id="rId10"/>
    <p:sldId id="552" r:id="rId11"/>
    <p:sldId id="562" r:id="rId12"/>
    <p:sldId id="915" r:id="rId13"/>
    <p:sldId id="566" r:id="rId14"/>
    <p:sldId id="927" r:id="rId15"/>
    <p:sldId id="294" r:id="rId16"/>
    <p:sldId id="928" r:id="rId17"/>
    <p:sldId id="280" r:id="rId18"/>
    <p:sldId id="929" r:id="rId19"/>
    <p:sldId id="284" r:id="rId20"/>
    <p:sldId id="930" r:id="rId21"/>
    <p:sldId id="282" r:id="rId22"/>
    <p:sldId id="286" r:id="rId23"/>
    <p:sldId id="931" r:id="rId24"/>
    <p:sldId id="916" r:id="rId25"/>
    <p:sldId id="904" r:id="rId26"/>
    <p:sldId id="565" r:id="rId27"/>
    <p:sldId id="917" r:id="rId28"/>
    <p:sldId id="912" r:id="rId29"/>
    <p:sldId id="567" r:id="rId30"/>
    <p:sldId id="913" r:id="rId31"/>
    <p:sldId id="932" r:id="rId32"/>
    <p:sldId id="933" r:id="rId33"/>
    <p:sldId id="914" r:id="rId34"/>
    <p:sldId id="271" r:id="rId35"/>
    <p:sldId id="910" r:id="rId36"/>
    <p:sldId id="570" r:id="rId37"/>
    <p:sldId id="569" r:id="rId38"/>
    <p:sldId id="920" r:id="rId39"/>
    <p:sldId id="556" r:id="rId40"/>
    <p:sldId id="555" r:id="rId41"/>
    <p:sldId id="266" r:id="rId42"/>
    <p:sldId id="272" r:id="rId43"/>
    <p:sldId id="564" r:id="rId44"/>
    <p:sldId id="571" r:id="rId45"/>
    <p:sldId id="919" r:id="rId46"/>
    <p:sldId id="918" r:id="rId47"/>
    <p:sldId id="274" r:id="rId48"/>
    <p:sldId id="922" r:id="rId49"/>
    <p:sldId id="273" r:id="rId50"/>
    <p:sldId id="290" r:id="rId51"/>
    <p:sldId id="291" r:id="rId52"/>
    <p:sldId id="921" r:id="rId53"/>
    <p:sldId id="882" r:id="rId54"/>
    <p:sldId id="902" r:id="rId55"/>
    <p:sldId id="934" r:id="rId56"/>
    <p:sldId id="924" r:id="rId57"/>
    <p:sldId id="923" r:id="rId58"/>
    <p:sldId id="572" r:id="rId59"/>
    <p:sldId id="925" r:id="rId60"/>
    <p:sldId id="883" r:id="rId61"/>
    <p:sldId id="886" r:id="rId62"/>
    <p:sldId id="304" r:id="rId63"/>
    <p:sldId id="887" r:id="rId64"/>
    <p:sldId id="309" r:id="rId65"/>
    <p:sldId id="926" r:id="rId66"/>
    <p:sldId id="935" r:id="rId6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9F51B64-DF60-C544-9140-0199C42DCA80}">
          <p14:sldIdLst>
            <p14:sldId id="256"/>
            <p14:sldId id="257"/>
            <p14:sldId id="259"/>
          </p14:sldIdLst>
        </p14:section>
        <p14:section name="basic usage" id="{9846C563-B5D3-0942-8665-BC52D5B740C6}">
          <p14:sldIdLst>
            <p14:sldId id="907"/>
            <p14:sldId id="263"/>
            <p14:sldId id="557"/>
            <p14:sldId id="558"/>
            <p14:sldId id="559"/>
            <p14:sldId id="279"/>
            <p14:sldId id="552"/>
            <p14:sldId id="562"/>
            <p14:sldId id="915"/>
            <p14:sldId id="566"/>
            <p14:sldId id="927"/>
            <p14:sldId id="294"/>
            <p14:sldId id="928"/>
            <p14:sldId id="280"/>
            <p14:sldId id="929"/>
            <p14:sldId id="284"/>
            <p14:sldId id="930"/>
            <p14:sldId id="282"/>
            <p14:sldId id="286"/>
            <p14:sldId id="931"/>
          </p14:sldIdLst>
        </p14:section>
        <p14:section name="manually" id="{3451B2B4-62AA-C940-A913-C8B821C27130}">
          <p14:sldIdLst>
            <p14:sldId id="916"/>
            <p14:sldId id="904"/>
            <p14:sldId id="565"/>
            <p14:sldId id="917"/>
            <p14:sldId id="912"/>
            <p14:sldId id="567"/>
            <p14:sldId id="913"/>
            <p14:sldId id="932"/>
            <p14:sldId id="933"/>
            <p14:sldId id="914"/>
            <p14:sldId id="271"/>
            <p14:sldId id="910"/>
            <p14:sldId id="570"/>
            <p14:sldId id="569"/>
            <p14:sldId id="920"/>
            <p14:sldId id="556"/>
            <p14:sldId id="555"/>
            <p14:sldId id="266"/>
            <p14:sldId id="272"/>
            <p14:sldId id="564"/>
            <p14:sldId id="571"/>
            <p14:sldId id="919"/>
            <p14:sldId id="918"/>
            <p14:sldId id="274"/>
            <p14:sldId id="922"/>
            <p14:sldId id="273"/>
          </p14:sldIdLst>
        </p14:section>
        <p14:section name="seaborn" id="{56BEBF45-5BCE-1345-9597-CA26A00B7506}">
          <p14:sldIdLst>
            <p14:sldId id="290"/>
            <p14:sldId id="291"/>
            <p14:sldId id="921"/>
            <p14:sldId id="882"/>
            <p14:sldId id="902"/>
            <p14:sldId id="934"/>
            <p14:sldId id="924"/>
            <p14:sldId id="923"/>
            <p14:sldId id="572"/>
            <p14:sldId id="925"/>
            <p14:sldId id="883"/>
            <p14:sldId id="886"/>
            <p14:sldId id="304"/>
            <p14:sldId id="887"/>
            <p14:sldId id="309"/>
            <p14:sldId id="926"/>
            <p14:sldId id="935"/>
          </p14:sldIdLst>
        </p14:section>
        <p14:section name="其他" id="{F297B195-C82D-6647-B766-F80AA29699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D4C68-C269-D456-15BA-B7B5CF8D2174}" name="SUN Ying" initials="SY" userId="S::yings@ust.hk::9398a671-6a31-4d6e-af59-3cf35dadce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395"/>
    <a:srgbClr val="252526"/>
    <a:srgbClr val="FFFFFF"/>
    <a:srgbClr val="003E00"/>
    <a:srgbClr val="0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rgbClr val="000000"/>
        </a:fontRef>
        <a:schemeClr val="tx1"/>
      </a:tcTxStyle>
      <a:tcStyle>
        <a:tcBdr>
          <a:left>
            <a:ln w="6350" cap="flat" cmpd="sng">
              <a:solidFill>
                <a:schemeClr val="accent6"/>
              </a:solidFill>
              <a:prstDash val="solid"/>
              <a:miter/>
            </a:ln>
          </a:left>
          <a:right>
            <a:ln w="6350" cap="flat" cmpd="sng">
              <a:solidFill>
                <a:schemeClr val="accent6"/>
              </a:solidFill>
              <a:prstDash val="solid"/>
              <a:miter/>
            </a:ln>
          </a:right>
          <a:top>
            <a:ln w="6350" cap="flat" cmpd="sng">
              <a:solidFill>
                <a:schemeClr val="accent6"/>
              </a:solidFill>
              <a:prstDash val="solid"/>
              <a:miter/>
            </a:ln>
          </a:top>
          <a:bottom>
            <a:ln w="6350" cap="flat" cmpd="sng">
              <a:solidFill>
                <a:schemeClr val="accent6"/>
              </a:solidFill>
              <a:prstDash val="solid"/>
              <a:miter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6350" cap="flat" cmpd="sng">
              <a:solidFill>
                <a:schemeClr val="accent6"/>
              </a:solidFill>
              <a:prstDash val="solid"/>
              <a:miter/>
            </a:ln>
          </a:top>
          <a:bottom>
            <a:ln w="6350" cap="flat" cmpd="sng">
              <a:solidFill>
                <a:schemeClr val="accent6"/>
              </a:solidFill>
              <a:prstDash val="solid"/>
              <a:miter/>
            </a:ln>
          </a:bottom>
        </a:tcBdr>
      </a:tcStyle>
    </a:band1H>
    <a:band1V>
      <a:tcStyle>
        <a:tcBdr>
          <a:left>
            <a:ln w="6350" cap="flat" cmpd="sng">
              <a:solidFill>
                <a:schemeClr val="accent6"/>
              </a:solidFill>
              <a:prstDash val="solid"/>
              <a:miter/>
            </a:ln>
          </a:left>
          <a:right>
            <a:ln w="6350" cap="flat" cmpd="sng">
              <a:solidFill>
                <a:schemeClr val="accent6"/>
              </a:solidFill>
              <a:prstDash val="solid"/>
              <a:miter/>
            </a:ln>
          </a:right>
        </a:tcBdr>
      </a:tcStyle>
    </a:band1V>
    <a:band2V>
      <a:tcStyle>
        <a:tcBdr>
          <a:left>
            <a:ln w="6350" cap="flat" cmpd="sng">
              <a:solidFill>
                <a:schemeClr val="accent6"/>
              </a:solidFill>
              <a:prstDash val="solid"/>
              <a:miter/>
            </a:ln>
          </a:left>
          <a:right>
            <a:ln w="6350" cap="flat" cmpd="sng">
              <a:solidFill>
                <a:schemeClr val="accent6"/>
              </a:solidFill>
              <a:prstDash val="solid"/>
              <a:miter/>
            </a:ln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8542034-FE4F-4ADA-92B8-4CA66D0F0DF3}" styleName="腾讯文档-基本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7" autoAdjust="0"/>
    <p:restoredTop sz="86506" autoAdjust="0"/>
  </p:normalViewPr>
  <p:slideViewPr>
    <p:cSldViewPr snapToGrid="0">
      <p:cViewPr varScale="1">
        <p:scale>
          <a:sx n="105" d="100"/>
          <a:sy n="105" d="100"/>
        </p:scale>
        <p:origin x="264" y="184"/>
      </p:cViewPr>
      <p:guideLst>
        <p:guide orient="horz" pos="799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14"/>
    </p:cViewPr>
  </p:sorterViewPr>
  <p:notesViewPr>
    <p:cSldViewPr snapToGrid="0" showGuides="1">
      <p:cViewPr varScale="1">
        <p:scale>
          <a:sx n="94" d="100"/>
          <a:sy n="94" d="100"/>
        </p:scale>
        <p:origin x="40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4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58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41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07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47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6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45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840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47min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8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178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437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9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28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05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8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56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367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836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74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7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32896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20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49min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76999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75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645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17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68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8min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95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49319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20727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5141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340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536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75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19-12=7min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66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70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961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46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30min-12min=18min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515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36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62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322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277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14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2AB40-99E1-46A5-860E-10518EC5D76B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82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15min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2511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77581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7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4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32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16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60B88-62A2-237F-B54A-E080BFBD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507D87-FB2D-9E36-D4D3-C5B3CC3C9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9F8EB-401B-AEEB-9C50-1CCA0BA4C0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0F0BE4-8F35-4139-BA08-C9142855DDAE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1791E-E58A-6426-3ED9-998FC9A0BE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E5F75-EF7D-ED37-687C-D7F91BF177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32EE94-FD5C-4D8E-A125-218B97A113F4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47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F9E45-7FA0-00CD-B6D1-A3C953E2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2047F-E004-D807-0650-E7342F087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5BF91-378B-E72B-0343-5214DD9EA9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3AC20C-3742-4A15-8A15-7F0DBCBE1943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0CCC1-39DA-2881-E09C-74E438D29B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6E64C-6009-3C39-892C-162831A677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EC5C76-8B95-4E2C-81A3-F719DC996AB9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972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80DC31-F72A-D27D-33B5-00B8810E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8BD7AE-B39B-6B1A-49B3-59B3704F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F56A5-7E1C-0DB3-05B2-96312F4718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CF98E-4379-49AA-8BA4-98FB0464EDC3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64C0-F3B2-1481-2D73-5FE0FBF96C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5D429-146A-8C3C-0CC0-0F79121F82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6068DF2-8747-4E2A-8678-624FA712C6B9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6503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302"/>
            <a:ext cx="11684000" cy="508499"/>
          </a:xfrm>
        </p:spPr>
        <p:txBody>
          <a:bodyPr>
            <a:normAutofit/>
          </a:bodyPr>
          <a:lstStyle>
            <a:lvl1pPr>
              <a:defRPr sz="2600" b="1" i="0" u="sng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654425"/>
            <a:ext cx="11379200" cy="5672105"/>
          </a:xfrm>
        </p:spPr>
        <p:txBody>
          <a:bodyPr/>
          <a:lstStyle>
            <a:lvl1pPr>
              <a:spcBef>
                <a:spcPts val="500"/>
              </a:spcBef>
              <a:defRPr sz="2000" b="1" i="0" u="none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69600" y="6443531"/>
            <a:ext cx="812800" cy="32067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32FAE5-4247-41BE-A540-F855E21CB6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060A53-97C3-2292-8D02-4F17BC96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55270E-4454-43F0-B157-401D8CD797BF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34FE18-5A77-437E-A9B6-57205E335C63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055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25786-9202-67CF-DDB1-B0E92F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05F20-C2DB-0F43-10DE-60A4DFD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67842-F08F-F2C9-6B8F-B8AFE6CAE3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1B4A7B-60C0-4EB0-9A5F-AF42366B6084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E48F9-DC59-A7D6-576B-44A213EAB1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5C7B8-FA57-3D12-50AC-33DC7B56B2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B311428-4B5B-449E-AE7A-BE82FE8CD53B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4630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E888F-2237-C3C2-07BE-9CD91154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87BD-8B54-1F41-C583-A79C645F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D6401-7D4B-F44F-260B-57C4D4B21318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56FCF-0C49-208B-C288-E493900A71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B2B7EF-E507-49F4-82C7-FDD7691CDEA1}" type="datetime1">
              <a:rPr lang="en-US" altLang="zh-CN"/>
              <a:t>4/6/24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07D4DD-EDC5-943C-0825-D8AFD11BE1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08BBD3-4137-42E2-984F-C86D7A123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FA38459-F33B-4407-AAC8-986592E31BF1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76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D9891-22F8-AB6C-D2FD-08629171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5DBB21-498D-7DBA-4E91-84B8920C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D3C2D0-8AE3-20E0-8117-72239DEB557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A1D087-2F1D-2DA8-77E5-A1441A00ABA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ADC405-CFFD-2784-20E6-5A3FA3160437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E516B1-F424-C3FD-56F0-05E9B555FB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36D300-8668-4071-8D1A-B823A83713F1}" type="datetime1">
              <a:rPr lang="en-US" altLang="zh-CN"/>
              <a:t>4/6/24</a:t>
            </a:fld>
            <a:endParaRPr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FB4B3A-D215-06A4-7C05-632798BB3C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CDD67-3CD1-692C-5E5A-4CB603208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BDD09B2-BD43-4FB2-BE1D-3B8DF4FF0B77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8951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68E9E-5AFD-CADB-EAA0-5637522C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891E36-D490-5901-EF59-8AA7B1D1B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998EA7-EF5F-424D-B704-D4C097958AD7}" type="datetime1">
              <a:rPr lang="en-US" altLang="zh-CN"/>
              <a:t>4/6/24</a:t>
            </a:fld>
            <a:endParaRPr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9C1818-7E66-6E12-EE0B-1AB447DEAE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AAC37A-C1EC-0F43-6E20-8F2B44A64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DF22E0-132F-46E5-9DBA-E90C218B9D5F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051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D9616-D961-4693-D45B-69AB3A3F2B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A16E3F-787D-4F36-B738-75AA125FAF1A}" type="datetime1">
              <a:rPr lang="en-US" altLang="zh-CN"/>
              <a:t>4/6/24</a:t>
            </a:fld>
            <a:endParaRPr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A5D274-F343-7B30-51C0-934745A912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7181A-366D-8327-BA8C-AEF5959693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79B778A-1624-4229-98A0-1EE6D2CB7971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6509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B256-1590-25B4-3470-D1C719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EE206-C112-E899-18B2-7C2662BD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4EDDB-7CB5-7745-63A9-3FF4742A6D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62644-9A77-EB0D-F417-411D006FB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FA19C6-8397-4CD5-A449-90D57AA35DBF}" type="datetime1">
              <a:rPr lang="en-US" altLang="zh-CN"/>
              <a:t>4/6/24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B94BC6-8DFB-12FA-9DE4-6E5308794A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0C3075-1D73-930E-BB44-9D1B8D9C78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9C9FA3-914C-4325-BA79-1DFEC0AF5AAF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3507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5973A-BE0C-CB8D-266A-756DF18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1D0C14-E26B-D9F4-DA0A-6595919FD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E4EE3-F89E-F987-5E6F-879CF589A8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CCA72-C594-9FA0-B8B1-40FE2AD548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5673DD-F38B-4855-AF33-45E4B28E5854}" type="datetime1">
              <a:rPr lang="en-US" altLang="zh-CN"/>
              <a:t>4/6/24</a:t>
            </a:fld>
            <a:endParaRPr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F45113-EA3D-0AA9-BBC4-444263B05C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8129D-C38D-A649-DD4A-326213065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90D8F5-B349-4208-892B-C1F2DF0A5C0E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205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9C1CF8-FE8B-F526-8B91-AB408E90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B1781-5C7B-639E-6C0B-E881AB74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t>单击此处编辑母版文本样式</a:t>
            </a:r>
          </a:p>
          <a:p>
            <a: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t>二级</a:t>
            </a:r>
          </a:p>
          <a:p>
            <a: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t>三级</a:t>
            </a:r>
          </a:p>
          <a:p>
            <a: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t>四级</a:t>
            </a:r>
          </a:p>
          <a:p>
            <a: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DD66D-D482-6C8F-9A09-7B928A710FB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CD0C-6B3A-43B4-9548-D494E9FAAE37}" type="datetime1">
              <a:rPr lang="en-US" altLang="zh-CN"/>
              <a:t>4/6/24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C617D-63F2-B6A6-92A8-F8F94995CBA8}"/>
              </a:ext>
            </a:extLst>
          </p:cNvPr>
          <p:cNvSpPr>
            <a:spLocks noGrp="1"/>
          </p:cNvSpPr>
          <p:nvPr>
            <p:ph type="ft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pPr lvl="0"/>
            <a:r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688BC-35C2-9C28-610C-390FED4D08C7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B413-A4E3-451A-BE4A-DBA9A61A4ED8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994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宋体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charset="0"/>
        <a:buChar char="•"/>
        <a:defRPr lang="zh-CN" sz="2400">
          <a:solidFill>
            <a:srgbClr val="000000"/>
          </a:solidFill>
          <a:latin typeface="Calibri"/>
          <a:ea typeface="Calibri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lang="zh-CN" sz="2400">
          <a:solidFill>
            <a:srgbClr val="000000"/>
          </a:solidFill>
          <a:latin typeface="Calibri"/>
          <a:ea typeface="Calibri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lang="zh-CN" sz="2400">
          <a:solidFill>
            <a:srgbClr val="000000"/>
          </a:solidFill>
          <a:latin typeface="Calibri"/>
          <a:ea typeface="Calibri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lang="zh-CN" sz="2400">
          <a:solidFill>
            <a:srgbClr val="000000"/>
          </a:solidFill>
          <a:latin typeface="Calibri"/>
          <a:ea typeface="Calibri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lang="zh-CN" sz="2400">
          <a:solidFill>
            <a:srgbClr val="000000"/>
          </a:solidFill>
          <a:latin typeface="Calibri"/>
          <a:ea typeface="Calibri"/>
        </a:defRPr>
      </a:lvl5pPr>
    </p:bodyStyle>
    <p:otherStyle>
      <a:lvl1pPr marL="0" lvl="0" algn="l" defTabSz="914400">
        <a:defRPr sz="1800" kern="1200">
          <a:solidFill>
            <a:schemeClr val="tx1"/>
          </a:solidFill>
          <a:latin typeface="Calibri"/>
          <a:ea typeface="宋体"/>
        </a:defRPr>
      </a:lvl1pPr>
      <a:lvl2pPr marL="457200" lvl="1" algn="l" defTabSz="914400">
        <a:defRPr sz="1800" kern="1200">
          <a:solidFill>
            <a:schemeClr val="tx1"/>
          </a:solidFill>
          <a:latin typeface="Calibri"/>
          <a:ea typeface="宋体"/>
        </a:defRPr>
      </a:lvl2pPr>
      <a:lvl3pPr marL="914400" lvl="2" algn="l" defTabSz="914400">
        <a:defRPr sz="1800" kern="1200">
          <a:solidFill>
            <a:schemeClr val="tx1"/>
          </a:solidFill>
          <a:latin typeface="Calibri"/>
          <a:ea typeface="宋体"/>
        </a:defRPr>
      </a:lvl3pPr>
      <a:lvl4pPr marL="1371600" lvl="3" algn="l" defTabSz="914400">
        <a:defRPr sz="1800" kern="1200">
          <a:solidFill>
            <a:schemeClr val="tx1"/>
          </a:solidFill>
          <a:latin typeface="Calibri"/>
          <a:ea typeface="宋体"/>
        </a:defRPr>
      </a:lvl4pPr>
      <a:lvl5pPr marL="1828800" lvl="4" algn="l" defTabSz="914400">
        <a:defRPr sz="1800" kern="1200">
          <a:solidFill>
            <a:schemeClr val="tx1"/>
          </a:solidFill>
          <a:latin typeface="Calibri"/>
          <a:ea typeface="宋体"/>
        </a:defRPr>
      </a:lvl5pPr>
      <a:lvl6pPr marL="2286000" lvl="5" algn="l" defTabSz="914400">
        <a:defRPr sz="1800" kern="1200">
          <a:solidFill>
            <a:schemeClr val="tx1"/>
          </a:solidFill>
          <a:latin typeface="Calibri"/>
          <a:ea typeface="宋体"/>
        </a:defRPr>
      </a:lvl6pPr>
      <a:lvl7pPr marL="2743200" lvl="6" algn="l" defTabSz="914400">
        <a:defRPr sz="1800" kern="1200">
          <a:solidFill>
            <a:schemeClr val="tx1"/>
          </a:solidFill>
          <a:latin typeface="Calibri"/>
          <a:ea typeface="宋体"/>
        </a:defRPr>
      </a:lvl7pPr>
      <a:lvl8pPr marL="3200400" lvl="7" algn="l" defTabSz="914400">
        <a:defRPr sz="1800" kern="1200">
          <a:solidFill>
            <a:schemeClr val="tx1"/>
          </a:solidFill>
          <a:latin typeface="Calibri"/>
          <a:ea typeface="宋体"/>
        </a:defRPr>
      </a:lvl8pPr>
      <a:lvl9pPr marL="3657600" lvl="8" algn="l" defTabSz="914400">
        <a:defRPr sz="1800" kern="1200">
          <a:solidFill>
            <a:schemeClr val="tx1"/>
          </a:solidFill>
          <a:latin typeface="Calibri"/>
          <a:ea typeface="宋体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hyperlink" Target="https://matplotlib.org/stable/api/_as_gen/matplotlib.axes.Axes.set_xscale.html#matplotlib.axes.Axes.set_xscale" TargetMode="External"/><Relationship Id="rId18" Type="http://schemas.openxmlformats.org/officeDocument/2006/relationships/hyperlink" Target="https://matplotlib.org/stable/api/_as_gen/matplotlib.artist.Artist.set_animated.html#matplotlib.artist.Artist.set_animated" TargetMode="External"/><Relationship Id="rId26" Type="http://schemas.openxmlformats.org/officeDocument/2006/relationships/hyperlink" Target="https://matplotlib.org/stable/api/_as_gen/matplotlib.axes.Axes.set_autoscale_on.html#matplotlib.axes.Axes.set_autoscale_on" TargetMode="External"/><Relationship Id="rId39" Type="http://schemas.openxmlformats.org/officeDocument/2006/relationships/hyperlink" Target="https://matplotlib.org/stable/api/_as_gen/matplotlib.axes.Axes.set_navigate.html#matplotlib.axes.Axes.set_navigate" TargetMode="External"/><Relationship Id="rId21" Type="http://schemas.openxmlformats.org/officeDocument/2006/relationships/hyperlink" Target="https://matplotlib.org/stable/api/_as_gen/matplotlib.axes.Axes.set_xticks.html#matplotlib.axes.Axes.set_xticks" TargetMode="External"/><Relationship Id="rId34" Type="http://schemas.openxmlformats.org/officeDocument/2006/relationships/hyperlink" Target="https://matplotlib.org/stable/api/_as_gen/matplotlib.axes.Axes.set_autoscaley_on.html#matplotlib.axes.Axes.set_autoscaley_on" TargetMode="External"/><Relationship Id="rId42" Type="http://schemas.openxmlformats.org/officeDocument/2006/relationships/hyperlink" Target="https://matplotlib.org/stable/api/_as_gen/matplotlib.axes.Axes.set_axisbelow.html#matplotlib.axes.Axes.set_axisbelow" TargetMode="External"/><Relationship Id="rId47" Type="http://schemas.openxmlformats.org/officeDocument/2006/relationships/hyperlink" Target="https://matplotlib.org/stable/api/_as_gen/matplotlib.artist.Artist.set_path_effects.html#matplotlib.artist.Artist.set_path_effects" TargetMode="External"/><Relationship Id="rId50" Type="http://schemas.openxmlformats.org/officeDocument/2006/relationships/hyperlink" Target="https://matplotlib.org/stable/api/_as_gen/matplotlib.artist.Artist.set_clip_box.html#matplotlib.artist.Artist.set_clip_box" TargetMode="External"/><Relationship Id="rId7" Type="http://schemas.openxmlformats.org/officeDocument/2006/relationships/hyperlink" Target="https://matplotlib.org/stable/api/_as_gen/matplotlib.artist.Artist.set_clip_path.html#matplotlib.artist.Artist.set_clip_path" TargetMode="External"/><Relationship Id="rId2" Type="http://schemas.openxmlformats.org/officeDocument/2006/relationships/hyperlink" Target="https://matplotlib.org/stable/api/_as_gen/matplotlib.axes.Axes.set_adjustable.html#matplotlib.axes.Axes.set_adjustable" TargetMode="External"/><Relationship Id="rId16" Type="http://schemas.openxmlformats.org/officeDocument/2006/relationships/hyperlink" Target="https://matplotlib.org/stable/api/_as_gen/matplotlib.artist.Artist.set_rasterized.html#matplotlib.artist.Artist.set_rasterized" TargetMode="External"/><Relationship Id="rId29" Type="http://schemas.openxmlformats.org/officeDocument/2006/relationships/hyperlink" Target="https://matplotlib.org/stable/api/_as_gen/matplotlib.axes.Axes.set_ylabel.html#matplotlib.axes.Axes.set_ylabel" TargetMode="External"/><Relationship Id="rId11" Type="http://schemas.openxmlformats.org/officeDocument/2006/relationships/hyperlink" Target="https://matplotlib.org/stable/api/_as_gen/matplotlib.axes.Axes.set_facecolor.html#matplotlib.axes.Axes.set_facecolor" TargetMode="External"/><Relationship Id="rId24" Type="http://schemas.openxmlformats.org/officeDocument/2006/relationships/hyperlink" Target="https://matplotlib.org/stable/api/_as_gen/matplotlib.artist.Artist.set_snap.html#matplotlib.artist.Artist.set_snap" TargetMode="External"/><Relationship Id="rId32" Type="http://schemas.openxmlformats.org/officeDocument/2006/relationships/hyperlink" Target="https://matplotlib.org/stable/api/_as_gen/matplotlib.axes.Axes.set_title.html#matplotlib.axes.Axes.set_title" TargetMode="External"/><Relationship Id="rId37" Type="http://schemas.openxmlformats.org/officeDocument/2006/relationships/hyperlink" Target="https://matplotlib.org/stable/api/_as_gen/matplotlib.axes.Axes.set_ymargin.html#matplotlib.axes.Axes.set_ymargin" TargetMode="External"/><Relationship Id="rId40" Type="http://schemas.openxmlformats.org/officeDocument/2006/relationships/hyperlink" Target="https://matplotlib.org/stable/api/_as_gen/matplotlib.artist.Artist.set_url.html#matplotlib.artist.Artist.set_url" TargetMode="External"/><Relationship Id="rId45" Type="http://schemas.openxmlformats.org/officeDocument/2006/relationships/hyperlink" Target="https://matplotlib.org/stable/api/_as_gen/matplotlib.axes.Axes.set_yticklabels.html#matplotlib.axes.Axes.set_yticklabels" TargetMode="External"/><Relationship Id="rId53" Type="http://schemas.openxmlformats.org/officeDocument/2006/relationships/hyperlink" Target="https://matplotlib.org/stable/api/_as_gen/matplotlib.artist.Artist.set_zorder.html#matplotlib.artist.Artist.set_zorder" TargetMode="External"/><Relationship Id="rId5" Type="http://schemas.openxmlformats.org/officeDocument/2006/relationships/hyperlink" Target="https://matplotlib.org/stable/api/_as_gen/matplotlib.axes.Axes.set_xlim.html#matplotlib.axes.Axes.set_xlim" TargetMode="External"/><Relationship Id="rId10" Type="http://schemas.openxmlformats.org/officeDocument/2006/relationships/hyperlink" Target="https://matplotlib.org/stable/api/_as_gen/matplotlib.artist.Artist.set_alpha.html#matplotlib.artist.Artist.set_alpha" TargetMode="External"/><Relationship Id="rId19" Type="http://schemas.openxmlformats.org/officeDocument/2006/relationships/hyperlink" Target="https://matplotlib.org/stable/api/_as_gen/matplotlib.axes.Axes.set_frame_on.html#matplotlib.axes.Axes.set_frame_on" TargetMode="External"/><Relationship Id="rId31" Type="http://schemas.openxmlformats.org/officeDocument/2006/relationships/hyperlink" Target="https://matplotlib.org/stable/api/_as_gen/matplotlib.artist.Artist.set_label.html#matplotlib.artist.Artist.set_label" TargetMode="External"/><Relationship Id="rId44" Type="http://schemas.openxmlformats.org/officeDocument/2006/relationships/hyperlink" Target="https://matplotlib.org/stable/api/_as_gen/matplotlib.artist.Artist.set_visible.html#matplotlib.artist.Artist.set_visible" TargetMode="External"/><Relationship Id="rId52" Type="http://schemas.openxmlformats.org/officeDocument/2006/relationships/hyperlink" Target="https://matplotlib.org/stable/api/_as_gen/matplotlib.axes.Axes.set_xlabel.html#matplotlib.axes.Axes.set_xlabel" TargetMode="External"/><Relationship Id="rId4" Type="http://schemas.openxmlformats.org/officeDocument/2006/relationships/hyperlink" Target="https://matplotlib.org/stable/api/_as_gen/matplotlib.axes.Axes.set_position.html#matplotlib.axes.Axes.set_position" TargetMode="External"/><Relationship Id="rId9" Type="http://schemas.openxmlformats.org/officeDocument/2006/relationships/hyperlink" Target="https://matplotlib.org/stable/api/_as_gen/matplotlib.axes.Axes.set_xmargin.html#matplotlib.axes.Axes.set_xmargin" TargetMode="External"/><Relationship Id="rId14" Type="http://schemas.openxmlformats.org/officeDocument/2006/relationships/hyperlink" Target="https://matplotlib.org/stable/api/_as_gen/matplotlib.axes.Axes.set_anchor.html#matplotlib.axes.Axes.set_anchor" TargetMode="External"/><Relationship Id="rId22" Type="http://schemas.openxmlformats.org/officeDocument/2006/relationships/hyperlink" Target="https://matplotlib.org/stable/api/_as_gen/matplotlib.axes.Axes.set_aspect.html#matplotlib.axes.Axes.set_aspect" TargetMode="External"/><Relationship Id="rId27" Type="http://schemas.openxmlformats.org/officeDocument/2006/relationships/hyperlink" Target="https://matplotlib.org/stable/api/_as_gen/matplotlib.artist.Artist.set_in_layout.html#matplotlib.artist.Artist.set_in_layout" TargetMode="External"/><Relationship Id="rId30" Type="http://schemas.openxmlformats.org/officeDocument/2006/relationships/hyperlink" Target="https://matplotlib.org/stable/api/_as_gen/matplotlib.axes.Axes.set_autoscalex_on.html#matplotlib.axes.Axes.set_autoscalex_on" TargetMode="External"/><Relationship Id="rId35" Type="http://schemas.openxmlformats.org/officeDocument/2006/relationships/hyperlink" Target="https://matplotlib.org/stable/api/_as_gen/matplotlib.artist.Artist.set_mouseover.html#matplotlib.artist.Artist.set_mouseover" TargetMode="External"/><Relationship Id="rId43" Type="http://schemas.openxmlformats.org/officeDocument/2006/relationships/hyperlink" Target="https://matplotlib.org/stable/api/_as_gen/matplotlib.axes.Axes.set_navigate_mode.html#matplotlib.axes.Axes.set_navigate_mode" TargetMode="External"/><Relationship Id="rId48" Type="http://schemas.openxmlformats.org/officeDocument/2006/relationships/hyperlink" Target="https://matplotlib.org/stable/api/_as_gen/matplotlib.axes.Axes.set_xbound.html#matplotlib.axes.Axes.set_xbound" TargetMode="External"/><Relationship Id="rId8" Type="http://schemas.openxmlformats.org/officeDocument/2006/relationships/hyperlink" Target="https://matplotlib.org/stable/api/_as_gen/matplotlib.axes.Axes.set_prop_cycle.html#matplotlib.axes.Axes.set_prop_cycle" TargetMode="External"/><Relationship Id="rId51" Type="http://schemas.openxmlformats.org/officeDocument/2006/relationships/hyperlink" Target="https://matplotlib.org/stable/api/_as_gen/matplotlib.artist.Artist.set_picker.html#matplotlib.artist.Artist.set_picker" TargetMode="External"/><Relationship Id="rId3" Type="http://schemas.openxmlformats.org/officeDocument/2006/relationships/hyperlink" Target="https://matplotlib.org/stable/api/_as_gen/matplotlib.artist.Artist.set_clip_on.html#matplotlib.artist.Artist.set_clip_on" TargetMode="External"/><Relationship Id="rId12" Type="http://schemas.openxmlformats.org/officeDocument/2006/relationships/hyperlink" Target="https://matplotlib.org/stable/api/_as_gen/matplotlib.axes.Axes.set_rasterization_zorder.html#matplotlib.axes.Axes.set_rasterization_zorder" TargetMode="External"/><Relationship Id="rId17" Type="http://schemas.openxmlformats.org/officeDocument/2006/relationships/hyperlink" Target="https://matplotlib.org/stable/api/_as_gen/matplotlib.axes.Axes.set_xticklabels.html#matplotlib.axes.Axes.set_xticklabels" TargetMode="External"/><Relationship Id="rId25" Type="http://schemas.openxmlformats.org/officeDocument/2006/relationships/hyperlink" Target="https://matplotlib.org/stable/api/_as_gen/matplotlib.axes.Axes.set_ybound.html#matplotlib.axes.Axes.set_ybound" TargetMode="External"/><Relationship Id="rId33" Type="http://schemas.openxmlformats.org/officeDocument/2006/relationships/hyperlink" Target="https://matplotlib.org/stable/api/_as_gen/matplotlib.axes.Axes.set_ylim.html#matplotlib.axes.Axes.set_ylim" TargetMode="External"/><Relationship Id="rId38" Type="http://schemas.openxmlformats.org/officeDocument/2006/relationships/hyperlink" Target="https://matplotlib.org/stable/api/_as_gen/matplotlib.axes.Axes.set_axes_locator.html#matplotlib.axes.Axes.set_axes_locator" TargetMode="External"/><Relationship Id="rId46" Type="http://schemas.openxmlformats.org/officeDocument/2006/relationships/hyperlink" Target="https://matplotlib.org/stable/api/_as_gen/matplotlib.axes.Axes.set_box_aspect.html#matplotlib.axes.Axes.set_box_aspect" TargetMode="External"/><Relationship Id="rId20" Type="http://schemas.openxmlformats.org/officeDocument/2006/relationships/hyperlink" Target="https://matplotlib.org/stable/api/_as_gen/matplotlib.artist.Artist.set_sketch_params.html#matplotlib.artist.Artist.set_sketch_params" TargetMode="External"/><Relationship Id="rId41" Type="http://schemas.openxmlformats.org/officeDocument/2006/relationships/hyperlink" Target="https://matplotlib.org/stable/api/_as_gen/matplotlib.axes.Axes.set_yscale.html#matplotlib.axes.Axes.set_ysca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plotlib.org/stable/api/_as_gen/matplotlib.artist.Artist.set_agg_filter.html#matplotlib.artist.Artist.set_agg_filter" TargetMode="External"/><Relationship Id="rId15" Type="http://schemas.openxmlformats.org/officeDocument/2006/relationships/hyperlink" Target="https://matplotlib.org/stable/api/_as_gen/matplotlib.artist.Artist.set_figure.html#matplotlib.artist.Artist.set_figure" TargetMode="External"/><Relationship Id="rId23" Type="http://schemas.openxmlformats.org/officeDocument/2006/relationships/hyperlink" Target="https://matplotlib.org/stable/api/_as_gen/matplotlib.artist.Artist.set_gid.html#matplotlib.artist.Artist.set_gid" TargetMode="External"/><Relationship Id="rId28" Type="http://schemas.openxmlformats.org/officeDocument/2006/relationships/hyperlink" Target="https://matplotlib.org/stable/api/_as_gen/matplotlib.axes.Axes.set_subplotspec.html#matplotlib.axes.Axes.set_subplotspec" TargetMode="External"/><Relationship Id="rId36" Type="http://schemas.openxmlformats.org/officeDocument/2006/relationships/hyperlink" Target="https://matplotlib.org/stable/api/_as_gen/matplotlib.artist.Artist.set_transform.html#matplotlib.artist.Artist.set_transform" TargetMode="External"/><Relationship Id="rId49" Type="http://schemas.openxmlformats.org/officeDocument/2006/relationships/hyperlink" Target="https://matplotlib.org/stable/api/_as_gen/matplotlib.axes.Axes.set_yticks.html#matplotlib.axes.Axes.set_ytick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6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BB502-4D00-5B37-7664-A33CF59C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/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Week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10</a:t>
            </a: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 - Visualization</a:t>
            </a:r>
            <a:endParaRPr lang="zh-CN" sz="4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4" name="页脚占位符 1">
            <a:extLst>
              <a:ext uri="{FF2B5EF4-FFF2-40B4-BE49-F238E27FC236}">
                <a16:creationId xmlns:a16="http://schemas.microsoft.com/office/drawing/2014/main" id="{F1144BD6-87CD-B05D-B002-5AD49A4ECE9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ABCAC3E5-98EC-1C15-1951-81E2E7EF8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AIAA 5031  Introduction to Computing Using Python</a:t>
            </a:r>
          </a:p>
          <a:p>
            <a:r>
              <a:rPr lang="en-US" dirty="0"/>
              <a:t>Ying Sun, AI Thrust</a:t>
            </a:r>
            <a:endParaRPr lang="zh-CN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7F4DDF6-69AC-A154-18DE-2926478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E297DF-510E-E371-DFB5-4DCDDAE9EFBD}"/>
              </a:ext>
            </a:extLst>
          </p:cNvPr>
          <p:cNvSpPr txBox="1"/>
          <p:nvPr/>
        </p:nvSpPr>
        <p:spPr>
          <a:xfrm>
            <a:off x="660400" y="422414"/>
            <a:ext cx="10871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Exercise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D091D6-AD98-ACB0-54D0-A3A8C6C97685}"/>
              </a:ext>
            </a:extLst>
          </p:cNvPr>
          <p:cNvSpPr txBox="1"/>
          <p:nvPr/>
        </p:nvSpPr>
        <p:spPr>
          <a:xfrm>
            <a:off x="660400" y="1276421"/>
            <a:ext cx="96901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dirty="0">
                <a:solidFill>
                  <a:srgbClr val="202122"/>
                </a:solidFill>
              </a:rPr>
              <a:t>D</a:t>
            </a:r>
            <a:r>
              <a:rPr lang="en" altLang="zh-CN" sz="2400" b="0" i="0" u="none" strike="noStrike" dirty="0">
                <a:solidFill>
                  <a:srgbClr val="202122"/>
                </a:solidFill>
                <a:effectLst/>
              </a:rPr>
              <a:t>raw probability density function of normal distribution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3EB3DC-38EE-D4ED-4357-BDD54CC1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0" y="1962369"/>
            <a:ext cx="3530600" cy="2616200"/>
          </a:xfrm>
          <a:prstGeom prst="rect">
            <a:avLst/>
          </a:prstGeo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B186EE-C57C-58B4-7823-3FB4B79AE4F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CE40833B-232B-87CE-CA77-F3B1FE1D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F73A36-19FB-758A-6B06-8F2205666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15"/>
          <a:stretch/>
        </p:blipFill>
        <p:spPr>
          <a:xfrm>
            <a:off x="4419600" y="2478495"/>
            <a:ext cx="6170141" cy="15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1451AC-83A8-655F-8EEC-652A18CD73DB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plot()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64F0D-85C9-BF0F-E6FA-6F6B3EC57E56}"/>
              </a:ext>
            </a:extLst>
          </p:cNvPr>
          <p:cNvSpPr txBox="1"/>
          <p:nvPr/>
        </p:nvSpPr>
        <p:spPr>
          <a:xfrm>
            <a:off x="660400" y="126841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u="none" strike="noStrike" dirty="0">
                <a:effectLst/>
              </a:rPr>
              <a:t>Multiple </a:t>
            </a:r>
            <a:r>
              <a:rPr lang="en-US" altLang="zh-CN" sz="2400" dirty="0"/>
              <a:t>lines/plots in one figure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41001C-DD7B-24DA-FCB2-451882F328AC}"/>
              </a:ext>
            </a:extLst>
          </p:cNvPr>
          <p:cNvSpPr txBox="1"/>
          <p:nvPr/>
        </p:nvSpPr>
        <p:spPr>
          <a:xfrm>
            <a:off x="0" y="6111390"/>
            <a:ext cx="1019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https://matplotlib.org/stable/api/_as_gen/matplotlib.pyplot.plot.html#matplotlib.pyplot.plot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BC136D9-7B66-19F8-5F12-8CF984DA6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94" r="52960"/>
          <a:stretch/>
        </p:blipFill>
        <p:spPr>
          <a:xfrm>
            <a:off x="658813" y="2028299"/>
            <a:ext cx="3656106" cy="10514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54410E-2AA0-5C92-6D97-0CC03CDD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943" y="1317354"/>
            <a:ext cx="2816654" cy="2141073"/>
          </a:xfrm>
          <a:prstGeom prst="rect">
            <a:avLst/>
          </a:prstGeom>
        </p:spPr>
      </p:pic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0750E06-14A6-DE4A-1635-45146A39AE2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BA8AC3D8-3F21-22A3-F99D-C2E50970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2BD34F-5823-555C-4CF7-D42968C039CC}"/>
              </a:ext>
            </a:extLst>
          </p:cNvPr>
          <p:cNvSpPr txBox="1"/>
          <p:nvPr/>
        </p:nvSpPr>
        <p:spPr>
          <a:xfrm>
            <a:off x="662420" y="3485928"/>
            <a:ext cx="5433579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Pervious components still on the figure</a:t>
            </a:r>
            <a:endParaRPr lang="en-US" altLang="zh-CN" sz="2400" b="0" i="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/>
              <a:t>Automatically change style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/>
              <a:t>Cleared when </a:t>
            </a:r>
            <a:r>
              <a:rPr lang="en-US" altLang="zh-CN" sz="2400" b="1" i="0" dirty="0" err="1"/>
              <a:t>plt.close</a:t>
            </a:r>
            <a:r>
              <a:rPr lang="en-US" altLang="zh-CN" sz="2400" b="1" i="0" dirty="0"/>
              <a:t>()</a:t>
            </a:r>
            <a:endParaRPr lang="en" altLang="zh-CN" sz="2400" b="1" i="0" u="none" strike="noStrike" dirty="0">
              <a:effectLst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0B1A72-979E-58BE-774B-F7B94D698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22"/>
          <a:stretch/>
        </p:blipFill>
        <p:spPr>
          <a:xfrm>
            <a:off x="6095999" y="3673734"/>
            <a:ext cx="3352801" cy="22580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FF7BE1-5644-EAFD-982B-02050AA95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876" y="1815664"/>
            <a:ext cx="2517047" cy="21410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C26B8E-FD43-7732-928E-22BD0BC87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1876" y="4222217"/>
            <a:ext cx="2520304" cy="21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7879"/>
            <a:ext cx="11531600" cy="414019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pyplot.legend(): place a legend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labels: the label for the components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loc: “best”, “upper right”, “lower left”, </a:t>
            </a:r>
            <a:r>
              <a:rPr lang="en-US" altLang="zh-CN" dirty="0"/>
              <a:t>“lower right”, </a:t>
            </a:r>
            <a:r>
              <a:rPr lang="en-US" dirty="0"/>
              <a:t>“upper center”, “center”, 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L</a:t>
            </a: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egend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1460C2-EFF3-07F4-3B38-F28003B6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3369313"/>
            <a:ext cx="7772400" cy="17952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A11681-DAB5-1463-EAAD-50CB4510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738" y="2958840"/>
            <a:ext cx="3606800" cy="2616200"/>
          </a:xfrm>
          <a:prstGeom prst="rect">
            <a:avLst/>
          </a:prstGeom>
        </p:spPr>
      </p:pic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252AD4D5-8E36-5F09-A1E2-3C0C2BBE8EA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AA9CCE-1544-495E-8457-A797C8D8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5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4924937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Filled Areas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A71A2C9-5A70-7C26-0565-4C25A12D2451}"/>
              </a:ext>
            </a:extLst>
          </p:cNvPr>
          <p:cNvSpPr txBox="1"/>
          <p:nvPr/>
        </p:nvSpPr>
        <p:spPr>
          <a:xfrm>
            <a:off x="660400" y="1268413"/>
            <a:ext cx="11531600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f</a:t>
            </a:r>
            <a:r>
              <a:rPr lang="en-US" altLang="zh-CN" sz="2400" u="none" strike="noStrike" dirty="0">
                <a:effectLst/>
              </a:rPr>
              <a:t>ill_between(): </a:t>
            </a:r>
            <a:r>
              <a:rPr lang="en" altLang="zh-CN" sz="2400" b="0" i="0" u="none" strike="noStrike" dirty="0">
                <a:effectLst/>
              </a:rPr>
              <a:t>fill the area between two horizontal curves.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x: the x-index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color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B363E8-EEC0-48CF-6CA0-91144CF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4F949E-F413-2531-C72C-E14C4EAEF55A}"/>
              </a:ext>
            </a:extLst>
          </p:cNvPr>
          <p:cNvSpPr txBox="1"/>
          <p:nvPr/>
        </p:nvSpPr>
        <p:spPr>
          <a:xfrm>
            <a:off x="3377171" y="1748544"/>
            <a:ext cx="8361748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y</a:t>
            </a:r>
            <a:r>
              <a:rPr lang="en" altLang="zh-CN" sz="2400" b="0" dirty="0">
                <a:effectLst/>
              </a:rPr>
              <a:t>1: the first curve (bound)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y</a:t>
            </a:r>
            <a:r>
              <a:rPr lang="en" altLang="zh-CN" sz="2400" b="0" dirty="0">
                <a:effectLst/>
              </a:rPr>
              <a:t>2</a:t>
            </a:r>
            <a:r>
              <a:rPr lang="en" altLang="zh-CN" sz="2400" dirty="0"/>
              <a:t>: the second curve (bound), by default 0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ABA58A-CD61-BF4B-AAE8-3EF0AD2E4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17" y="3543341"/>
            <a:ext cx="3441700" cy="2616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622A525-20E0-3D75-CCEB-AA5DFF7E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52" y="3543341"/>
            <a:ext cx="3441700" cy="2616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AC6C37B-0E70-A0D4-6CBE-AD25887BB3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0" r="30630" b="30081"/>
          <a:stretch/>
        </p:blipFill>
        <p:spPr>
          <a:xfrm>
            <a:off x="8363464" y="3031145"/>
            <a:ext cx="3669806" cy="4346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B0B671B-499B-E92F-5E32-6FDFB7F75A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9" r="33208" b="29454"/>
          <a:stretch/>
        </p:blipFill>
        <p:spPr>
          <a:xfrm>
            <a:off x="246640" y="3031145"/>
            <a:ext cx="3669807" cy="4346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422AD53-746E-24B7-8D70-832303C5CD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2" t="1918" r="24728" b="30146"/>
          <a:stretch/>
        </p:blipFill>
        <p:spPr>
          <a:xfrm>
            <a:off x="4047564" y="3025179"/>
            <a:ext cx="4184783" cy="4346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BA4D1A3-665A-1E12-188A-D9388B80E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150" y="3543341"/>
            <a:ext cx="3441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4924937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Filled Areas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A71A2C9-5A70-7C26-0565-4C25A12D2451}"/>
              </a:ext>
            </a:extLst>
          </p:cNvPr>
          <p:cNvSpPr txBox="1"/>
          <p:nvPr/>
        </p:nvSpPr>
        <p:spPr>
          <a:xfrm>
            <a:off x="660400" y="1268413"/>
            <a:ext cx="11531600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f</a:t>
            </a:r>
            <a:r>
              <a:rPr lang="en-US" altLang="zh-CN" sz="2400" u="none" strike="noStrike" dirty="0">
                <a:effectLst/>
              </a:rPr>
              <a:t>ill_between(): </a:t>
            </a:r>
            <a:r>
              <a:rPr lang="en" altLang="zh-CN" sz="2400" b="0" i="0" u="none" strike="noStrike" dirty="0">
                <a:effectLst/>
              </a:rPr>
              <a:t>fill the area between two horizontal curves.</a:t>
            </a:r>
            <a:endParaRPr lang="en" altLang="zh-CN" sz="24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x: the x-index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color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" altLang="zh-CN" sz="2400" b="0" dirty="0">
              <a:effectLst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4FB499-1CC7-F871-B800-5330EE6B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564"/>
          <a:stretch/>
        </p:blipFill>
        <p:spPr>
          <a:xfrm>
            <a:off x="660402" y="3063633"/>
            <a:ext cx="2857352" cy="1246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E74CFC-749C-DDBF-0C09-62328E982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4095651"/>
            <a:ext cx="2857353" cy="20725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6723E-2FEF-D75D-6B97-72F5507BF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475"/>
          <a:stretch/>
        </p:blipFill>
        <p:spPr>
          <a:xfrm>
            <a:off x="3791475" y="3067389"/>
            <a:ext cx="2778955" cy="12430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8D9625-1E41-8327-F4D8-FCD507F4D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383" y="4095651"/>
            <a:ext cx="2807047" cy="20725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E4AF79-7CB7-FCBA-36CA-6D0335B2A4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1612"/>
          <a:stretch/>
        </p:blipFill>
        <p:spPr>
          <a:xfrm>
            <a:off x="6844152" y="3063633"/>
            <a:ext cx="2857351" cy="1032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EACF605-26FF-7C32-6C88-FAEDD38F1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51" y="4095653"/>
            <a:ext cx="2857352" cy="207258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B363E8-EEC0-48CF-6CA0-91144CF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4F949E-F413-2531-C72C-E14C4EAEF55A}"/>
              </a:ext>
            </a:extLst>
          </p:cNvPr>
          <p:cNvSpPr txBox="1"/>
          <p:nvPr/>
        </p:nvSpPr>
        <p:spPr>
          <a:xfrm>
            <a:off x="3377171" y="1748544"/>
            <a:ext cx="6098058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y</a:t>
            </a:r>
            <a:r>
              <a:rPr lang="en" altLang="zh-CN" sz="2400" b="0" dirty="0">
                <a:effectLst/>
              </a:rPr>
              <a:t>1: the first curve (bound)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y</a:t>
            </a:r>
            <a:r>
              <a:rPr lang="en" altLang="zh-CN" sz="2400" b="0" dirty="0">
                <a:effectLst/>
              </a:rPr>
              <a:t>2</a:t>
            </a:r>
            <a:r>
              <a:rPr lang="en" altLang="zh-CN" sz="2400" dirty="0"/>
              <a:t>: the second curve (bound), by default 0</a:t>
            </a:r>
          </a:p>
        </p:txBody>
      </p:sp>
    </p:spTree>
    <p:extLst>
      <p:ext uri="{BB962C8B-B14F-4D97-AF65-F5344CB8AC3E}">
        <p14:creationId xmlns:p14="http://schemas.microsoft.com/office/powerpoint/2010/main" val="326684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/>
              <a:t>pyplot.style.use(’</a:t>
            </a:r>
            <a:r>
              <a:rPr lang="en-US" altLang="zh-CN" dirty="0" err="1"/>
              <a:t>style_name</a:t>
            </a:r>
            <a:r>
              <a:rPr lang="en-US" altLang="zh-CN" dirty="0"/>
              <a:t>’): customize the visual appearance of plots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9482AA-478C-02F9-45D3-9EB04E8AB5CB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Style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936D8C03-B255-1362-D7AD-ED625B37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25396"/>
              </p:ext>
            </p:extLst>
          </p:nvPr>
        </p:nvGraphicFramePr>
        <p:xfrm>
          <a:off x="466768" y="1857513"/>
          <a:ext cx="11456997" cy="279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950">
                  <a:extLst>
                    <a:ext uri="{9D8B030D-6E8A-4147-A177-3AD203B41FA5}">
                      <a16:colId xmlns:a16="http://schemas.microsoft.com/office/drawing/2014/main" val="720311239"/>
                    </a:ext>
                  </a:extLst>
                </a:gridCol>
                <a:gridCol w="9786047">
                  <a:extLst>
                    <a:ext uri="{9D8B030D-6E8A-4147-A177-3AD203B41FA5}">
                      <a16:colId xmlns:a16="http://schemas.microsoft.com/office/drawing/2014/main" val="3961842164"/>
                    </a:ext>
                  </a:extLst>
                </a:gridCol>
              </a:tblGrid>
              <a:tr h="185579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Style</a:t>
                      </a:r>
                      <a:endParaRPr lang="zh-CN" altLang="en-US" sz="15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Description</a:t>
                      </a:r>
                      <a:endParaRPr lang="zh-CN" altLang="en-US" sz="15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1188908690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default style used by Matplotlib. It has a white background with black grid lines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14032302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bmh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light gray background with bold, black lines and markers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3056244307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ggplot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Emulates the look and feel of the </a:t>
                      </a:r>
                      <a:r>
                        <a:rPr lang="en" altLang="zh-CN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ggplot</a:t>
                      </a:r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package in R. It has a gray background with white grid lines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1967922336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dark_background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dark background with white lines and markers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2611249692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fivethirtyeight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style that emulates the visual style of the website FiveThirtyEight. It has white grid lines on a gray background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2107546497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seaborn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style that emulates the visual style of the seaborn package. It has light gray grid lines on a white background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3925137527"/>
                  </a:ext>
                </a:extLst>
              </a:tr>
              <a:tr h="185579"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tableau-colorblind10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tc>
                  <a:txBody>
                    <a:bodyPr/>
                    <a:lstStyle/>
                    <a:p>
                      <a:r>
                        <a:rPr lang="en" altLang="zh-CN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style that uses Tableau's colorblind-friendly palette</a:t>
                      </a:r>
                      <a:endParaRPr lang="zh-CN" altLang="en-US" sz="1600" dirty="0"/>
                    </a:p>
                  </a:txBody>
                  <a:tcPr marL="77568" marR="77568" marT="38784" marB="38784"/>
                </a:tc>
                <a:extLst>
                  <a:ext uri="{0D108BD9-81ED-4DB2-BD59-A6C34878D82A}">
                    <a16:rowId xmlns:a16="http://schemas.microsoft.com/office/drawing/2014/main" val="192619927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3716C86-1955-DA18-6322-DCDCAC9AC74F}"/>
              </a:ext>
            </a:extLst>
          </p:cNvPr>
          <p:cNvSpPr txBox="1"/>
          <p:nvPr/>
        </p:nvSpPr>
        <p:spPr>
          <a:xfrm>
            <a:off x="2016602" y="4854115"/>
            <a:ext cx="131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ggplot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12209E-B95E-9C71-0AAE-7C18D6AB9EA3}"/>
              </a:ext>
            </a:extLst>
          </p:cNvPr>
          <p:cNvSpPr txBox="1"/>
          <p:nvPr/>
        </p:nvSpPr>
        <p:spPr>
          <a:xfrm>
            <a:off x="3555247" y="4854115"/>
            <a:ext cx="1312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bmh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5F94E7-43DB-7891-2E51-22ECDA77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1" y="5208188"/>
            <a:ext cx="1549834" cy="11241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55907C9-FBFA-E51C-9A27-BDEC919D4B79}"/>
              </a:ext>
            </a:extLst>
          </p:cNvPr>
          <p:cNvSpPr txBox="1"/>
          <p:nvPr/>
        </p:nvSpPr>
        <p:spPr>
          <a:xfrm>
            <a:off x="466768" y="4854115"/>
            <a:ext cx="131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default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CAC1CC-E285-F4F3-2397-54903BC28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177" y="5210458"/>
            <a:ext cx="1542243" cy="11196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E0F080-4F21-151D-D0E2-5D4ECC8B6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965" y="5208188"/>
            <a:ext cx="1549834" cy="11241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821898E-1DA0-26CE-22E0-1800665B6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291" y="5210457"/>
            <a:ext cx="1543576" cy="111963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6680264-B3E0-38E6-2A5F-BBDF7742D2A5}"/>
              </a:ext>
            </a:extLst>
          </p:cNvPr>
          <p:cNvSpPr txBox="1"/>
          <p:nvPr/>
        </p:nvSpPr>
        <p:spPr>
          <a:xfrm>
            <a:off x="4857903" y="4854115"/>
            <a:ext cx="182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b="0" dirty="0" err="1">
                <a:effectLst/>
              </a:rPr>
              <a:t>dark_background</a:t>
            </a:r>
            <a:endParaRPr lang="en" altLang="zh-CN" b="0" dirty="0">
              <a:effectLst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64EDF9E-D6EF-FA9A-E75D-C45824E7C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129" y="5217166"/>
            <a:ext cx="1638841" cy="11062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753DB86-AA39-E6FD-EF12-E11D38BFD93E}"/>
              </a:ext>
            </a:extLst>
          </p:cNvPr>
          <p:cNvSpPr txBox="1"/>
          <p:nvPr/>
        </p:nvSpPr>
        <p:spPr>
          <a:xfrm>
            <a:off x="6480373" y="4854115"/>
            <a:ext cx="182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0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fivethirtyeight</a:t>
            </a:r>
            <a:endParaRPr lang="en" altLang="zh-CN" b="0" dirty="0">
              <a:effectLst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4617E51-22C2-F9A6-E15B-63CB8A564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4647" y="5208188"/>
            <a:ext cx="1757969" cy="112417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879E03B-F413-C9DC-098B-895495DEC185}"/>
              </a:ext>
            </a:extLst>
          </p:cNvPr>
          <p:cNvSpPr txBox="1"/>
          <p:nvPr/>
        </p:nvSpPr>
        <p:spPr>
          <a:xfrm>
            <a:off x="8149455" y="4854115"/>
            <a:ext cx="182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seaborn</a:t>
            </a:r>
            <a:endParaRPr lang="en" altLang="zh-CN" b="0" dirty="0">
              <a:effectLst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E636095-79C9-0250-5F39-B0EF314A33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5706" y="5218300"/>
            <a:ext cx="1726341" cy="11039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9CC01EF-48E4-42C1-9852-416D728D8E66}"/>
              </a:ext>
            </a:extLst>
          </p:cNvPr>
          <p:cNvSpPr txBox="1"/>
          <p:nvPr/>
        </p:nvSpPr>
        <p:spPr>
          <a:xfrm>
            <a:off x="9733988" y="4854115"/>
            <a:ext cx="2189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8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tableau-colorblind10</a:t>
            </a:r>
            <a:endParaRPr lang="zh-CN" altLang="en-US" sz="1800" dirty="0"/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3EDDCBCC-3C34-77BD-61C4-7501FB8CE71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1702BF3-F1EB-099B-ACCA-7C472C1C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7526A7-B3CF-F65B-A5D8-A68FB7FF2ADB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Built-in plot types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73C58251-F07E-BFC8-FD8C-617B21D38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7354"/>
              </p:ext>
            </p:extLst>
          </p:nvPr>
        </p:nvGraphicFramePr>
        <p:xfrm>
          <a:off x="658813" y="2025969"/>
          <a:ext cx="890373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550">
                  <a:extLst>
                    <a:ext uri="{9D8B030D-6E8A-4147-A177-3AD203B41FA5}">
                      <a16:colId xmlns:a16="http://schemas.microsoft.com/office/drawing/2014/main" val="1669900522"/>
                    </a:ext>
                  </a:extLst>
                </a:gridCol>
                <a:gridCol w="6446180">
                  <a:extLst>
                    <a:ext uri="{9D8B030D-6E8A-4147-A177-3AD203B41FA5}">
                      <a16:colId xmlns:a16="http://schemas.microsoft.com/office/drawing/2014/main" val="156776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Plot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7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scatter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Plot points with </a:t>
                      </a:r>
                      <a:r>
                        <a:rPr lang="en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varying marker size and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1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Given the counts for each category, create a bar for each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hbar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9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pie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Given the number of each category, create wedges proportionally ( x/sum(X))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0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boxplot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Given a set of data, show the distribution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08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histogram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Given a set of data, show the distribution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70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errorbar</a:t>
                      </a:r>
                      <a:r>
                        <a:rPr lang="en-US" altLang="zh-CN" dirty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Given points and width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 bars,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plot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errorbars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6206"/>
                  </a:ext>
                </a:extLst>
              </a:tr>
            </a:tbl>
          </a:graphicData>
        </a:graphic>
      </p:graphicFrame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E5F95FF-F58B-6793-CA4A-16C164FD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82378"/>
            <a:ext cx="11531600" cy="582127"/>
          </a:xfrm>
        </p:spPr>
        <p:txBody>
          <a:bodyPr/>
          <a:lstStyle/>
          <a:p>
            <a:pPr marL="0" lv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effectLst/>
                <a:latin typeface="+mn-lt"/>
              </a:rPr>
              <a:t>Common</a:t>
            </a:r>
            <a:r>
              <a:rPr lang="zh-CN" altLang="en-US" dirty="0">
                <a:effectLst/>
                <a:latin typeface="+mn-lt"/>
              </a:rPr>
              <a:t> </a:t>
            </a:r>
            <a:r>
              <a:rPr lang="en-US" altLang="zh-CN" dirty="0">
                <a:effectLst/>
                <a:latin typeface="+mn-lt"/>
              </a:rPr>
              <a:t>pre-defined</a:t>
            </a:r>
            <a:r>
              <a:rPr lang="zh-CN" altLang="en-US" dirty="0">
                <a:effectLst/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plots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in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 err="1">
                <a:latin typeface="+mn-lt"/>
              </a:rPr>
              <a:t>matplotlib.pyplot</a:t>
            </a:r>
            <a:endParaRPr lang="en" altLang="zh-CN" dirty="0">
              <a:effectLst/>
              <a:latin typeface="+mn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574AC81-B100-E846-5BE2-A2103E73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82378"/>
            <a:ext cx="11531600" cy="4351338"/>
          </a:xfrm>
        </p:spPr>
        <p:txBody>
          <a:bodyPr/>
          <a:lstStyle/>
          <a:p>
            <a:pPr marL="0" lv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dirty="0">
                <a:effectLst/>
                <a:latin typeface="+mn-lt"/>
              </a:rPr>
              <a:t>Scatter plot 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bubble plot)</a:t>
            </a:r>
            <a:endParaRPr lang="en-US" dirty="0">
              <a:highlight>
                <a:srgbClr val="FFFFFF"/>
              </a:highlight>
              <a:latin typeface="+mn-lt"/>
              <a:ea typeface="-apple-system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highlight>
                  <a:srgbClr val="FFFFFF"/>
                </a:highlight>
                <a:latin typeface="+mn-lt"/>
                <a:ea typeface="-apple-system"/>
              </a:rPr>
              <a:t>Points with </a:t>
            </a:r>
            <a:r>
              <a:rPr lang="en" altLang="zh-CN" dirty="0">
                <a:effectLst/>
                <a:latin typeface="+mn-lt"/>
              </a:rPr>
              <a:t>varying marker size and color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7526A7-B3CF-F65B-A5D8-A68FB7FF2ADB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Scatter 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A85C1C-8054-D072-5A39-39A6025F8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57"/>
          <a:stretch/>
        </p:blipFill>
        <p:spPr>
          <a:xfrm>
            <a:off x="766239" y="2728404"/>
            <a:ext cx="6310624" cy="20165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BE1A24-69CA-1247-F385-684E04BE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62" y="2601780"/>
            <a:ext cx="3019103" cy="2269837"/>
          </a:xfrm>
          <a:prstGeom prst="rect">
            <a:avLst/>
          </a:prstGeom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F119321D-3D39-2741-4202-BFB594AA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7526A7-B3CF-F65B-A5D8-A68FB7FF2ADB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8000"/>
                </a:solidFill>
              </a:rPr>
              <a:t>ErrorBar</a:t>
            </a:r>
            <a:r>
              <a:rPr lang="en-US" sz="4400" b="1" dirty="0">
                <a:solidFill>
                  <a:srgbClr val="008000"/>
                </a:solidFill>
              </a:rPr>
              <a:t> 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BB63590-9181-7E73-BF1D-E802FD4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0400" y="3867367"/>
            <a:ext cx="3839914" cy="19696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E6BE73-1377-2D76-4F40-4BA7AEB89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587875" y="3615521"/>
            <a:ext cx="3892202" cy="24733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6C4D84-4E60-A3AB-3AA3-93FB93940CCE}"/>
              </a:ext>
            </a:extLst>
          </p:cNvPr>
          <p:cNvSpPr txBox="1"/>
          <p:nvPr/>
        </p:nvSpPr>
        <p:spPr>
          <a:xfrm>
            <a:off x="660400" y="1268413"/>
            <a:ext cx="2223109" cy="197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/>
              <a:t>ErrorBar plot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Calibri"/>
                <a:ea typeface="宋体"/>
              </a:rPr>
              <a:t>Parameters</a:t>
            </a:r>
            <a:r>
              <a:rPr lang="en-US" altLang="zh-CN" sz="2400" dirty="0">
                <a:latin typeface="Calibri"/>
                <a:ea typeface="宋体"/>
              </a:rPr>
              <a:t>	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Calibri"/>
                <a:ea typeface="宋体"/>
              </a:rPr>
              <a:t>Points</a:t>
            </a:r>
          </a:p>
          <a:p>
            <a:pPr marL="80010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Calibri"/>
                <a:ea typeface="宋体"/>
              </a:rPr>
              <a:t>Error bars</a:t>
            </a:r>
            <a:endParaRPr lang="en-US" altLang="zh-CN" dirty="0">
              <a:solidFill>
                <a:schemeClr val="tx1"/>
              </a:solidFill>
              <a:latin typeface="Calibri"/>
              <a:ea typeface="宋体"/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F119321D-3D39-2741-4202-BFB594AA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5497E4-A435-D863-C408-D940EBE8ED24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Histogram</a:t>
            </a:r>
            <a:endParaRPr lang="en-US" sz="4400" b="1" dirty="0">
              <a:solidFill>
                <a:srgbClr val="008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97D854-3AFD-F3DD-1C90-54D8955A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75754" y="3989784"/>
            <a:ext cx="2904543" cy="19363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3A3559-E849-A9CC-0D00-28D14048C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75755" y="2822780"/>
            <a:ext cx="2904542" cy="116700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C2776A1-5A3C-F037-561A-FC5E28F02E39}"/>
              </a:ext>
            </a:extLst>
          </p:cNvPr>
          <p:cNvSpPr txBox="1"/>
          <p:nvPr/>
        </p:nvSpPr>
        <p:spPr>
          <a:xfrm>
            <a:off x="660400" y="1268413"/>
            <a:ext cx="10802257" cy="19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Given a set of data, show the distributions with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Number of observations in different intervals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Provide the observations, set the bins (number of bins / exact intervals)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C381E8DA-EE1B-50AF-F9FB-26A6636896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95E2E851-DD8E-7A13-2FEC-A468EF54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19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23D63-EECF-18E0-A19D-6F56A005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902" y="4038702"/>
            <a:ext cx="2840177" cy="21198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3978F9-72D9-1862-85B6-C3F7635E0F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944"/>
          <a:stretch/>
        </p:blipFill>
        <p:spPr>
          <a:xfrm>
            <a:off x="3334266" y="2822780"/>
            <a:ext cx="4114800" cy="1134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B351CA-27A1-9706-917B-6FD2F17CAA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891"/>
          <a:stretch/>
        </p:blipFill>
        <p:spPr>
          <a:xfrm>
            <a:off x="7524776" y="2822781"/>
            <a:ext cx="3937881" cy="9903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11E1E9-799C-D6BF-E8C8-C495F9BA1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657" y="3989784"/>
            <a:ext cx="2904542" cy="2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4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92" y="1267526"/>
            <a:ext cx="10515600" cy="5225350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Calibri"/>
                <a:ea typeface="宋体"/>
              </a:rPr>
              <a:t>Matplotlib: Basic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Calibri"/>
                <a:ea typeface="宋体"/>
              </a:rPr>
              <a:t>Matplotlib: Advanced</a:t>
            </a:r>
            <a:endParaRPr lang="en-US" sz="3600" b="1" dirty="0">
              <a:solidFill>
                <a:srgbClr val="008000"/>
              </a:solidFill>
              <a:latin typeface="Calibri"/>
              <a:ea typeface="宋体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Calibri"/>
                <a:ea typeface="宋体"/>
              </a:rPr>
              <a:t>Seaborn</a:t>
            </a: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sz="36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1BEA42-2FE9-0672-9F45-32A53CC85C1E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ea typeface="宋体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D7C2A9-B5E0-B533-FA11-6EA51AC9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5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5497E4-A435-D863-C408-D940EBE8ED24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Box Plot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2776A1-5A3C-F037-561A-FC5E28F02E39}"/>
              </a:ext>
            </a:extLst>
          </p:cNvPr>
          <p:cNvSpPr txBox="1"/>
          <p:nvPr/>
        </p:nvSpPr>
        <p:spPr>
          <a:xfrm>
            <a:off x="660400" y="1268413"/>
            <a:ext cx="1080225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Given a set of data, show the distributions with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median, quartiles, and whiskers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5E010B7-124F-1986-FF48-4EEF1510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93234" y="3136930"/>
            <a:ext cx="3052104" cy="14827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FA9F0D-9285-575C-17D7-CD3E1F9A6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84"/>
          <a:stretch/>
        </p:blipFill>
        <p:spPr>
          <a:xfrm>
            <a:off x="4038600" y="2857998"/>
            <a:ext cx="3702831" cy="247357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B6A1673-F70E-CAC8-FA15-02323BDD5444}"/>
              </a:ext>
            </a:extLst>
          </p:cNvPr>
          <p:cNvSpPr/>
          <p:nvPr/>
        </p:nvSpPr>
        <p:spPr>
          <a:xfrm>
            <a:off x="6831630" y="3613708"/>
            <a:ext cx="1432938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</a:rPr>
              <a:t>median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2EDB7E30-6E22-E345-EDE1-580D2103468F}"/>
              </a:ext>
            </a:extLst>
          </p:cNvPr>
          <p:cNvCxnSpPr>
            <a:cxnSpLocks/>
          </p:cNvCxnSpPr>
          <p:nvPr/>
        </p:nvCxnSpPr>
        <p:spPr>
          <a:xfrm flipV="1">
            <a:off x="6289341" y="3780897"/>
            <a:ext cx="542289" cy="1947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1A7B7DF-035C-2492-7D5C-88432CCA0FF5}"/>
              </a:ext>
            </a:extLst>
          </p:cNvPr>
          <p:cNvSpPr/>
          <p:nvPr/>
        </p:nvSpPr>
        <p:spPr>
          <a:xfrm>
            <a:off x="6831630" y="4109747"/>
            <a:ext cx="2475800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</a:rPr>
              <a:t>lower quartile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2D8BF418-263B-D6F9-F92A-569D73F7C061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289341" y="4253409"/>
            <a:ext cx="542289" cy="1798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3BF3BD8C-9022-6233-5A85-B00638B5BE33}"/>
              </a:ext>
            </a:extLst>
          </p:cNvPr>
          <p:cNvSpPr/>
          <p:nvPr/>
        </p:nvSpPr>
        <p:spPr>
          <a:xfrm>
            <a:off x="6831630" y="3074211"/>
            <a:ext cx="2475800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</a:rPr>
              <a:t>upper quartile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25A451E7-2B3C-6BCE-A469-BD3814A36BEA}"/>
              </a:ext>
            </a:extLst>
          </p:cNvPr>
          <p:cNvCxnSpPr>
            <a:cxnSpLocks/>
          </p:cNvCxnSpPr>
          <p:nvPr/>
        </p:nvCxnSpPr>
        <p:spPr>
          <a:xfrm flipV="1">
            <a:off x="6143341" y="3323111"/>
            <a:ext cx="688289" cy="3830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39558282-DF9E-4CB5-B43C-8959C8C4C511}"/>
              </a:ext>
            </a:extLst>
          </p:cNvPr>
          <p:cNvSpPr/>
          <p:nvPr/>
        </p:nvSpPr>
        <p:spPr>
          <a:xfrm>
            <a:off x="6831630" y="4677420"/>
            <a:ext cx="2475800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</a:rPr>
              <a:t>whisker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左大括号 39">
            <a:extLst>
              <a:ext uri="{FF2B5EF4-FFF2-40B4-BE49-F238E27FC236}">
                <a16:creationId xmlns:a16="http://schemas.microsoft.com/office/drawing/2014/main" id="{AEDF6904-13B4-9C03-21B4-DF2F524F776A}"/>
              </a:ext>
            </a:extLst>
          </p:cNvPr>
          <p:cNvSpPr/>
          <p:nvPr/>
        </p:nvSpPr>
        <p:spPr>
          <a:xfrm>
            <a:off x="5505491" y="4253409"/>
            <a:ext cx="260714" cy="7554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405CE22-6336-7D34-F752-902C242E9505}"/>
              </a:ext>
            </a:extLst>
          </p:cNvPr>
          <p:cNvSpPr/>
          <p:nvPr/>
        </p:nvSpPr>
        <p:spPr>
          <a:xfrm>
            <a:off x="4297478" y="4469540"/>
            <a:ext cx="1208013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zh-CN" sz="1600" dirty="0">
                <a:solidFill>
                  <a:schemeClr val="tx1"/>
                </a:solidFill>
              </a:rPr>
              <a:t>1.5IQR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左大括号 41">
            <a:extLst>
              <a:ext uri="{FF2B5EF4-FFF2-40B4-BE49-F238E27FC236}">
                <a16:creationId xmlns:a16="http://schemas.microsoft.com/office/drawing/2014/main" id="{451ED6B7-BFCD-5CB6-71D0-3B6DE6E6F476}"/>
              </a:ext>
            </a:extLst>
          </p:cNvPr>
          <p:cNvSpPr/>
          <p:nvPr/>
        </p:nvSpPr>
        <p:spPr>
          <a:xfrm>
            <a:off x="5481126" y="3025435"/>
            <a:ext cx="260714" cy="75546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3FC9846-677D-1265-0A36-97E67783397C}"/>
              </a:ext>
            </a:extLst>
          </p:cNvPr>
          <p:cNvSpPr/>
          <p:nvPr/>
        </p:nvSpPr>
        <p:spPr>
          <a:xfrm>
            <a:off x="4273112" y="3230411"/>
            <a:ext cx="1208013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zh-CN" sz="1600" dirty="0">
                <a:solidFill>
                  <a:schemeClr val="tx1"/>
                </a:solidFill>
              </a:rPr>
              <a:t>1.5IQR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BDA6E30D-3E1D-0071-2C9D-75E54F5C346E}"/>
              </a:ext>
            </a:extLst>
          </p:cNvPr>
          <p:cNvCxnSpPr>
            <a:cxnSpLocks/>
          </p:cNvCxnSpPr>
          <p:nvPr/>
        </p:nvCxnSpPr>
        <p:spPr>
          <a:xfrm flipV="1">
            <a:off x="6047780" y="4873032"/>
            <a:ext cx="783850" cy="13583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7EDF1CFA-6F89-A9EB-33C8-7E084589F709}"/>
              </a:ext>
            </a:extLst>
          </p:cNvPr>
          <p:cNvSpPr/>
          <p:nvPr/>
        </p:nvSpPr>
        <p:spPr>
          <a:xfrm>
            <a:off x="6831630" y="2626474"/>
            <a:ext cx="2475800" cy="32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</a:rPr>
              <a:t>whisker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7A532D40-FB89-BE0D-A9C4-E5FDAC17AF96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047780" y="2788117"/>
            <a:ext cx="783850" cy="237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849AD162-3DC0-E898-E2A4-E1732A7FECB5}"/>
              </a:ext>
            </a:extLst>
          </p:cNvPr>
          <p:cNvSpPr/>
          <p:nvPr/>
        </p:nvSpPr>
        <p:spPr>
          <a:xfrm>
            <a:off x="5481126" y="3732016"/>
            <a:ext cx="260714" cy="501149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5A82322-3AE9-0AE0-AF85-0A0AA9D945E9}"/>
              </a:ext>
            </a:extLst>
          </p:cNvPr>
          <p:cNvSpPr txBox="1"/>
          <p:nvPr/>
        </p:nvSpPr>
        <p:spPr>
          <a:xfrm>
            <a:off x="4576846" y="3790073"/>
            <a:ext cx="908189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zh-CN" sz="1800" dirty="0">
                <a:solidFill>
                  <a:schemeClr val="tx1"/>
                </a:solidFill>
              </a:rPr>
              <a:t>IQR</a:t>
            </a:r>
            <a:endParaRPr lang="zh-CN" altLang="en-US" dirty="0"/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C381E8DA-EE1B-50AF-F9FB-26A6636896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95E2E851-DD8E-7A13-2FEC-A468EF54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56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DE6B3A-09E9-6BEC-CEEC-F233D472A724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Bar 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814BDB-18B9-82A7-2F99-75F15DA2D9F7}"/>
              </a:ext>
            </a:extLst>
          </p:cNvPr>
          <p:cNvSpPr txBox="1"/>
          <p:nvPr/>
        </p:nvSpPr>
        <p:spPr>
          <a:xfrm>
            <a:off x="660286" y="1268055"/>
            <a:ext cx="10132987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highlight>
                  <a:srgbClr val="FFFFFF"/>
                </a:highlight>
              </a:rPr>
              <a:t>Given the counts for each category, create a bar for each category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highlight>
                  <a:srgbClr val="FFFFFF"/>
                </a:highlight>
              </a:rPr>
              <a:t>Parameters</a:t>
            </a:r>
          </a:p>
          <a:p>
            <a:pPr>
              <a:lnSpc>
                <a:spcPct val="130000"/>
              </a:lnSpc>
            </a:pPr>
            <a:r>
              <a:rPr lang="en" altLang="zh-CN" sz="2400" b="1" dirty="0">
                <a:highlight>
                  <a:srgbClr val="FFFFFF"/>
                </a:highlight>
              </a:rPr>
              <a:t>x</a:t>
            </a:r>
            <a:r>
              <a:rPr lang="en" altLang="zh-CN" sz="2400" dirty="0">
                <a:highlight>
                  <a:srgbClr val="FFFFFF"/>
                </a:highlight>
              </a:rPr>
              <a:t>: (x coordinates / category names)</a:t>
            </a:r>
            <a:r>
              <a:rPr lang="en-US" altLang="zh-CN" sz="2400" dirty="0">
                <a:highlight>
                  <a:srgbClr val="FFFFFF"/>
                </a:highlight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highlight>
                  <a:srgbClr val="FFFFFF"/>
                </a:highlight>
              </a:rPr>
              <a:t>height</a:t>
            </a:r>
            <a:r>
              <a:rPr lang="en-US" altLang="zh-CN" sz="2400" dirty="0">
                <a:highlight>
                  <a:srgbClr val="FFFFFF"/>
                </a:highlight>
              </a:rPr>
              <a:t>: heights of the bars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83309C5-3B55-0AA6-6DA2-ACC44125525E}"/>
              </a:ext>
            </a:extLst>
          </p:cNvPr>
          <p:cNvSpPr txBox="1"/>
          <p:nvPr/>
        </p:nvSpPr>
        <p:spPr>
          <a:xfrm>
            <a:off x="6902747" y="2433668"/>
            <a:ext cx="243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Horizontal Bar: </a:t>
            </a:r>
            <a:r>
              <a:rPr kumimoji="1" lang="en-US" altLang="zh-CN" sz="2000" dirty="0" err="1"/>
              <a:t>barh</a:t>
            </a:r>
            <a:r>
              <a:rPr kumimoji="1" lang="en-US" altLang="zh-CN" sz="2000" dirty="0"/>
              <a:t>()</a:t>
            </a:r>
            <a:endParaRPr kumimoji="1" lang="zh-CN" altLang="en-US" sz="20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09DD40A-7132-36A5-3360-0CA0D434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433550" y="2741435"/>
            <a:ext cx="2394230" cy="16027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F13B9FD-11E5-C557-913A-D3C50F146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902747" y="2937209"/>
            <a:ext cx="2530803" cy="12209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708F259-D1D8-FAB2-73FB-9B7F449F6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51111" y="4835602"/>
            <a:ext cx="2413113" cy="147231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D7CEF-62A3-240D-D0CE-CDD6784FD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993595" y="4835603"/>
            <a:ext cx="2357516" cy="147231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83A4B28-E893-981E-0EDB-EF810F14D511}"/>
              </a:ext>
            </a:extLst>
          </p:cNvPr>
          <p:cNvSpPr txBox="1"/>
          <p:nvPr/>
        </p:nvSpPr>
        <p:spPr>
          <a:xfrm>
            <a:off x="6993595" y="4347738"/>
            <a:ext cx="5198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FFFFFF"/>
                </a:highlight>
              </a:rPr>
              <a:t>bottom</a:t>
            </a:r>
            <a:r>
              <a:rPr lang="en-US" altLang="zh-CN" sz="2000" dirty="0">
                <a:highlight>
                  <a:srgbClr val="FFFFFF"/>
                </a:highlight>
              </a:rPr>
              <a:t>: specify the bar container to stack onto</a:t>
            </a:r>
            <a:endParaRPr lang="zh-CN" altLang="en-US" sz="2000" dirty="0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4C2DCBDA-3ABD-368C-A054-A2FD340E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45AD5-6E93-A215-B417-C23D3FF49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17" y="3287351"/>
            <a:ext cx="6055259" cy="9772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F39FDD-63BB-58ED-5186-2A81C0953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17" y="4344225"/>
            <a:ext cx="2624389" cy="19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9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marL="0" lvl="0" indent="0" algn="l">
              <a:lnSpc>
                <a:spcPct val="130000"/>
              </a:lnSpc>
              <a:buNone/>
            </a:pPr>
            <a:r>
              <a:rPr lang="en-US" dirty="0">
                <a:highlight>
                  <a:srgbClr val="FFFFFF"/>
                </a:highlight>
              </a:rPr>
              <a:t>Given the number of each category,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create </a:t>
            </a:r>
            <a:r>
              <a:rPr lang="en-US" altLang="zh-CN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wedges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proportionally ( x/sum(X))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0400" y="1986605"/>
            <a:ext cx="4802094" cy="17552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918201" y="1857513"/>
            <a:ext cx="2350590" cy="188438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1BEE321-D73F-0BFD-F0F6-F429D32A6C54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Pie 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4E26EC39-E07B-6CDE-09E7-FD5F59533C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A2820530-F87B-655A-D72C-1593A63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9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>
            <a:normAutofit/>
          </a:bodyPr>
          <a:lstStyle/>
          <a:p>
            <a:pPr marL="0" lv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Use Titanic dataset, visualize: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highlight>
                  <a:srgbClr val="FFFFFF"/>
                </a:highlight>
              </a:rPr>
              <a:t>The distribution of age with histogram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highlight>
                  <a:srgbClr val="FFFFFF"/>
                </a:highlight>
              </a:rPr>
              <a:t>The distribution of </a:t>
            </a:r>
            <a:r>
              <a:rPr lang="en-US" dirty="0" err="1">
                <a:highlight>
                  <a:srgbClr val="FFFFFF"/>
                </a:highlight>
              </a:rPr>
              <a:t>Pclass</a:t>
            </a:r>
            <a:r>
              <a:rPr lang="en-US" dirty="0">
                <a:highlight>
                  <a:srgbClr val="FFFFFF"/>
                </a:highlight>
              </a:rPr>
              <a:t> with </a:t>
            </a:r>
            <a:r>
              <a:rPr lang="en-US" dirty="0" err="1">
                <a:highlight>
                  <a:srgbClr val="FFFFFF"/>
                </a:highlight>
              </a:rPr>
              <a:t>pieplot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BEE321-D73F-0BFD-F0F6-F429D32A6C54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Practice (Submit)</a:t>
            </a:r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4E26EC39-E07B-6CDE-09E7-FD5F59533C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A2820530-F87B-655A-D72C-1593A63E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</a:rPr>
              <a:t>Matplotlib: Advanced</a:t>
            </a:r>
          </a:p>
          <a:p>
            <a:pPr lvl="0"/>
            <a:r>
              <a:rPr lang="en-US" altLang="zh-CN" b="1" dirty="0">
                <a:solidFill>
                  <a:srgbClr val="008000"/>
                </a:solidFill>
              </a:rPr>
              <a:t>- Understanding Matplotlib</a:t>
            </a:r>
            <a:endParaRPr lang="zh-CN" altLang="zh-CN" sz="4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EFE82CDA-99DC-2A39-7F70-8C920F00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8D149E-DF17-0455-A659-9768B8A5455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94ACFD-69A7-C480-A31D-6A05E5104FFA}"/>
              </a:ext>
            </a:extLst>
          </p:cNvPr>
          <p:cNvSpPr txBox="1"/>
          <p:nvPr/>
        </p:nvSpPr>
        <p:spPr>
          <a:xfrm>
            <a:off x="658812" y="430158"/>
            <a:ext cx="906595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Main objects of Matplotlib</a:t>
            </a:r>
            <a:endParaRPr lang="zh-CN" alt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D50C452-6DB4-4D79-C837-944920BCA5A2}"/>
              </a:ext>
            </a:extLst>
          </p:cNvPr>
          <p:cNvSpPr txBox="1"/>
          <p:nvPr/>
        </p:nvSpPr>
        <p:spPr>
          <a:xfrm>
            <a:off x="658813" y="1285121"/>
            <a:ext cx="11440528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a typeface="PingFangSC-Regular" panose="020B0400000000000000" pitchFamily="34" charset="-122"/>
              </a:rPr>
              <a:t>Figure: Outermost container, </a:t>
            </a:r>
            <a:r>
              <a:rPr lang="en" altLang="zh-CN" sz="2400" b="0" i="0" u="none" strike="noStrike" dirty="0">
                <a:effectLst/>
                <a:latin typeface="+mn-lt"/>
                <a:ea typeface="PingFangSC-Regular" panose="020B0400000000000000" pitchFamily="34" charset="-122"/>
              </a:rPr>
              <a:t>holds all the plot elements</a:t>
            </a:r>
            <a:endParaRPr lang="en-US" altLang="zh-CN" sz="2400" b="0" i="0" u="none" strike="noStrike" dirty="0">
              <a:effectLst/>
              <a:latin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a typeface="PingFangSC-Regular" panose="020B0400000000000000" pitchFamily="34" charset="-122"/>
              </a:rPr>
              <a:t>Axes: The individual plots that are created within a figure, can be multiple</a:t>
            </a:r>
            <a:endParaRPr lang="en-US" altLang="zh-CN" sz="2400" b="0" i="0" u="none" strike="noStrike" dirty="0">
              <a:effectLst/>
              <a:latin typeface="+mn-lt"/>
              <a:ea typeface="PingFangSC-Regular" panose="020B0400000000000000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PingFangSC-Regular" panose="020B0400000000000000" pitchFamily="34" charset="-122"/>
              </a:rPr>
              <a:t>Artists: The base class for all graphical components (including Figure and Axes)</a:t>
            </a:r>
            <a:endParaRPr lang="zh-CN" altLang="en-US" sz="2400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88548BF-8773-CEC2-D507-CEC417D218E8}"/>
              </a:ext>
            </a:extLst>
          </p:cNvPr>
          <p:cNvSpPr txBox="1"/>
          <p:nvPr/>
        </p:nvSpPr>
        <p:spPr>
          <a:xfrm>
            <a:off x="658813" y="3072251"/>
            <a:ext cx="11379789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  <a:ea typeface="PingFangSC-Regular" panose="020B0400000000000000" pitchFamily="34" charset="-122"/>
              </a:rPr>
              <a:t>Understanding the relationship between Figure, Axes, and Artists is essential to create complex plots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313EFD-1BEC-2144-F4E9-CA63E456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72279" y="3749618"/>
            <a:ext cx="2962241" cy="2178118"/>
          </a:xfrm>
          <a:prstGeom prst="rect">
            <a:avLst/>
          </a:prstGeom>
        </p:spPr>
      </p:pic>
      <p:sp>
        <p:nvSpPr>
          <p:cNvPr id="8" name="左大括号 7">
            <a:extLst>
              <a:ext uri="{FF2B5EF4-FFF2-40B4-BE49-F238E27FC236}">
                <a16:creationId xmlns:a16="http://schemas.microsoft.com/office/drawing/2014/main" id="{72874A24-D08E-8DBC-8516-F1934A32E785}"/>
              </a:ext>
            </a:extLst>
          </p:cNvPr>
          <p:cNvSpPr/>
          <p:nvPr/>
        </p:nvSpPr>
        <p:spPr>
          <a:xfrm>
            <a:off x="6316485" y="3801761"/>
            <a:ext cx="280406" cy="2120045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CEE204B6-0C72-9F9E-C9AB-DC0F891315D4}"/>
              </a:ext>
            </a:extLst>
          </p:cNvPr>
          <p:cNvSpPr/>
          <p:nvPr/>
        </p:nvSpPr>
        <p:spPr>
          <a:xfrm>
            <a:off x="6400162" y="5037204"/>
            <a:ext cx="254450" cy="774295"/>
          </a:xfrm>
          <a:prstGeom prst="leftBrace">
            <a:avLst>
              <a:gd name="adj1" fmla="val 8333"/>
              <a:gd name="adj2" fmla="val 5100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F2CFC3-AD77-1BF9-DE90-14A38791281B}"/>
              </a:ext>
            </a:extLst>
          </p:cNvPr>
          <p:cNvSpPr txBox="1"/>
          <p:nvPr/>
        </p:nvSpPr>
        <p:spPr>
          <a:xfrm>
            <a:off x="5519722" y="4654011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ea typeface="PingFangSC-Regular" panose="020B0400000000000000" pitchFamily="34" charset="-122"/>
              </a:rPr>
              <a:t>Figure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2F6884-32C5-4A9E-134B-9AB57F2D62BF}"/>
              </a:ext>
            </a:extLst>
          </p:cNvPr>
          <p:cNvSpPr txBox="1"/>
          <p:nvPr/>
        </p:nvSpPr>
        <p:spPr>
          <a:xfrm>
            <a:off x="5519722" y="5239685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ea typeface="PingFangSC-Regular" panose="020B0400000000000000" pitchFamily="34" charset="-122"/>
              </a:rPr>
              <a:t>Axes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C507CD-DA08-26B0-B08C-50649DB1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09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8B9C64-44CE-BB62-8F83-04414F73802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pic>
        <p:nvPicPr>
          <p:cNvPr id="1026" name="Picture 2" descr="Inheritance diagram of matplotlib.axes._axes.Axes, matplotlib.axes._base._AxesBase, matplotlib.axis.Axis, matplotlib.axis.Tick, matplotlib.axis.XAxis, matplotlib.axis.XTick, matplotlib.axis.YAxis, matplotlib.axis.YTick, matplotlib.collections.AsteriskPolygonCollection, matplotlib.collections.BrokenBarHCollection, matplotlib.collections.CircleCollection, matplotlib.collections.Collection, matplotlib.collections.EllipseCollection, matplotlib.collections.EventCollection, matplotlib.collections.LineCollection, matplotlib.collections.PatchCollection, matplotlib.collections.PathCollection, matplotlib.collections.PolyCollection, matplotlib.collections.QuadMesh, matplotlib.collections.RegularPolyCollection, matplotlib.collections.StarPolygonCollection, matplotlib.collections.TriMesh, matplotlib.collections._CollectionWithSizes, matplotlib.contour.ClabelText, matplotlib.contour.ContourSet, matplotlib.contour.QuadContourSet, matplotlib.figure.FigureBase, matplotlib.figure.Figure, matplotlib.figure.SubFigure, matplotlib.image.AxesImage, matplotlib.image.BboxImage, matplotlib.image.FigureImage, matplotlib.image.NonUniformImage, matplotlib.image.PcolorImage, matplotlib.image._ImageBase, matplotlib.legend.Legend, matplotlib.lines.Line2D, matplotlib.offsetbox.AnchoredOffsetbox, matplotlib.offsetbox.AnchoredText, matplotlib.offsetbox.AnnotationBbox, matplotlib.offsetbox.AuxTransformBox, matplotlib.offsetbox.DrawingArea, matplotlib.offsetbox.HPacker, matplotlib.offsetbox.OffsetBox, matplotlib.offsetbox.OffsetImage, matplotlib.offsetbox.PackerBase, matplotlib.offsetbox.PaddedBox, matplotlib.offsetbox.TextArea, matplotlib.offsetbox.VPacker, matplotlib.patches.Annulus, matplotlib.patches.Arc, matplotlib.patches.Arrow, matplotlib.patches.Circle, matplotlib.patches.CirclePolygon, matplotlib.patches.ConnectionPatch, matplotlib.patches.Ellipse, matplotlib.patches.FancyArrow, matplotlib.patches.FancyArrowPatch, matplotlib.patches.FancyBboxPatch, matplotlib.patches.Patch, matplotlib.patches.PathPatch, matplotlib.patches.Polygon, matplotlib.patches.Rectangle, matplotlib.patches.RegularPolygon, matplotlib.patches.Shadow, matplotlib.patches.StepPatch, matplotlib.patches.Wedge, matplotlib.projections.geo.AitoffAxes, matplotlib.projections.geo.GeoAxes, matplotlib.projections.geo.HammerAxes, matplotlib.projections.geo.LambertAxes, matplotlib.projections.geo.MollweideAxes, matplotlib.projections.polar.PolarAxes, matplotlib.projections.polar.RadialAxis, matplotlib.projections.polar.RadialTick, matplotlib.projections.polar.ThetaAxis, matplotlib.projections.polar.ThetaTick, matplotlib.quiver.Barbs, matplotlib.quiver.Quiver, matplotlib.quiver.QuiverKey, matplotlib.spines.Spine, matplotlib.table.Cell, matplotlib.table.Table, matplotlib.text.Annotation, matplotlib.text.Text, matplotlib.tri.TriContourSet">
            <a:extLst>
              <a:ext uri="{FF2B5EF4-FFF2-40B4-BE49-F238E27FC236}">
                <a16:creationId xmlns:a16="http://schemas.microsoft.com/office/drawing/2014/main" id="{775B46C3-2EE0-9AF3-E268-6350A6950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8181" y="-549432"/>
            <a:ext cx="4393166" cy="91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AB44E19-985C-8F66-DB2A-7FC9B6987E9F}"/>
              </a:ext>
            </a:extLst>
          </p:cNvPr>
          <p:cNvSpPr txBox="1"/>
          <p:nvPr/>
        </p:nvSpPr>
        <p:spPr>
          <a:xfrm>
            <a:off x="658812" y="430158"/>
            <a:ext cx="906595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Inheritance of Matplotlib</a:t>
            </a:r>
            <a:endParaRPr lang="zh-CN" alt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B62ADF-BC04-C30B-5EDE-06431EA03BA6}"/>
              </a:ext>
            </a:extLst>
          </p:cNvPr>
          <p:cNvSpPr txBox="1"/>
          <p:nvPr/>
        </p:nvSpPr>
        <p:spPr>
          <a:xfrm>
            <a:off x="658812" y="1268413"/>
            <a:ext cx="8276908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altLang="zh-CN" sz="2400" i="0" u="none" strike="noStrike" dirty="0">
                <a:effectLst/>
                <a:ea typeface="PingFangSC-Regular" panose="020B0400000000000000" pitchFamily="34" charset="-122"/>
              </a:rPr>
              <a:t>Every graphics are </a:t>
            </a:r>
            <a:r>
              <a:rPr lang="en" altLang="zh-CN" sz="2400" i="0" u="none" strike="noStrike" dirty="0">
                <a:solidFill>
                  <a:srgbClr val="FF0000"/>
                </a:solidFill>
                <a:effectLst/>
                <a:ea typeface="PingFangSC-Regular" panose="020B0400000000000000" pitchFamily="34" charset="-122"/>
              </a:rPr>
              <a:t>Artists </a:t>
            </a:r>
            <a:r>
              <a:rPr lang="en" altLang="zh-CN" sz="2400" dirty="0">
                <a:ea typeface="PingFangSC-Regular" panose="020B0400000000000000" pitchFamily="34" charset="-122"/>
              </a:rPr>
              <a:t>(</a:t>
            </a:r>
            <a:r>
              <a:rPr lang="en" altLang="zh-CN" sz="2400" i="0" u="none" strike="noStrike" dirty="0">
                <a:effectLst/>
                <a:ea typeface="PingFangSC-Regular" panose="020B0400000000000000" pitchFamily="34" charset="-122"/>
              </a:rPr>
              <a:t>including Figure and axes)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F0F3D89-0E4E-6730-C37E-2966ADA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14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8D149E-DF17-0455-A659-9768B8A5455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94ACFD-69A7-C480-A31D-6A05E5104FFA}"/>
              </a:ext>
            </a:extLst>
          </p:cNvPr>
          <p:cNvSpPr txBox="1"/>
          <p:nvPr/>
        </p:nvSpPr>
        <p:spPr>
          <a:xfrm>
            <a:off x="658812" y="430158"/>
            <a:ext cx="906595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Hierarchy of Matplotlib Plot</a:t>
            </a:r>
            <a:endParaRPr lang="zh-CN" alt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D50C452-6DB4-4D79-C837-944920BCA5A2}"/>
              </a:ext>
            </a:extLst>
          </p:cNvPr>
          <p:cNvSpPr txBox="1"/>
          <p:nvPr/>
        </p:nvSpPr>
        <p:spPr>
          <a:xfrm>
            <a:off x="658813" y="1270918"/>
            <a:ext cx="906595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A plot can be seen as a hierarchy of nested Artists in Matp</a:t>
            </a:r>
            <a:r>
              <a:rPr lang="en" altLang="zh-CN" sz="2400" dirty="0">
                <a:ea typeface="PingFangSC-Regular" panose="020B0400000000000000" pitchFamily="34" charset="-122"/>
              </a:rPr>
              <a:t>lotlib</a:t>
            </a:r>
            <a:endParaRPr lang="zh-CN" altLang="en-US" sz="2400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D84D679-30C0-6898-C6DA-C53C1CE97F21}"/>
              </a:ext>
            </a:extLst>
          </p:cNvPr>
          <p:cNvSpPr txBox="1"/>
          <p:nvPr/>
        </p:nvSpPr>
        <p:spPr>
          <a:xfrm>
            <a:off x="7430808" y="5039207"/>
            <a:ext cx="60960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lines, markers, and texts, …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B20B82DD-9146-0759-D2D2-72DC70FF11DB}"/>
              </a:ext>
            </a:extLst>
          </p:cNvPr>
          <p:cNvSpPr/>
          <p:nvPr/>
        </p:nvSpPr>
        <p:spPr>
          <a:xfrm>
            <a:off x="3502080" y="2864437"/>
            <a:ext cx="1356856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Figure</a:t>
            </a:r>
            <a:endParaRPr kumimoji="1" lang="zh-CN" altLang="en-US" sz="1200" dirty="0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6B75B759-E8E8-7353-F288-161533B07054}"/>
              </a:ext>
            </a:extLst>
          </p:cNvPr>
          <p:cNvSpPr/>
          <p:nvPr/>
        </p:nvSpPr>
        <p:spPr>
          <a:xfrm>
            <a:off x="2145225" y="4018639"/>
            <a:ext cx="1356856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Axes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16209714-A9DB-5CB5-9781-B874DEE3F16D}"/>
              </a:ext>
            </a:extLst>
          </p:cNvPr>
          <p:cNvSpPr/>
          <p:nvPr/>
        </p:nvSpPr>
        <p:spPr>
          <a:xfrm>
            <a:off x="788369" y="5009232"/>
            <a:ext cx="1100774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Component Artists 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A83AE15F-1CC4-155F-CC32-2F38217602C3}"/>
              </a:ext>
            </a:extLst>
          </p:cNvPr>
          <p:cNvSpPr/>
          <p:nvPr/>
        </p:nvSpPr>
        <p:spPr>
          <a:xfrm>
            <a:off x="2145225" y="5009232"/>
            <a:ext cx="1356856" cy="558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  <a:endParaRPr lang="zh-CN" alt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cxnSp>
        <p:nvCxnSpPr>
          <p:cNvPr id="20" name="肘形连接符 19">
            <a:extLst>
              <a:ext uri="{FF2B5EF4-FFF2-40B4-BE49-F238E27FC236}">
                <a16:creationId xmlns:a16="http://schemas.microsoft.com/office/drawing/2014/main" id="{6F45C49D-2EE2-BAF1-B035-7CC045F52CCD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rot="5400000">
            <a:off x="3204182" y="3042313"/>
            <a:ext cx="595797" cy="1356856"/>
          </a:xfrm>
          <a:prstGeom prst="bentConnector3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3ED0E73B-1B92-C5ED-C321-4CF1E003D286}"/>
              </a:ext>
            </a:extLst>
          </p:cNvPr>
          <p:cNvCxnSpPr>
            <a:cxnSpLocks/>
            <a:stCxn id="11" idx="2"/>
            <a:endCxn id="40" idx="0"/>
          </p:cNvCxnSpPr>
          <p:nvPr/>
        </p:nvCxnSpPr>
        <p:spPr>
          <a:xfrm rot="16200000" flipH="1">
            <a:off x="3877504" y="3725847"/>
            <a:ext cx="606011" cy="1"/>
          </a:xfrm>
          <a:prstGeom prst="bentConnector3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0D2681A8-EDD8-A1F2-B677-450B5C485A5E}"/>
              </a:ext>
            </a:extLst>
          </p:cNvPr>
          <p:cNvCxnSpPr>
            <a:cxnSpLocks/>
            <a:stCxn id="11" idx="2"/>
            <a:endCxn id="41" idx="0"/>
          </p:cNvCxnSpPr>
          <p:nvPr/>
        </p:nvCxnSpPr>
        <p:spPr>
          <a:xfrm rot="16200000" flipH="1">
            <a:off x="4561039" y="3042311"/>
            <a:ext cx="595797" cy="1356858"/>
          </a:xfrm>
          <a:prstGeom prst="bentConnector3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B4FBE7B5-7466-8CA1-3BEF-1239FE26A954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1865112" y="4050689"/>
            <a:ext cx="432187" cy="148489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734EDAE1-56BA-EDC6-2840-18E80EC1A54E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 rot="5400000">
            <a:off x="2607560" y="4793690"/>
            <a:ext cx="432187" cy="938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97BF07BB-886F-D216-C7F0-F73566738E5A}"/>
              </a:ext>
            </a:extLst>
          </p:cNvPr>
          <p:cNvSpPr/>
          <p:nvPr/>
        </p:nvSpPr>
        <p:spPr>
          <a:xfrm>
            <a:off x="3502081" y="5014474"/>
            <a:ext cx="1100775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Component Artists 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cxnSp>
        <p:nvCxnSpPr>
          <p:cNvPr id="36" name="肘形连接符 35">
            <a:extLst>
              <a:ext uri="{FF2B5EF4-FFF2-40B4-BE49-F238E27FC236}">
                <a16:creationId xmlns:a16="http://schemas.microsoft.com/office/drawing/2014/main" id="{D42B3787-4CE2-CEF3-012C-F4810883FDE7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 rot="16200000" flipH="1">
            <a:off x="3219346" y="4181350"/>
            <a:ext cx="437429" cy="122881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4ED35041-2286-2099-1E8D-5346FDFDE614}"/>
              </a:ext>
            </a:extLst>
          </p:cNvPr>
          <p:cNvSpPr/>
          <p:nvPr/>
        </p:nvSpPr>
        <p:spPr>
          <a:xfrm>
            <a:off x="3502081" y="4028854"/>
            <a:ext cx="1356856" cy="558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…</a:t>
            </a:r>
            <a:endParaRPr kumimoji="1" lang="zh-CN" altLang="en-US" sz="1200" dirty="0"/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55946D6D-B0D6-E713-8DD0-EB001E3A1F1D}"/>
              </a:ext>
            </a:extLst>
          </p:cNvPr>
          <p:cNvSpPr/>
          <p:nvPr/>
        </p:nvSpPr>
        <p:spPr>
          <a:xfrm>
            <a:off x="4858938" y="4018639"/>
            <a:ext cx="1356856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Axes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86A61B33-71EB-67E3-83A0-89507FE2F634}"/>
              </a:ext>
            </a:extLst>
          </p:cNvPr>
          <p:cNvSpPr/>
          <p:nvPr/>
        </p:nvSpPr>
        <p:spPr>
          <a:xfrm>
            <a:off x="4982287" y="5004257"/>
            <a:ext cx="1105464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Component Artists 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88" name="圆角矩形 87">
            <a:extLst>
              <a:ext uri="{FF2B5EF4-FFF2-40B4-BE49-F238E27FC236}">
                <a16:creationId xmlns:a16="http://schemas.microsoft.com/office/drawing/2014/main" id="{088EBE75-5367-49D4-30E3-B52C685D3CEA}"/>
              </a:ext>
            </a:extLst>
          </p:cNvPr>
          <p:cNvSpPr/>
          <p:nvPr/>
        </p:nvSpPr>
        <p:spPr>
          <a:xfrm>
            <a:off x="6325344" y="5008810"/>
            <a:ext cx="1105464" cy="558405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0000"/>
                </a:solidFill>
                <a:highlight>
                  <a:srgbClr val="FFFFFF"/>
                </a:highlight>
              </a:rPr>
              <a:t>Component Artists </a:t>
            </a:r>
            <a:endParaRPr lang="zh-CN" alt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cxnSp>
        <p:nvCxnSpPr>
          <p:cNvPr id="90" name="肘形连接符 89">
            <a:extLst>
              <a:ext uri="{FF2B5EF4-FFF2-40B4-BE49-F238E27FC236}">
                <a16:creationId xmlns:a16="http://schemas.microsoft.com/office/drawing/2014/main" id="{4411ECF6-195F-83B7-C262-D9B26711CB69}"/>
              </a:ext>
            </a:extLst>
          </p:cNvPr>
          <p:cNvCxnSpPr>
            <a:stCxn id="41" idx="2"/>
            <a:endCxn id="81" idx="0"/>
          </p:cNvCxnSpPr>
          <p:nvPr/>
        </p:nvCxnSpPr>
        <p:spPr>
          <a:xfrm rot="5400000">
            <a:off x="5322587" y="4789477"/>
            <a:ext cx="427212" cy="2347"/>
          </a:xfrm>
          <a:prstGeom prst="bentConnector3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肘形连接符 91">
            <a:extLst>
              <a:ext uri="{FF2B5EF4-FFF2-40B4-BE49-F238E27FC236}">
                <a16:creationId xmlns:a16="http://schemas.microsoft.com/office/drawing/2014/main" id="{DED95AAB-A6C7-6FE4-22E6-BF00DBE9366F}"/>
              </a:ext>
            </a:extLst>
          </p:cNvPr>
          <p:cNvCxnSpPr>
            <a:stCxn id="41" idx="2"/>
            <a:endCxn id="88" idx="0"/>
          </p:cNvCxnSpPr>
          <p:nvPr/>
        </p:nvCxnSpPr>
        <p:spPr>
          <a:xfrm rot="16200000" flipH="1">
            <a:off x="5991838" y="4122572"/>
            <a:ext cx="431766" cy="1340710"/>
          </a:xfrm>
          <a:prstGeom prst="bentConnector3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4" name="图片 93">
            <a:extLst>
              <a:ext uri="{FF2B5EF4-FFF2-40B4-BE49-F238E27FC236}">
                <a16:creationId xmlns:a16="http://schemas.microsoft.com/office/drawing/2014/main" id="{A96EAA9D-612E-A9CE-19A5-9BD157C11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762526" y="1972025"/>
            <a:ext cx="2962241" cy="2178118"/>
          </a:xfrm>
          <a:prstGeom prst="rect">
            <a:avLst/>
          </a:prstGeom>
        </p:spPr>
      </p:pic>
      <p:sp>
        <p:nvSpPr>
          <p:cNvPr id="97" name="左大括号 96">
            <a:extLst>
              <a:ext uri="{FF2B5EF4-FFF2-40B4-BE49-F238E27FC236}">
                <a16:creationId xmlns:a16="http://schemas.microsoft.com/office/drawing/2014/main" id="{20413CFD-4DCD-5E6B-8FC7-70EEB468E375}"/>
              </a:ext>
            </a:extLst>
          </p:cNvPr>
          <p:cNvSpPr/>
          <p:nvPr/>
        </p:nvSpPr>
        <p:spPr>
          <a:xfrm>
            <a:off x="6406732" y="2024168"/>
            <a:ext cx="280406" cy="2120045"/>
          </a:xfrm>
          <a:prstGeom prst="leftBrac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DDF7834D-9BDF-5DDB-348A-221FDABD91C9}"/>
              </a:ext>
            </a:extLst>
          </p:cNvPr>
          <p:cNvCxnSpPr>
            <a:cxnSpLocks/>
            <a:stCxn id="97" idx="1"/>
            <a:endCxn id="11" idx="3"/>
          </p:cNvCxnSpPr>
          <p:nvPr/>
        </p:nvCxnSpPr>
        <p:spPr>
          <a:xfrm flipH="1">
            <a:off x="4858936" y="3084191"/>
            <a:ext cx="1547796" cy="59449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81C4D67A-1664-B3B2-C01F-58185C131775}"/>
              </a:ext>
            </a:extLst>
          </p:cNvPr>
          <p:cNvCxnSpPr>
            <a:cxnSpLocks/>
            <a:stCxn id="105" idx="1"/>
            <a:endCxn id="41" idx="3"/>
          </p:cNvCxnSpPr>
          <p:nvPr/>
        </p:nvCxnSpPr>
        <p:spPr>
          <a:xfrm flipH="1">
            <a:off x="6215794" y="3654509"/>
            <a:ext cx="274615" cy="64333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>
            <a:extLst>
              <a:ext uri="{FF2B5EF4-FFF2-40B4-BE49-F238E27FC236}">
                <a16:creationId xmlns:a16="http://schemas.microsoft.com/office/drawing/2014/main" id="{342CAE6C-7C25-1372-9A4D-2A608D889507}"/>
              </a:ext>
            </a:extLst>
          </p:cNvPr>
          <p:cNvSpPr/>
          <p:nvPr/>
        </p:nvSpPr>
        <p:spPr>
          <a:xfrm>
            <a:off x="6490409" y="3259611"/>
            <a:ext cx="254450" cy="774295"/>
          </a:xfrm>
          <a:prstGeom prst="leftBrace">
            <a:avLst>
              <a:gd name="adj1" fmla="val 8333"/>
              <a:gd name="adj2" fmla="val 51001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3" name="直线连接符 112">
            <a:extLst>
              <a:ext uri="{FF2B5EF4-FFF2-40B4-BE49-F238E27FC236}">
                <a16:creationId xmlns:a16="http://schemas.microsoft.com/office/drawing/2014/main" id="{07C95DB3-650F-A6A5-3820-2B9BF3035500}"/>
              </a:ext>
            </a:extLst>
          </p:cNvPr>
          <p:cNvCxnSpPr>
            <a:stCxn id="88" idx="3"/>
          </p:cNvCxnSpPr>
          <p:nvPr/>
        </p:nvCxnSpPr>
        <p:spPr>
          <a:xfrm flipV="1">
            <a:off x="7430808" y="3720740"/>
            <a:ext cx="524909" cy="1567273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8F5202D-E6F1-ECFC-1CCF-4D021B027705}"/>
              </a:ext>
            </a:extLst>
          </p:cNvPr>
          <p:cNvSpPr txBox="1"/>
          <p:nvPr/>
        </p:nvSpPr>
        <p:spPr>
          <a:xfrm>
            <a:off x="658813" y="5924253"/>
            <a:ext cx="896835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  <a:ea typeface="PingFangSC-Regular" panose="020B0400000000000000" pitchFamily="34" charset="-122"/>
              </a:rPr>
              <a:t>Each Artist can be individually customized to create a custom plot</a:t>
            </a:r>
            <a:endParaRPr lang="en" altLang="zh-CN" i="0" u="none" strike="noStrike" dirty="0">
              <a:solidFill>
                <a:srgbClr val="FF0000"/>
              </a:solidFill>
              <a:effectLst/>
              <a:ea typeface="PingFangSC-Regular" panose="020B0400000000000000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315A7A-6CF5-2885-9965-9E264AC2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4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ADC00B-9E51-08A3-0ADA-5E17FC72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3"/>
            <a:ext cx="7171809" cy="351122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Axis: x-axis or y-axis, lines with scales and ranges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Tick: small marks on axis showing scale divisions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Label: text describing axis</a:t>
            </a:r>
            <a:endParaRPr lang="en" altLang="zh-CN" dirty="0">
              <a:solidFill>
                <a:schemeClr val="tx1"/>
              </a:solidFill>
              <a:latin typeface="+mn-lt"/>
              <a:ea typeface="PingFangSC-Regular" panose="020B0400000000000000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Title: text describing the overall plot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Legend: area to explain the elements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Spines: lines connecting ticks to delimit the axes area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8D149E-DF17-0455-A659-9768B8A5455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6E1713-8ADB-A9DD-6E71-0A49ABCB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830622" y="1268413"/>
            <a:ext cx="4361378" cy="351122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194ACFD-69A7-C480-A31D-6A05E5104FFA}"/>
              </a:ext>
            </a:extLst>
          </p:cNvPr>
          <p:cNvSpPr txBox="1"/>
          <p:nvPr/>
        </p:nvSpPr>
        <p:spPr>
          <a:xfrm>
            <a:off x="658812" y="430158"/>
            <a:ext cx="906595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Anatomy of Matplotlib Plot</a:t>
            </a:r>
            <a:endParaRPr lang="zh-CN" alt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8E1BF6-D48D-26A7-AF10-40BB4822B1EF}"/>
              </a:ext>
            </a:extLst>
          </p:cNvPr>
          <p:cNvSpPr txBox="1"/>
          <p:nvPr/>
        </p:nvSpPr>
        <p:spPr>
          <a:xfrm>
            <a:off x="658813" y="5924253"/>
            <a:ext cx="896835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solidFill>
                  <a:srgbClr val="FF0000"/>
                </a:solidFill>
                <a:effectLst/>
                <a:ea typeface="PingFangSC-Regular" panose="020B0400000000000000" pitchFamily="34" charset="-122"/>
              </a:rPr>
              <a:t>Each Artist can be individually customized to create a custom plot</a:t>
            </a:r>
            <a:endParaRPr lang="en" altLang="zh-CN" i="0" u="none" strike="noStrike" dirty="0">
              <a:solidFill>
                <a:srgbClr val="FF0000"/>
              </a:solidFill>
              <a:effectLst/>
              <a:ea typeface="PingFangSC-Regular" panose="020B0400000000000000" pitchFamily="34" charset="-122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32711EEA-8762-34D0-AAF2-F79BC8FF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7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4793"/>
            <a:ext cx="11226800" cy="2476996"/>
          </a:xfrm>
        </p:spPr>
        <p:txBody>
          <a:bodyPr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-US" b="1" dirty="0">
                <a:highlight>
                  <a:srgbClr val="FFFFFF"/>
                </a:highlight>
                <a:latin typeface="+mn-lt"/>
                <a:ea typeface="-apple-system"/>
              </a:rPr>
              <a:t>p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yplot.subplots(): </a:t>
            </a:r>
            <a:r>
              <a:rPr lang="en" altLang="zh-CN" dirty="0">
                <a:effectLst/>
                <a:latin typeface="+mn-lt"/>
              </a:rPr>
              <a:t>Create a figure and a set of axes</a:t>
            </a:r>
            <a:endParaRPr lang="zh-CN" altLang="en-US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Main Parameters</a:t>
            </a:r>
            <a:r>
              <a:rPr lang="en" altLang="zh-CN" dirty="0">
                <a:solidFill>
                  <a:schemeClr val="tx1"/>
                </a:solidFill>
                <a:latin typeface="+mn-lt"/>
              </a:rPr>
              <a:t>: </a:t>
            </a:r>
            <a:r>
              <a:rPr lang="en" altLang="zh-CN" i="0" u="none" strike="noStrike" dirty="0" err="1">
                <a:solidFill>
                  <a:schemeClr val="tx1"/>
                </a:solidFill>
                <a:effectLst/>
                <a:latin typeface="+mn-lt"/>
              </a:rPr>
              <a:t>nrows</a:t>
            </a: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" altLang="zh-CN" i="0" u="none" strike="noStrike" dirty="0" err="1">
                <a:solidFill>
                  <a:schemeClr val="tx1"/>
                </a:solidFill>
                <a:effectLst/>
                <a:latin typeface="+mn-lt"/>
              </a:rPr>
              <a:t>ncols</a:t>
            </a: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 (by default a figure with a single axes)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effectLst/>
                <a:latin typeface="+mn-lt"/>
              </a:rPr>
              <a:t>Return: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" altLang="zh-CN" dirty="0">
                <a:effectLst/>
                <a:latin typeface="+mn-lt"/>
              </a:rPr>
              <a:t>fig: </a:t>
            </a:r>
            <a:r>
              <a:rPr lang="en" altLang="zh-CN" i="1" u="none" strike="noStrike" dirty="0">
                <a:effectLst/>
                <a:latin typeface="+mn-lt"/>
              </a:rPr>
              <a:t>Figure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" altLang="zh-CN" dirty="0">
                <a:effectLst/>
                <a:latin typeface="+mn-lt"/>
              </a:rPr>
              <a:t>ax: </a:t>
            </a:r>
            <a:r>
              <a:rPr lang="en" altLang="zh-CN" i="1" u="none" strike="noStrike" dirty="0">
                <a:effectLst/>
                <a:latin typeface="+mn-lt"/>
              </a:rPr>
              <a:t>Axes</a:t>
            </a:r>
            <a:r>
              <a:rPr lang="en" altLang="zh-CN" i="1" dirty="0">
                <a:effectLst/>
                <a:latin typeface="+mn-lt"/>
              </a:rPr>
              <a:t> or array of Axes</a:t>
            </a:r>
            <a:endParaRPr lang="zh-CN" altLang="en-US"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4F1419-7CD3-0212-3C3C-5B64C48F455D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Explicit figure and axes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369B3-582B-C1F5-B680-468F24FB85BD}"/>
              </a:ext>
            </a:extLst>
          </p:cNvPr>
          <p:cNvSpPr txBox="1"/>
          <p:nvPr/>
        </p:nvSpPr>
        <p:spPr>
          <a:xfrm>
            <a:off x="0" y="6101318"/>
            <a:ext cx="1122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https://</a:t>
            </a:r>
            <a:r>
              <a:rPr lang="en" altLang="zh-CN" dirty="0" err="1"/>
              <a:t>matplotlib.org</a:t>
            </a:r>
            <a:r>
              <a:rPr lang="en" altLang="zh-CN" dirty="0"/>
              <a:t>/stable/</a:t>
            </a:r>
            <a:r>
              <a:rPr lang="en" altLang="zh-CN" dirty="0" err="1"/>
              <a:t>api</a:t>
            </a:r>
            <a:r>
              <a:rPr lang="en" altLang="zh-CN" dirty="0"/>
              <a:t>/_</a:t>
            </a:r>
            <a:r>
              <a:rPr lang="en" altLang="zh-CN" dirty="0" err="1"/>
              <a:t>as_gen</a:t>
            </a:r>
            <a:r>
              <a:rPr lang="en" altLang="zh-CN" dirty="0"/>
              <a:t>/</a:t>
            </a:r>
            <a:r>
              <a:rPr lang="en" altLang="zh-CN" dirty="0" err="1"/>
              <a:t>matplotlib.pyplot.subplots.html#matplotlib.pyplot.subplots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EA2F46E-777E-A1A7-B562-ED18CD63A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6" t="31238" r="40388"/>
          <a:stretch/>
        </p:blipFill>
        <p:spPr>
          <a:xfrm>
            <a:off x="660400" y="3822301"/>
            <a:ext cx="2676780" cy="2272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F6D5E0-3787-AD76-36E7-F5384D589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4049528"/>
            <a:ext cx="2676779" cy="200518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42D0F0-186D-0D42-649C-33D171C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29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8BA7A3-5B29-DB95-E13A-8D20F46DC9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92" r="51708"/>
          <a:stretch/>
        </p:blipFill>
        <p:spPr>
          <a:xfrm>
            <a:off x="4727223" y="4032395"/>
            <a:ext cx="2676779" cy="1606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A20FAD-39F5-FFFA-9DC7-849535DCA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778" y="3508611"/>
            <a:ext cx="3543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307CE2-5D22-6908-D9E9-5FEE60B9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8413"/>
            <a:ext cx="11083725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A plotting visualization library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</a:rPr>
              <a:t>O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pen-source</a:t>
            </a:r>
            <a:endParaRPr lang="en" altLang="zh-CN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</a:rPr>
              <a:t>L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ow level plotting API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</a:rPr>
              <a:t>Object-oriented</a:t>
            </a:r>
            <a:endParaRPr lang="en" altLang="zh-CN" b="0" i="0" u="none" strike="noStrike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DD558BFB-B1F9-31A4-0649-531CA2EF3D0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7A002A-FFE6-FE2C-FDB1-D382343BFCB9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Matplotlib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A2D8A9-0EC2-ACEA-17FA-583BDEC9E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5"/>
          <a:stretch/>
        </p:blipFill>
        <p:spPr>
          <a:xfrm>
            <a:off x="660400" y="3429000"/>
            <a:ext cx="9673795" cy="7012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7CAEF2-6ABF-0A70-A8F9-F37CCD35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2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19C5A0-3EB9-8099-91C3-241B8C70683A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How </a:t>
            </a:r>
            <a:r>
              <a:rPr lang="en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matplotlib.pyplot</a:t>
            </a: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 works?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812CA91-101B-9781-0A0D-7D491164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D8D98D-73DE-0221-9588-A554F3144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76"/>
          <a:stretch/>
        </p:blipFill>
        <p:spPr>
          <a:xfrm>
            <a:off x="658813" y="1858283"/>
            <a:ext cx="4654597" cy="9565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950C43-997F-8908-1A06-E9BDEC4E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7" y="2814852"/>
            <a:ext cx="4656183" cy="3487965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B7E81FE-8125-F531-4FCD-2F9E5CCF0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64793"/>
            <a:ext cx="11226800" cy="2476996"/>
          </a:xfrm>
        </p:spPr>
        <p:txBody>
          <a:bodyPr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highlight>
                  <a:srgbClr val="FFFFFF"/>
                </a:highlight>
                <a:latin typeface="+mn-lt"/>
              </a:rPr>
              <a:t>Implicitly operate the most recent figure and axes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42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2" y="1268413"/>
            <a:ext cx="11533187" cy="59393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rgbClr val="FF0000"/>
                </a:solidFill>
                <a:latin typeface="+mn-lt"/>
              </a:rPr>
              <a:t>Go to the source code to see what happens</a:t>
            </a:r>
            <a:endParaRPr lang="en" altLang="zh-CN" sz="2400" b="1" dirty="0">
              <a:solidFill>
                <a:schemeClr val="tx1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19C5A0-3EB9-8099-91C3-241B8C70683A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How </a:t>
            </a:r>
            <a:r>
              <a:rPr lang="en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matplotlib.pyplot</a:t>
            </a: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 works?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559DC7-7627-E380-2480-A21D8F3BA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r="4191"/>
          <a:stretch/>
        </p:blipFill>
        <p:spPr>
          <a:xfrm>
            <a:off x="142875" y="1861769"/>
            <a:ext cx="6792680" cy="120818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408462A-8129-0988-9736-C8EDACD00DBC}"/>
              </a:ext>
            </a:extLst>
          </p:cNvPr>
          <p:cNvSpPr/>
          <p:nvPr/>
        </p:nvSpPr>
        <p:spPr>
          <a:xfrm>
            <a:off x="5494460" y="1876144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812CA91-101B-9781-0A0D-7D491164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9FB4CF-1204-7BEF-FA55-34644491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4" r="4191"/>
          <a:stretch/>
        </p:blipFill>
        <p:spPr>
          <a:xfrm>
            <a:off x="142875" y="3165616"/>
            <a:ext cx="6792686" cy="781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F75A61-152C-8572-072B-75BD5B7B69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2" b="37431"/>
          <a:stretch/>
        </p:blipFill>
        <p:spPr>
          <a:xfrm>
            <a:off x="142873" y="4042861"/>
            <a:ext cx="6792687" cy="178793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A684BD5-CEAB-4D80-8CBA-D0A3822B5A99}"/>
              </a:ext>
            </a:extLst>
          </p:cNvPr>
          <p:cNvSpPr/>
          <p:nvPr/>
        </p:nvSpPr>
        <p:spPr>
          <a:xfrm>
            <a:off x="5494465" y="3187932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944259-9183-A89B-D068-189CAA012D85}"/>
              </a:ext>
            </a:extLst>
          </p:cNvPr>
          <p:cNvSpPr/>
          <p:nvPr/>
        </p:nvSpPr>
        <p:spPr>
          <a:xfrm>
            <a:off x="5494459" y="4037556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FCCAE33-0A68-D803-BD26-62D0F4F56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3" r="25287"/>
          <a:stretch/>
        </p:blipFill>
        <p:spPr>
          <a:xfrm>
            <a:off x="7036231" y="3412308"/>
            <a:ext cx="4889715" cy="241849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CA9BA71-37BD-3880-3BD6-9091FF5B6767}"/>
              </a:ext>
            </a:extLst>
          </p:cNvPr>
          <p:cNvSpPr/>
          <p:nvPr/>
        </p:nvSpPr>
        <p:spPr>
          <a:xfrm>
            <a:off x="482508" y="2465861"/>
            <a:ext cx="1410789" cy="1690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2F1A03-9D1F-57A2-DAB7-D0EB7EFCA427}"/>
              </a:ext>
            </a:extLst>
          </p:cNvPr>
          <p:cNvSpPr/>
          <p:nvPr/>
        </p:nvSpPr>
        <p:spPr>
          <a:xfrm>
            <a:off x="482508" y="3763548"/>
            <a:ext cx="1410789" cy="1690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409BB50-009C-C3BF-D667-A24219BB3167}"/>
              </a:ext>
            </a:extLst>
          </p:cNvPr>
          <p:cNvSpPr/>
          <p:nvPr/>
        </p:nvSpPr>
        <p:spPr>
          <a:xfrm>
            <a:off x="425903" y="4507605"/>
            <a:ext cx="1989909" cy="1690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59D0C9F-2F47-1AA4-4270-6FA26F0B6EFD}"/>
              </a:ext>
            </a:extLst>
          </p:cNvPr>
          <p:cNvSpPr/>
          <p:nvPr/>
        </p:nvSpPr>
        <p:spPr>
          <a:xfrm>
            <a:off x="7391556" y="3809345"/>
            <a:ext cx="1989909" cy="1690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754E2A7-1D55-8662-1453-1214A12B6580}"/>
              </a:ext>
            </a:extLst>
          </p:cNvPr>
          <p:cNvSpPr/>
          <p:nvPr/>
        </p:nvSpPr>
        <p:spPr>
          <a:xfrm>
            <a:off x="10477164" y="3418319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0224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2" y="1268413"/>
            <a:ext cx="11533187" cy="435245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b="1" dirty="0" err="1">
                <a:solidFill>
                  <a:schemeClr val="tx1"/>
                </a:solidFill>
                <a:latin typeface="Calibri"/>
                <a:ea typeface="宋体"/>
              </a:rPr>
              <a:t>pyplot</a:t>
            </a:r>
            <a:r>
              <a:rPr lang="en" altLang="zh-CN" sz="2400" b="1" dirty="0">
                <a:solidFill>
                  <a:schemeClr val="tx1"/>
                </a:solidFill>
                <a:latin typeface="Calibri"/>
                <a:ea typeface="宋体"/>
              </a:rPr>
              <a:t> is </a:t>
            </a:r>
            <a:r>
              <a:rPr lang="en" altLang="zh-CN" dirty="0">
                <a:solidFill>
                  <a:schemeClr val="tx1"/>
                </a:solidFill>
                <a:latin typeface="+mn-lt"/>
              </a:rPr>
              <a:t>a procedural wrapper for figure and axes methods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Call the functions of (</a:t>
            </a:r>
            <a:r>
              <a:rPr lang="en" altLang="zh-CN" b="0" i="0" u="none" strike="noStrike" dirty="0">
                <a:solidFill>
                  <a:srgbClr val="FF0000"/>
                </a:solidFill>
                <a:effectLst/>
                <a:latin typeface="+mn-lt"/>
              </a:rPr>
              <a:t>the most recent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) figure and axes implicitly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19C5A0-3EB9-8099-91C3-241B8C70683A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How </a:t>
            </a:r>
            <a:r>
              <a:rPr lang="en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matplotlib.pyplot</a:t>
            </a: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 works?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33D2D4E-496A-16D2-F863-5F32D47F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4" y="2641229"/>
            <a:ext cx="7772400" cy="8402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C572C0-6703-93C8-C6E4-B4A5814FB130}"/>
              </a:ext>
            </a:extLst>
          </p:cNvPr>
          <p:cNvSpPr/>
          <p:nvPr/>
        </p:nvSpPr>
        <p:spPr>
          <a:xfrm>
            <a:off x="6990119" y="3159619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559DC7-7627-E380-2480-A21D8F3BA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" y="3854147"/>
            <a:ext cx="7772400" cy="120818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408462A-8129-0988-9736-C8EDACD00DBC}"/>
              </a:ext>
            </a:extLst>
          </p:cNvPr>
          <p:cNvSpPr/>
          <p:nvPr/>
        </p:nvSpPr>
        <p:spPr>
          <a:xfrm>
            <a:off x="6990119" y="4733549"/>
            <a:ext cx="1441095" cy="321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Source Code</a:t>
            </a:r>
            <a:endParaRPr kumimoji="1" lang="zh-CN" altLang="en-US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D812CA91-101B-9781-0A0D-7D491164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5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1451AC-83A8-655F-8EEC-652A18CD73DB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sz="4400" b="1" dirty="0">
                <a:solidFill>
                  <a:srgbClr val="008000"/>
                </a:solidFill>
                <a:latin typeface="Calibri"/>
                <a:ea typeface="宋体"/>
              </a:rPr>
              <a:t>Re-understanding the functions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64F0D-85C9-BF0F-E6FA-6F6B3EC57E56}"/>
              </a:ext>
            </a:extLst>
          </p:cNvPr>
          <p:cNvSpPr txBox="1"/>
          <p:nvPr/>
        </p:nvSpPr>
        <p:spPr>
          <a:xfrm>
            <a:off x="660400" y="1268413"/>
            <a:ext cx="11531600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u="none" strike="noStrike" dirty="0" err="1">
                <a:solidFill>
                  <a:srgbClr val="FF0000"/>
                </a:solidFill>
                <a:effectLst/>
              </a:rPr>
              <a:t>Axes</a:t>
            </a:r>
            <a:r>
              <a:rPr lang="en" altLang="zh-CN" sz="2400" u="none" strike="noStrike" dirty="0" err="1">
                <a:effectLst/>
              </a:rPr>
              <a:t>.plot</a:t>
            </a:r>
            <a:r>
              <a:rPr lang="en-US" altLang="zh-CN" sz="2400" u="none" strike="noStrike" dirty="0">
                <a:effectLst/>
              </a:rPr>
              <a:t>(): </a:t>
            </a:r>
            <a:r>
              <a:rPr lang="en" altLang="zh-CN" sz="2400" b="0" i="0" u="none" strike="noStrike" dirty="0">
                <a:effectLst/>
              </a:rPr>
              <a:t>draw lines/points (markers) on the axes,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</a:rPr>
              <a:t>returns the line Artist</a:t>
            </a:r>
          </a:p>
          <a:p>
            <a:pPr>
              <a:lnSpc>
                <a:spcPct val="130000"/>
              </a:lnSpc>
            </a:pPr>
            <a:r>
              <a:rPr lang="en" altLang="zh-CN" sz="2400" b="0" i="0" u="none" strike="noStrike" dirty="0"/>
              <a:t>Parameters: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x-index of the points (by default 1, 2, …)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y-index of the points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41001C-DD7B-24DA-FCB2-451882F328AC}"/>
              </a:ext>
            </a:extLst>
          </p:cNvPr>
          <p:cNvSpPr txBox="1"/>
          <p:nvPr/>
        </p:nvSpPr>
        <p:spPr>
          <a:xfrm>
            <a:off x="0" y="6111390"/>
            <a:ext cx="1019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https://matplotlib.org/stable/api/_as_gen/matplotlib.pyplot.plot.html#matplotlib.pyplot.plot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F6514-78B4-381E-2A96-52496831E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8669" r="7438"/>
          <a:stretch/>
        </p:blipFill>
        <p:spPr bwMode="auto">
          <a:xfrm>
            <a:off x="934073" y="4166023"/>
            <a:ext cx="2471801" cy="1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3A6F8C-71E5-0CBB-964B-4F8CECFCA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0101" r="41192" b="23369"/>
          <a:stretch/>
        </p:blipFill>
        <p:spPr>
          <a:xfrm>
            <a:off x="660401" y="3331626"/>
            <a:ext cx="3019146" cy="834397"/>
          </a:xfrm>
          <a:prstGeom prst="rect">
            <a:avLst/>
          </a:prstGeom>
        </p:spPr>
      </p:pic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50697349-1732-BD77-66B3-AC4FF537DEC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5E29A2-9B2F-2FF4-4D06-9CF221F6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42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7879"/>
            <a:ext cx="11044822" cy="263310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Axes</a:t>
            </a:r>
            <a:r>
              <a:rPr lang="en-US" sz="2400" dirty="0"/>
              <a:t>.legend(): place a legend on the Axes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handles: The artists to add in the label, by default all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labels: the label for the artists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loc: “best”, “upper right”, “lower left”, </a:t>
            </a:r>
            <a:r>
              <a:rPr lang="en-US" altLang="zh-CN" dirty="0"/>
              <a:t>“lower right”, </a:t>
            </a:r>
            <a:r>
              <a:rPr lang="en-US" dirty="0"/>
              <a:t>“upper center”, “center”, 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pyplot.legend(): procedural method, add legend at the most recent axes</a:t>
            </a:r>
          </a:p>
        </p:txBody>
      </p:sp>
      <p:sp>
        <p:nvSpPr>
          <p:cNvPr id="5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Re-understanding the functions</a:t>
            </a:r>
            <a:endParaRPr lang="en-US" altLang="zh-CN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AA6AE2-0FD9-29E3-DDE3-2E6E8950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40" b="19806"/>
          <a:stretch/>
        </p:blipFill>
        <p:spPr>
          <a:xfrm>
            <a:off x="658813" y="4337231"/>
            <a:ext cx="3440953" cy="9806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C3EDE9-5B8B-B643-0DC9-FCC55A94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46" y="4311093"/>
            <a:ext cx="2177424" cy="16551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A8923B-EA55-08CB-9828-A2C6CE6D0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260" b="19792"/>
          <a:stretch/>
        </p:blipFill>
        <p:spPr>
          <a:xfrm>
            <a:off x="5973227" y="4337230"/>
            <a:ext cx="3738282" cy="9806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ACEDBA9-41F7-613F-40C9-A1EAF7B4E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798" y="4311093"/>
            <a:ext cx="2177424" cy="16551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4CE69AC-7D2F-DD6D-9DA4-664F98F2F4E5}"/>
              </a:ext>
            </a:extLst>
          </p:cNvPr>
          <p:cNvSpPr txBox="1"/>
          <p:nvPr/>
        </p:nvSpPr>
        <p:spPr>
          <a:xfrm>
            <a:off x="5973227" y="3910983"/>
            <a:ext cx="440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Specify the artists to appear in legend</a:t>
            </a:r>
            <a:endParaRPr kumimoji="1" lang="zh-CN" altLang="en-US" sz="2000" dirty="0"/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C2F2C8A6-2FBF-99B5-CBC9-7FA50259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8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582204-D210-75B3-4B34-2D39F420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3"/>
            <a:ext cx="10515600" cy="43513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rgbClr val="FF0000"/>
                </a:solidFill>
                <a:effectLst/>
                <a:latin typeface="+mn-lt"/>
                <a:ea typeface="+mj-ea"/>
              </a:rPr>
              <a:t>Axes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+mj-ea"/>
              </a:rPr>
              <a:t>.annotate(): </a:t>
            </a:r>
            <a:r>
              <a:rPr lang="en" altLang="zh-CN" dirty="0">
                <a:effectLst/>
              </a:rPr>
              <a:t>Annotate the point with text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/>
              <a:t>Params</a:t>
            </a:r>
          </a:p>
          <a:p>
            <a:pPr marL="685800" lvl="2"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Displayed text</a:t>
            </a:r>
          </a:p>
          <a:p>
            <a:pPr marL="685800" lvl="2">
              <a:lnSpc>
                <a:spcPct val="130000"/>
              </a:lnSpc>
              <a:spcBef>
                <a:spcPts val="0"/>
              </a:spcBef>
            </a:pP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xy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: Point to annotate</a:t>
            </a:r>
          </a:p>
          <a:p>
            <a:pPr marL="685800" lvl="2">
              <a:lnSpc>
                <a:spcPct val="130000"/>
              </a:lnSpc>
              <a:spcBef>
                <a:spcPts val="0"/>
              </a:spcBef>
            </a:pP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xytext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: Position of the text, by default </a:t>
            </a:r>
            <a:r>
              <a:rPr lang="en" altLang="zh-CN" dirty="0" err="1">
                <a:solidFill>
                  <a:schemeClr val="tx1"/>
                </a:solidFill>
                <a:latin typeface="+mn-lt"/>
                <a:ea typeface="+mj-ea"/>
              </a:rPr>
              <a:t>xy</a:t>
            </a:r>
            <a:endParaRPr lang="en" altLang="zh-CN" dirty="0">
              <a:solidFill>
                <a:schemeClr val="tx1"/>
              </a:solidFill>
              <a:latin typeface="+mn-lt"/>
              <a:ea typeface="+mj-ea"/>
            </a:endParaRPr>
          </a:p>
          <a:p>
            <a:pPr marL="685800" lvl="2">
              <a:lnSpc>
                <a:spcPct val="130000"/>
              </a:lnSpc>
              <a:spcBef>
                <a:spcPts val="0"/>
              </a:spcBef>
            </a:pP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arrowprops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: The properties used to draw a </a:t>
            </a: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FancyArrowPatch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 arrow between the positions </a:t>
            </a: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xy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 and </a:t>
            </a:r>
            <a:r>
              <a:rPr lang="en" altLang="zh-CN" i="1" dirty="0" err="1">
                <a:solidFill>
                  <a:schemeClr val="tx1"/>
                </a:solidFill>
                <a:latin typeface="+mn-lt"/>
                <a:ea typeface="+mj-ea"/>
              </a:rPr>
              <a:t>xytext</a:t>
            </a:r>
            <a:r>
              <a:rPr lang="en" altLang="zh-CN" dirty="0">
                <a:solidFill>
                  <a:schemeClr val="tx1"/>
                </a:solidFill>
                <a:latin typeface="+mn-lt"/>
                <a:ea typeface="+mj-ea"/>
              </a:rPr>
              <a:t>, by default None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3F0B8-6D51-C331-0F56-8DABF055B93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DD6A1D-6F11-E61F-31FF-D6300D886515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Re-understanding the functions</a:t>
            </a:r>
            <a:endParaRPr lang="en-US" altLang="zh-CN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7A0970-B82A-C063-BFC5-F680683D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621556"/>
            <a:ext cx="7772400" cy="1607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85E852-88D1-960F-2097-A4163121E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50" y="4604875"/>
            <a:ext cx="2940050" cy="179747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9DA21D8-C06B-3C04-B5F9-5876C3D97FA3}"/>
              </a:ext>
            </a:extLst>
          </p:cNvPr>
          <p:cNvSpPr/>
          <p:nvPr/>
        </p:nvSpPr>
        <p:spPr>
          <a:xfrm>
            <a:off x="9316655" y="1415411"/>
            <a:ext cx="2631177" cy="1207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Wrappers in </a:t>
            </a:r>
            <a:r>
              <a:rPr kumimoji="1" lang="en-US" altLang="zh-CN" dirty="0" err="1">
                <a:solidFill>
                  <a:srgbClr val="FF0000"/>
                </a:solidFill>
              </a:rPr>
              <a:t>pyplot</a:t>
            </a:r>
            <a:r>
              <a:rPr kumimoji="1" lang="en-US" altLang="zh-CN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dirty="0" err="1">
                <a:solidFill>
                  <a:srgbClr val="FF0000"/>
                </a:solidFill>
              </a:rPr>
              <a:t>plt.annotate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3F90CD-A83A-D6FC-E2D9-4F6C2EE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79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F596CE0-D4B7-E645-E20E-6878969C48AF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Manually Add Artists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E058A0-0450-CF9A-26C1-F2BE38D9ED6B}"/>
              </a:ext>
            </a:extLst>
          </p:cNvPr>
          <p:cNvSpPr txBox="1"/>
          <p:nvPr/>
        </p:nvSpPr>
        <p:spPr>
          <a:xfrm>
            <a:off x="0" y="6069824"/>
            <a:ext cx="10241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https://matplotlib.org/stable/api/_as_gen/matplotlib.patches.Patch.html#matplotlib.patches.Patch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53710A9-EEB1-7CE2-2A1D-8DD182DDFA78}"/>
              </a:ext>
            </a:extLst>
          </p:cNvPr>
          <p:cNvGrpSpPr/>
          <p:nvPr/>
        </p:nvGrpSpPr>
        <p:grpSpPr>
          <a:xfrm>
            <a:off x="-692150" y="1948481"/>
            <a:ext cx="4567676" cy="4121343"/>
            <a:chOff x="7803568" y="2681887"/>
            <a:chExt cx="4218793" cy="3617199"/>
          </a:xfrm>
        </p:grpSpPr>
        <p:pic>
          <p:nvPicPr>
            <p:cNvPr id="8" name="Picture 2" descr="Inheritance diagram of matplotlib.axes._axes.Axes, matplotlib.axes._base._AxesBase, matplotlib.axis.Axis, matplotlib.axis.Tick, matplotlib.axis.XAxis, matplotlib.axis.XTick, matplotlib.axis.YAxis, matplotlib.axis.YTick, matplotlib.collections.AsteriskPolygonCollection, matplotlib.collections.BrokenBarHCollection, matplotlib.collections.CircleCollection, matplotlib.collections.Collection, matplotlib.collections.EllipseCollection, matplotlib.collections.EventCollection, matplotlib.collections.LineCollection, matplotlib.collections.PatchCollection, matplotlib.collections.PathCollection, matplotlib.collections.PolyCollection, matplotlib.collections.QuadMesh, matplotlib.collections.RegularPolyCollection, matplotlib.collections.StarPolygonCollection, matplotlib.collections.TriMesh, matplotlib.collections._CollectionWithSizes, matplotlib.contour.ClabelText, matplotlib.contour.ContourSet, matplotlib.contour.QuadContourSet, matplotlib.figure.FigureBase, matplotlib.figure.Figure, matplotlib.figure.SubFigure, matplotlib.image.AxesImage, matplotlib.image.BboxImage, matplotlib.image.FigureImage, matplotlib.image.NonUniformImage, matplotlib.image.PcolorImage, matplotlib.image._ImageBase, matplotlib.legend.Legend, matplotlib.lines.Line2D, matplotlib.offsetbox.AnchoredOffsetbox, matplotlib.offsetbox.AnchoredText, matplotlib.offsetbox.AnnotationBbox, matplotlib.offsetbox.AuxTransformBox, matplotlib.offsetbox.DrawingArea, matplotlib.offsetbox.HPacker, matplotlib.offsetbox.OffsetBox, matplotlib.offsetbox.OffsetImage, matplotlib.offsetbox.PackerBase, matplotlib.offsetbox.PaddedBox, matplotlib.offsetbox.TextArea, matplotlib.offsetbox.VPacker, matplotlib.patches.Annulus, matplotlib.patches.Arc, matplotlib.patches.Arrow, matplotlib.patches.Circle, matplotlib.patches.CirclePolygon, matplotlib.patches.ConnectionPatch, matplotlib.patches.Ellipse, matplotlib.patches.FancyArrow, matplotlib.patches.FancyArrowPatch, matplotlib.patches.FancyBboxPatch, matplotlib.patches.Patch, matplotlib.patches.PathPatch, matplotlib.patches.Polygon, matplotlib.patches.Rectangle, matplotlib.patches.RegularPolygon, matplotlib.patches.Shadow, matplotlib.patches.StepPatch, matplotlib.patches.Wedge, matplotlib.projections.geo.AitoffAxes, matplotlib.projections.geo.GeoAxes, matplotlib.projections.geo.HammerAxes, matplotlib.projections.geo.LambertAxes, matplotlib.projections.geo.MollweideAxes, matplotlib.projections.polar.PolarAxes, matplotlib.projections.polar.RadialAxis, matplotlib.projections.polar.RadialTick, matplotlib.projections.polar.ThetaAxis, matplotlib.projections.polar.ThetaTick, matplotlib.quiver.Barbs, matplotlib.quiver.Quiver, matplotlib.quiver.QuiverKey, matplotlib.spines.Spine, matplotlib.table.Cell, matplotlib.table.Table, matplotlib.text.Annotation, matplotlib.text.Text, matplotlib.tri.TriContourSet">
              <a:extLst>
                <a:ext uri="{FF2B5EF4-FFF2-40B4-BE49-F238E27FC236}">
                  <a16:creationId xmlns:a16="http://schemas.microsoft.com/office/drawing/2014/main" id="{66819311-31B0-E0BD-CB88-177CB761E2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9" t="16392" r="23711" b="52243"/>
            <a:stretch/>
          </p:blipFill>
          <p:spPr bwMode="auto">
            <a:xfrm>
              <a:off x="8885827" y="2915859"/>
              <a:ext cx="2823506" cy="3383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026B025-48B3-CB5F-0FD5-783160CE6638}"/>
                </a:ext>
              </a:extLst>
            </p:cNvPr>
            <p:cNvSpPr/>
            <p:nvPr/>
          </p:nvSpPr>
          <p:spPr>
            <a:xfrm>
              <a:off x="8885827" y="2737113"/>
              <a:ext cx="1896945" cy="28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</a:t>
              </a:r>
              <a:endParaRPr kumimoji="1"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3DD48F-CF5D-9491-3054-AD0A0C1B37C2}"/>
                </a:ext>
              </a:extLst>
            </p:cNvPr>
            <p:cNvSpPr/>
            <p:nvPr/>
          </p:nvSpPr>
          <p:spPr>
            <a:xfrm rot="16200000">
              <a:off x="8201777" y="3222247"/>
              <a:ext cx="1393444" cy="312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</a:t>
              </a:r>
              <a:endParaRPr kumimoji="1"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D136E46-6554-7412-040E-D54829E755B4}"/>
                </a:ext>
              </a:extLst>
            </p:cNvPr>
            <p:cNvSpPr/>
            <p:nvPr/>
          </p:nvSpPr>
          <p:spPr>
            <a:xfrm rot="10800000">
              <a:off x="10771068" y="5890724"/>
              <a:ext cx="1251293" cy="408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</a:t>
              </a:r>
              <a:endParaRPr kumimoji="1"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7D0BBD7-5F49-1DD2-9B68-CA9ABCF8F5BA}"/>
                </a:ext>
              </a:extLst>
            </p:cNvPr>
            <p:cNvSpPr/>
            <p:nvPr/>
          </p:nvSpPr>
          <p:spPr>
            <a:xfrm rot="10800000">
              <a:off x="7803568" y="4907334"/>
              <a:ext cx="1251293" cy="465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x</a:t>
              </a:r>
              <a:endParaRPr kumimoji="1" lang="zh-CN" altLang="en-US" dirty="0"/>
            </a:p>
          </p:txBody>
        </p: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EFBF1-1200-CC05-EB01-B17233CFF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41" y="1268413"/>
            <a:ext cx="11553116" cy="435133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We can create Artists and manually add them to axes. E.g., add a patch</a:t>
            </a:r>
            <a:endParaRPr lang="en" altLang="zh-CN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Patch: a 2D artist with a face color and an edge color</a:t>
            </a:r>
          </a:p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endParaRPr lang="en" altLang="zh-CN" b="0" i="0" u="none" strike="noStrike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页脚占位符 3">
            <a:extLst>
              <a:ext uri="{FF2B5EF4-FFF2-40B4-BE49-F238E27FC236}">
                <a16:creationId xmlns:a16="http://schemas.microsoft.com/office/drawing/2014/main" id="{8068FE6A-7762-303B-5B86-A93607522A9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A1ED627-4C7D-CC97-7AF3-5083501B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6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7150"/>
            <a:ext cx="11531600" cy="394190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effectLst/>
                <a:latin typeface="-apple-system"/>
              </a:rPr>
              <a:t>Example: </a:t>
            </a:r>
            <a:r>
              <a:rPr lang="en" altLang="zh-CN" dirty="0">
                <a:latin typeface="-apple-system"/>
              </a:rPr>
              <a:t>Add</a:t>
            </a:r>
            <a:r>
              <a:rPr lang="en" altLang="zh-CN" b="0" i="0" u="none" strike="noStrike" dirty="0">
                <a:effectLst/>
                <a:latin typeface="-apple-system"/>
              </a:rPr>
              <a:t> a </a:t>
            </a:r>
            <a:r>
              <a:rPr lang="en" altLang="zh-CN" b="0" i="0" u="none" strike="noStrike" dirty="0" err="1">
                <a:effectLst/>
                <a:latin typeface="-apple-system"/>
              </a:rPr>
              <a:t>FancyArrowPatch</a:t>
            </a:r>
            <a:endParaRPr lang="en" altLang="zh-CN" b="0" i="0" u="none" strike="noStrike" dirty="0">
              <a:effectLst/>
              <a:latin typeface="-apple-system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 err="1">
                <a:effectLst/>
                <a:latin typeface="-apple-system"/>
              </a:rPr>
              <a:t>FancyArrowPatch</a:t>
            </a:r>
            <a:r>
              <a:rPr lang="en" altLang="zh-CN" b="0" i="0" u="none" strike="noStrike" dirty="0">
                <a:effectLst/>
                <a:latin typeface="-apple-system"/>
              </a:rPr>
              <a:t>()</a:t>
            </a:r>
            <a:endParaRPr lang="en" altLang="zh-CN" dirty="0">
              <a:latin typeface="-apple-system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latin typeface="-apple-system"/>
              </a:rPr>
              <a:t>Params:</a:t>
            </a:r>
            <a:r>
              <a:rPr lang="en-US" altLang="zh-CN" dirty="0">
                <a:latin typeface="+mn-lt"/>
              </a:rPr>
              <a:t> </a:t>
            </a:r>
            <a:r>
              <a:rPr lang="en" altLang="zh-CN" b="1" dirty="0" err="1">
                <a:effectLst/>
              </a:rPr>
              <a:t>posA</a:t>
            </a:r>
            <a:r>
              <a:rPr lang="en" altLang="zh-CN" b="1" dirty="0">
                <a:effectLst/>
              </a:rPr>
              <a:t>, </a:t>
            </a:r>
            <a:r>
              <a:rPr lang="en" altLang="zh-CN" b="1" dirty="0" err="1">
                <a:effectLst/>
              </a:rPr>
              <a:t>posB</a:t>
            </a:r>
            <a:r>
              <a:rPr lang="en" altLang="zh-CN" b="1" dirty="0">
                <a:effectLst/>
              </a:rPr>
              <a:t> - </a:t>
            </a:r>
            <a:r>
              <a:rPr lang="en" altLang="zh-CN" dirty="0">
                <a:effectLst/>
              </a:rPr>
              <a:t>coordinates of arrow tail and arrow head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dirty="0" err="1"/>
              <a:t>Axes.add_patch</a:t>
            </a:r>
            <a:r>
              <a:rPr kumimoji="1" lang="en-US" altLang="zh-CN" dirty="0"/>
              <a:t>(obj): add a patch to the axes (or </a:t>
            </a:r>
            <a:r>
              <a:rPr kumimoji="1" lang="en-US" altLang="zh-CN" b="1" dirty="0" err="1">
                <a:solidFill>
                  <a:srgbClr val="FF0000"/>
                </a:solidFill>
              </a:rPr>
              <a:t>Axes.add_artist</a:t>
            </a:r>
            <a:r>
              <a:rPr kumimoji="1" lang="en-US" altLang="zh-CN" b="1" dirty="0">
                <a:solidFill>
                  <a:srgbClr val="FF0000"/>
                </a:solidFill>
              </a:rPr>
              <a:t>()</a:t>
            </a:r>
            <a:r>
              <a:rPr kumimoji="1" lang="en-US" altLang="zh-CN" dirty="0"/>
              <a:t>)</a:t>
            </a:r>
            <a:endParaRPr kumimoji="1" lang="zh-CN" altLang="en-US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" altLang="zh-CN" dirty="0">
              <a:effectLst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4F1419-7CD3-0212-3C3C-5B64C48F455D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Manually Add Artists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369B3-582B-C1F5-B680-468F24FB85BD}"/>
              </a:ext>
            </a:extLst>
          </p:cNvPr>
          <p:cNvSpPr txBox="1"/>
          <p:nvPr/>
        </p:nvSpPr>
        <p:spPr>
          <a:xfrm>
            <a:off x="0" y="6066254"/>
            <a:ext cx="12016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https://</a:t>
            </a:r>
            <a:r>
              <a:rPr lang="en" altLang="zh-CN" dirty="0" err="1"/>
              <a:t>matplotlib.org</a:t>
            </a:r>
            <a:r>
              <a:rPr lang="en" altLang="zh-CN" dirty="0"/>
              <a:t>/stable/</a:t>
            </a:r>
            <a:r>
              <a:rPr lang="en" altLang="zh-CN" dirty="0" err="1"/>
              <a:t>api</a:t>
            </a:r>
            <a:r>
              <a:rPr lang="en" altLang="zh-CN" dirty="0"/>
              <a:t>/_</a:t>
            </a:r>
            <a:r>
              <a:rPr lang="en" altLang="zh-CN" dirty="0" err="1"/>
              <a:t>as_gen</a:t>
            </a:r>
            <a:r>
              <a:rPr lang="en" altLang="zh-CN" dirty="0"/>
              <a:t>/matplotlib.patches.FancyArrowPatch.html#matplotlib.patches.FancyArrowPatch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46F51D-083E-07FA-3372-C9D4E96A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28"/>
          <a:stretch/>
        </p:blipFill>
        <p:spPr>
          <a:xfrm>
            <a:off x="658813" y="3392145"/>
            <a:ext cx="5733881" cy="2457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379690-3374-032B-A105-465FD71D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206" y="3293832"/>
            <a:ext cx="3543300" cy="2654300"/>
          </a:xfrm>
          <a:prstGeom prst="rect">
            <a:avLst/>
          </a:prstGeom>
        </p:spPr>
      </p:pic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7376F1E8-702F-E7BA-6EBC-4F0DE59B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58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</a:rPr>
              <a:t>Matplotlib: Advanced</a:t>
            </a:r>
          </a:p>
          <a:p>
            <a:pPr lvl="0"/>
            <a:r>
              <a:rPr lang="en-US" altLang="zh-CN" b="1" dirty="0">
                <a:solidFill>
                  <a:srgbClr val="008000"/>
                </a:solidFill>
              </a:rPr>
              <a:t>- Customize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Properties</a:t>
            </a:r>
            <a:endParaRPr lang="zh-CN" altLang="zh-CN" sz="4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9A720C7-0D7C-CF53-2897-7B1C90B5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02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14C601-FABB-1C1E-3119-0F8FF4C0559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0427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DA24E6A-9034-3699-3AB3-F22F1A3A125A}"/>
              </a:ext>
            </a:extLst>
          </p:cNvPr>
          <p:cNvGraphicFramePr>
            <a:graphicFrameLocks noGrp="1"/>
          </p:cNvGraphicFramePr>
          <p:nvPr/>
        </p:nvGraphicFramePr>
        <p:xfrm>
          <a:off x="660401" y="1497554"/>
          <a:ext cx="6479867" cy="408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341">
                  <a:extLst>
                    <a:ext uri="{9D8B030D-6E8A-4147-A177-3AD203B41FA5}">
                      <a16:colId xmlns:a16="http://schemas.microsoft.com/office/drawing/2014/main" val="3292313749"/>
                    </a:ext>
                  </a:extLst>
                </a:gridCol>
                <a:gridCol w="1579397">
                  <a:extLst>
                    <a:ext uri="{9D8B030D-6E8A-4147-A177-3AD203B41FA5}">
                      <a16:colId xmlns:a16="http://schemas.microsoft.com/office/drawing/2014/main" val="1924802313"/>
                    </a:ext>
                  </a:extLst>
                </a:gridCol>
                <a:gridCol w="2068614">
                  <a:extLst>
                    <a:ext uri="{9D8B030D-6E8A-4147-A177-3AD203B41FA5}">
                      <a16:colId xmlns:a16="http://schemas.microsoft.com/office/drawing/2014/main" val="1566676384"/>
                    </a:ext>
                  </a:extLst>
                </a:gridCol>
                <a:gridCol w="1299515">
                  <a:extLst>
                    <a:ext uri="{9D8B030D-6E8A-4147-A177-3AD203B41FA5}">
                      <a16:colId xmlns:a16="http://schemas.microsoft.com/office/drawing/2014/main" val="1967062807"/>
                    </a:ext>
                  </a:extLst>
                </a:gridCol>
              </a:tblGrid>
              <a:tr h="20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" sz="2000" dirty="0">
                          <a:effectLst/>
                        </a:rPr>
                        <a:t>Property</a:t>
                      </a:r>
                    </a:p>
                  </a:txBody>
                  <a:tcPr marL="19193" marR="19193" marT="7677" marB="7677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" sz="1400" dirty="0">
                        <a:effectLst/>
                      </a:endParaRPr>
                    </a:p>
                  </a:txBody>
                  <a:tcPr marL="19193" marR="19193" marT="7677" marB="7677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" sz="1400" dirty="0">
                        <a:effectLst/>
                      </a:endParaRPr>
                    </a:p>
                  </a:txBody>
                  <a:tcPr marL="19193" marR="19193" marT="7677" marB="7677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" sz="1400" dirty="0">
                        <a:effectLst/>
                      </a:endParaRPr>
                    </a:p>
                  </a:txBody>
                  <a:tcPr marL="19193" marR="19193" marT="7677" marB="7677" anchor="b"/>
                </a:tc>
                <a:extLst>
                  <a:ext uri="{0D108BD9-81ED-4DB2-BD59-A6C34878D82A}">
                    <a16:rowId xmlns:a16="http://schemas.microsoft.com/office/drawing/2014/main" val="1587310685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" tooltip="matplotlib.axes.Axes.set_adjustable"/>
                        </a:rPr>
                        <a:t>adjustable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" tooltip="matplotlib.artist.Artist.set_clip_on"/>
                        </a:rPr>
                        <a:t>clip_on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" tooltip="matplotlib.axes.Axes.set_position"/>
                        </a:rPr>
                        <a:t>position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5" tooltip="matplotlib.axes.Axes.set_xlim"/>
                        </a:rPr>
                        <a:t>xlim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3657260250"/>
                  </a:ext>
                </a:extLst>
              </a:tr>
              <a:tr h="202162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6" tooltip="matplotlib.artist.Artist.set_agg_filter"/>
                        </a:rPr>
                        <a:t>agg_filter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7" tooltip="matplotlib.artist.Artist.set_clip_path"/>
                        </a:rPr>
                        <a:t>clip_path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8" tooltip="matplotlib.axes.Axes.set_prop_cycle"/>
                        </a:rPr>
                        <a:t>prop_cycle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9" tooltip="matplotlib.axes.Axes.set_xmargin"/>
                        </a:rPr>
                        <a:t>xmargin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970075363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0" tooltip="matplotlib.artist.Artist.set_alpha"/>
                        </a:rPr>
                        <a:t>alpha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1" tooltip="matplotlib.axes.Axes.set_facecolor"/>
                        </a:rPr>
                        <a:t>facecolor</a:t>
                      </a:r>
                      <a:r>
                        <a:rPr lang="en" sz="1800" dirty="0">
                          <a:effectLst/>
                        </a:rPr>
                        <a:t> or fc</a:t>
                      </a: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2" tooltip="matplotlib.axes.Axes.set_rasterization_zorder"/>
                        </a:rPr>
                        <a:t>rasterization_zorder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3" tooltip="matplotlib.axes.Axes.set_xscale"/>
                        </a:rPr>
                        <a:t>xscale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4033524196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4" tooltip="matplotlib.axes.Axes.set_anchor"/>
                        </a:rPr>
                        <a:t>anchor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5" tooltip="matplotlib.artist.Artist.set_figure"/>
                        </a:rPr>
                        <a:t>figure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6" tooltip="matplotlib.artist.Artist.set_rasterized"/>
                        </a:rPr>
                        <a:t>rasterized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7" tooltip="matplotlib.axes.Axes.set_xticklabels"/>
                        </a:rPr>
                        <a:t>xticklabels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2955165510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8" tooltip="matplotlib.artist.Artist.set_animated"/>
                        </a:rPr>
                        <a:t>animated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19" tooltip="matplotlib.axes.Axes.set_frame_on"/>
                        </a:rPr>
                        <a:t>frame_on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0" tooltip="matplotlib.artist.Artist.set_sketch_params"/>
                        </a:rPr>
                        <a:t>sketch_params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1" tooltip="matplotlib.axes.Axes.set_xticks"/>
                        </a:rPr>
                        <a:t>xticks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2988188721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>
                          <a:effectLst/>
                          <a:hlinkClick r:id="rId22" tooltip="matplotlib.axes.Axes.set_aspect"/>
                        </a:rPr>
                        <a:t>aspect</a:t>
                      </a:r>
                      <a:endParaRPr lang="en" sz="180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3" tooltip="matplotlib.artist.Artist.set_gid"/>
                        </a:rPr>
                        <a:t>gid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4" tooltip="matplotlib.artist.Artist.set_snap"/>
                        </a:rPr>
                        <a:t>snap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5" tooltip="matplotlib.axes.Axes.set_ybound"/>
                        </a:rPr>
                        <a:t>ybound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2963803712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6" tooltip="matplotlib.axes.Axes.set_autoscale_on"/>
                        </a:rPr>
                        <a:t>autoscale_on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7" tooltip="matplotlib.artist.Artist.set_in_layout"/>
                        </a:rPr>
                        <a:t>in_layout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8" tooltip="matplotlib.axes.Axes.set_subplotspec"/>
                        </a:rPr>
                        <a:t>subplotspec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29" tooltip="matplotlib.axes.Axes.set_ylabel"/>
                        </a:rPr>
                        <a:t>ylabel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3117299451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0" tooltip="matplotlib.axes.Axes.set_autoscalex_on"/>
                        </a:rPr>
                        <a:t>autoscalex_on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1" tooltip="matplotlib.artist.Artist.set_label"/>
                        </a:rPr>
                        <a:t>label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2" tooltip="matplotlib.axes.Axes.set_title"/>
                        </a:rPr>
                        <a:t>title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3" tooltip="matplotlib.axes.Axes.set_ylim"/>
                        </a:rPr>
                        <a:t>ylim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3124569245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4" tooltip="matplotlib.axes.Axes.set_autoscaley_on"/>
                        </a:rPr>
                        <a:t>autoscaley_on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5" tooltip="matplotlib.artist.Artist.set_mouseover"/>
                        </a:rPr>
                        <a:t>mouseover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6" tooltip="matplotlib.artist.Artist.set_transform"/>
                        </a:rPr>
                        <a:t>transform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7" tooltip="matplotlib.axes.Axes.set_ymargin"/>
                        </a:rPr>
                        <a:t>ymargin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1813730745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8" tooltip="matplotlib.axes.Axes.set_axes_locator"/>
                        </a:rPr>
                        <a:t>axes_locator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39" tooltip="matplotlib.axes.Axes.set_navigate"/>
                        </a:rPr>
                        <a:t>navigate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0" tooltip="matplotlib.artist.Artist.set_url"/>
                        </a:rPr>
                        <a:t>url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1" tooltip="matplotlib.axes.Axes.set_yscale"/>
                        </a:rPr>
                        <a:t>yscale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1909232887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2" tooltip="matplotlib.axes.Axes.set_axisbelow"/>
                        </a:rPr>
                        <a:t>axisbelow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3" tooltip="matplotlib.axes.Axes.set_navigate_mode"/>
                        </a:rPr>
                        <a:t>navigate_mode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4" tooltip="matplotlib.artist.Artist.set_visible"/>
                        </a:rPr>
                        <a:t>visible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5" tooltip="matplotlib.axes.Axes.set_yticklabels"/>
                        </a:rPr>
                        <a:t>yticklabels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639557656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6" tooltip="matplotlib.axes.Axes.set_box_aspect"/>
                        </a:rPr>
                        <a:t>box_aspect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7" tooltip="matplotlib.artist.Artist.set_path_effects"/>
                        </a:rPr>
                        <a:t>path_effects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8" tooltip="matplotlib.axes.Axes.set_xbound"/>
                        </a:rPr>
                        <a:t>xbound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49" tooltip="matplotlib.axes.Axes.set_yticks"/>
                        </a:rPr>
                        <a:t>yticks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1716639524"/>
                  </a:ext>
                </a:extLst>
              </a:tr>
              <a:tr h="70544"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50" tooltip="matplotlib.artist.Artist.set_clip_box"/>
                        </a:rPr>
                        <a:t>clip_box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51" tooltip="matplotlib.artist.Artist.set_picker"/>
                        </a:rPr>
                        <a:t>picker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52" tooltip="matplotlib.axes.Axes.set_xlabel"/>
                        </a:rPr>
                        <a:t>xlabel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" sz="1800" u="none" strike="noStrike" dirty="0">
                          <a:effectLst/>
                          <a:hlinkClick r:id="rId53" tooltip="matplotlib.artist.Artist.set_zorder"/>
                        </a:rPr>
                        <a:t>zorder</a:t>
                      </a:r>
                      <a:endParaRPr lang="en" sz="1800" dirty="0">
                        <a:effectLst/>
                      </a:endParaRPr>
                    </a:p>
                  </a:txBody>
                  <a:tcPr marL="19193" marR="19193" marT="7677" marB="7677"/>
                </a:tc>
                <a:extLst>
                  <a:ext uri="{0D108BD9-81ED-4DB2-BD59-A6C34878D82A}">
                    <a16:rowId xmlns:a16="http://schemas.microsoft.com/office/drawing/2014/main" val="4142220454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C4B730DA-130B-B5E2-C63E-572DA499F3AC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Customize plot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properties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C68630-491D-6ADD-B6EF-F84CB6E6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39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5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</a:rPr>
              <a:t>Matplotlib: Basic</a:t>
            </a:r>
            <a:endParaRPr lang="zh-CN" sz="4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143A9EF-1BAC-8FF4-A6B6-B2D130EB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94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77879"/>
            <a:ext cx="11531600" cy="517006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Methods to set different properties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latin typeface="+mn-lt"/>
              </a:rPr>
              <a:t>set_title</a:t>
            </a:r>
            <a:endParaRPr lang="en-US" altLang="zh-CN" dirty="0">
              <a:latin typeface="+mn-lt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latin typeface="+mn-lt"/>
              </a:rPr>
              <a:t>set_xlabel</a:t>
            </a:r>
            <a:endParaRPr lang="en-US" altLang="zh-CN" dirty="0">
              <a:latin typeface="+mn-lt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latin typeface="+mn-lt"/>
              </a:rPr>
              <a:t>set_ylabel</a:t>
            </a:r>
            <a:endParaRPr lang="en-US" altLang="zh-CN" dirty="0">
              <a:latin typeface="+mn-lt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err="1">
                <a:latin typeface="+mn-lt"/>
              </a:rPr>
              <a:t>set_xscale</a:t>
            </a:r>
            <a:endParaRPr lang="en-US" dirty="0">
              <a:latin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sz="2400" dirty="0">
                <a:latin typeface="+mn-lt"/>
              </a:rPr>
              <a:t>Set multiple properties simultaneously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latin typeface="+mn-lt"/>
              </a:rPr>
              <a:t>set</a:t>
            </a:r>
          </a:p>
        </p:txBody>
      </p:sp>
      <p:sp>
        <p:nvSpPr>
          <p:cNvPr id="5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Customize plot properties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B8C879-0E7B-B7F5-111E-09B16EA93DF6}"/>
              </a:ext>
            </a:extLst>
          </p:cNvPr>
          <p:cNvSpPr txBox="1"/>
          <p:nvPr/>
        </p:nvSpPr>
        <p:spPr>
          <a:xfrm>
            <a:off x="2841113" y="1778330"/>
            <a:ext cx="2631177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set_yscale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 err="1">
                <a:latin typeface="+mn-lt"/>
              </a:rPr>
              <a:t>set_xticks</a:t>
            </a:r>
            <a:endParaRPr lang="en" altLang="zh-CN" sz="2400" dirty="0">
              <a:latin typeface="+mn-lt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 err="1">
                <a:latin typeface="+mn-lt"/>
              </a:rPr>
              <a:t>set_yticks</a:t>
            </a:r>
            <a:endParaRPr lang="en" altLang="zh-CN" sz="2400" dirty="0">
              <a:latin typeface="+mn-lt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+mn-lt"/>
              </a:rPr>
              <a:t>…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98F69A-8600-F188-1F89-0C103708C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22"/>
          <a:stretch/>
        </p:blipFill>
        <p:spPr>
          <a:xfrm>
            <a:off x="5598652" y="1565644"/>
            <a:ext cx="3727836" cy="18989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A3F960-1B51-DC15-BEE6-7F4C7451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144" y="3752397"/>
            <a:ext cx="3517900" cy="2616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2A564B-55C2-A1D7-8959-A0F16E78F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513"/>
          <a:stretch/>
        </p:blipFill>
        <p:spPr>
          <a:xfrm>
            <a:off x="662098" y="4682586"/>
            <a:ext cx="4358030" cy="168601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3860E2-9191-8417-51A4-5F8F24849C9E}"/>
              </a:ext>
            </a:extLst>
          </p:cNvPr>
          <p:cNvSpPr/>
          <p:nvPr/>
        </p:nvSpPr>
        <p:spPr>
          <a:xfrm>
            <a:off x="9443655" y="2257071"/>
            <a:ext cx="2631177" cy="1207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solidFill>
                  <a:srgbClr val="FF0000"/>
                </a:solidFill>
              </a:rPr>
              <a:t>Wrappers in </a:t>
            </a:r>
            <a:r>
              <a:rPr kumimoji="1" lang="en-US" altLang="zh-CN" dirty="0" err="1">
                <a:solidFill>
                  <a:srgbClr val="FF0000"/>
                </a:solidFill>
              </a:rPr>
              <a:t>pyplot</a:t>
            </a:r>
            <a:r>
              <a:rPr kumimoji="1" lang="en-US" altLang="zh-CN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dirty="0" err="1">
                <a:solidFill>
                  <a:srgbClr val="FF0000"/>
                </a:solidFill>
              </a:rPr>
              <a:t>plt.xlabel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dirty="0" err="1">
                <a:solidFill>
                  <a:srgbClr val="FF0000"/>
                </a:solidFill>
              </a:rPr>
              <a:t>plt.ylabel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FA9D4E8A-71F0-3AE9-8868-D31B11B9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4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0400" y="2660787"/>
            <a:ext cx="3458514" cy="26097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385590" y="2675986"/>
            <a:ext cx="3767810" cy="2594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AD1BF22-0817-5246-BED1-1D096EE7F9D3}"/>
              </a:ext>
            </a:extLst>
          </p:cNvPr>
          <p:cNvSpPr txBox="1"/>
          <p:nvPr/>
        </p:nvSpPr>
        <p:spPr>
          <a:xfrm>
            <a:off x="660400" y="422414"/>
            <a:ext cx="1153160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Customize plot properties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37BE7CD-6085-3968-382E-6716C707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3"/>
            <a:ext cx="10515600" cy="11382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dirty="0">
                <a:solidFill>
                  <a:schemeClr val="tx1"/>
                </a:solidFill>
              </a:rPr>
              <a:t>Procedural wrappers in </a:t>
            </a:r>
            <a:r>
              <a:rPr kumimoji="1" lang="en-US" altLang="zh-CN" dirty="0" err="1">
                <a:solidFill>
                  <a:schemeClr val="tx1"/>
                </a:solidFill>
              </a:rPr>
              <a:t>pyplot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 err="1">
                <a:highlight>
                  <a:srgbClr val="FFFFFF"/>
                </a:highlight>
                <a:latin typeface="+mn-lt"/>
                <a:ea typeface="-apple-system"/>
              </a:rPr>
              <a:t>x</a:t>
            </a:r>
            <a:r>
              <a:rPr lang="en-US" altLang="zh-CN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label</a:t>
            </a:r>
            <a:r>
              <a:rPr lang="en-US" altLang="zh-CN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, </a:t>
            </a:r>
            <a:r>
              <a:rPr lang="en-US" altLang="zh-CN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ylabel</a:t>
            </a:r>
            <a:r>
              <a:rPr lang="en-US" altLang="zh-CN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, title, axis, …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0794283-DDAA-269A-1728-15CCF933404A}"/>
              </a:ext>
            </a:extLst>
          </p:cNvPr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A742EC79-769E-E158-9CD5-400B1466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03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8199395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Practice (Submit)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2DB56BB-06E7-1B3D-AA5E-53EF4A288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141537"/>
            <a:ext cx="4635500" cy="35687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A71A2C9-5A70-7C26-0565-4C25A12D2451}"/>
              </a:ext>
            </a:extLst>
          </p:cNvPr>
          <p:cNvSpPr txBox="1"/>
          <p:nvPr/>
        </p:nvSpPr>
        <p:spPr>
          <a:xfrm>
            <a:off x="660400" y="126841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u="none" strike="noStrike" dirty="0">
                <a:effectLst/>
              </a:rPr>
              <a:t>Draw the following figure</a:t>
            </a:r>
            <a:endParaRPr lang="en" altLang="zh-CN" sz="2400" b="0" i="0" u="none" strike="noStrike" dirty="0">
              <a:effectLst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02CA08-FD2E-7E54-B648-5D28ED1B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4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D1BF22-0817-5246-BED1-1D096EE7F9D3}"/>
              </a:ext>
            </a:extLst>
          </p:cNvPr>
          <p:cNvSpPr txBox="1"/>
          <p:nvPr/>
        </p:nvSpPr>
        <p:spPr>
          <a:xfrm>
            <a:off x="660400" y="422414"/>
            <a:ext cx="1153160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Customize Artists Properties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37BE7CD-6085-3968-382E-6716C707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68413"/>
            <a:ext cx="10515600" cy="1074635"/>
          </a:xfrm>
        </p:spPr>
        <p:txBody>
          <a:bodyPr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" altLang="zh-CN" i="0" u="none" strike="noStrike" dirty="0" err="1">
                <a:solidFill>
                  <a:schemeClr val="tx1"/>
                </a:solidFill>
                <a:effectLst/>
                <a:latin typeface="+mn-lt"/>
              </a:rPr>
              <a:t>pyplot.setp</a:t>
            </a: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(artist, properties)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-apple-system"/>
              </a:rPr>
              <a:t>Set one or more properties on an Artist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8DF58E-BDA4-A3C7-075C-B30FEBA1B9B1}"/>
              </a:ext>
            </a:extLst>
          </p:cNvPr>
          <p:cNvSpPr txBox="1"/>
          <p:nvPr/>
        </p:nvSpPr>
        <p:spPr>
          <a:xfrm>
            <a:off x="8256583" y="2373078"/>
            <a:ext cx="327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Specify the properties</a:t>
            </a:r>
            <a:endParaRPr kumimoji="1"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635614-F074-CEE7-B848-DA780A851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18"/>
          <a:stretch/>
        </p:blipFill>
        <p:spPr>
          <a:xfrm>
            <a:off x="658814" y="2834621"/>
            <a:ext cx="3606800" cy="9814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954D5D-4CB9-8890-821F-4676B1EFA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3825787"/>
            <a:ext cx="3606800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A36B8E-7DB6-7CF5-33DF-6DB6E97A61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156"/>
          <a:stretch/>
        </p:blipFill>
        <p:spPr>
          <a:xfrm>
            <a:off x="8256583" y="2834621"/>
            <a:ext cx="3217775" cy="7468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A44527-5BA4-88AE-7065-9F01748C61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0" t="1685" r="42865" b="-1"/>
          <a:stretch/>
        </p:blipFill>
        <p:spPr>
          <a:xfrm>
            <a:off x="4439897" y="2830423"/>
            <a:ext cx="3276603" cy="30036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E05870A-E358-6336-421B-1448B9CE4C94}"/>
              </a:ext>
            </a:extLst>
          </p:cNvPr>
          <p:cNvSpPr txBox="1"/>
          <p:nvPr/>
        </p:nvSpPr>
        <p:spPr>
          <a:xfrm>
            <a:off x="4439898" y="2368758"/>
            <a:ext cx="38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Check available properties</a:t>
            </a:r>
            <a:endParaRPr kumimoji="1" lang="zh-CN" altLang="en-US" sz="2400" dirty="0"/>
          </a:p>
        </p:txBody>
      </p:sp>
      <p:sp>
        <p:nvSpPr>
          <p:cNvPr id="7" name="页脚占位符 1">
            <a:extLst>
              <a:ext uri="{FF2B5EF4-FFF2-40B4-BE49-F238E27FC236}">
                <a16:creationId xmlns:a16="http://schemas.microsoft.com/office/drawing/2014/main" id="{38B6813B-C8E8-038D-E898-67C323656C3B}"/>
              </a:ext>
            </a:extLst>
          </p:cNvPr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28F0189A-B361-73F3-558D-3E89B389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43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270D6A-82A4-C1C7-6492-3BEBCF5D5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070" y="3835707"/>
            <a:ext cx="3606800" cy="25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7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14C601-FABB-1C1E-3119-0F8FF4C0559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0427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B730DA-130B-B5E2-C63E-572DA499F3AC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8000"/>
                </a:solidFill>
              </a:rPr>
              <a:t>r</a:t>
            </a:r>
            <a:r>
              <a:rPr lang="en-US" sz="4400" b="1" dirty="0" err="1">
                <a:solidFill>
                  <a:srgbClr val="008000"/>
                </a:solidFill>
                <a:latin typeface="Calibri"/>
                <a:ea typeface="宋体"/>
              </a:rPr>
              <a:t>cParams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B624F9-0654-69D5-AE88-C1D8F74C9C23}"/>
              </a:ext>
            </a:extLst>
          </p:cNvPr>
          <p:cNvSpPr txBox="1"/>
          <p:nvPr/>
        </p:nvSpPr>
        <p:spPr>
          <a:xfrm>
            <a:off x="660400" y="1268413"/>
            <a:ext cx="1141829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rcParams</a:t>
            </a:r>
            <a:r>
              <a:rPr lang="en" altLang="zh-CN" sz="2400" dirty="0">
                <a:ea typeface="PingFangSC-Regular" panose="020B0400000000000000" pitchFamily="34" charset="-122"/>
              </a:rPr>
              <a:t>: </a:t>
            </a: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a dictionary-like object in Matplotlib that stores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  <a:ea typeface="PingFangSC-Regular" panose="020B0400000000000000" pitchFamily="34" charset="-122"/>
              </a:rPr>
              <a:t>default settings </a:t>
            </a:r>
            <a:r>
              <a:rPr lang="en" altLang="zh-CN" sz="2400" b="0" i="0" u="none" strike="noStrike" dirty="0">
                <a:effectLst/>
                <a:ea typeface="PingFangSC-Regular" panose="020B0400000000000000" pitchFamily="34" charset="-122"/>
              </a:rPr>
              <a:t>for various components of the plot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17B40A-5962-2330-87CD-A6BD53CD3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26"/>
          <a:stretch/>
        </p:blipFill>
        <p:spPr>
          <a:xfrm>
            <a:off x="660400" y="2318729"/>
            <a:ext cx="4537048" cy="40510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2FD785-903E-DBA5-9EF6-AD4A6B16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54" y="2991713"/>
            <a:ext cx="3556000" cy="27051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FD8959-4BDE-3E6D-1B21-B122D76D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44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18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E19DA3D-41BE-411D-FC43-B13E5A4ADE9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 lvl="0"/>
            <a:r>
              <a:rPr lang="en-US" altLang="zh-CN" sz="4400" b="1" dirty="0">
                <a:solidFill>
                  <a:srgbClr val="008000"/>
                </a:solidFill>
                <a:latin typeface="Calibri"/>
              </a:rPr>
              <a:t>Matplotlib: Advanced</a:t>
            </a:r>
          </a:p>
          <a:p>
            <a:pPr lvl="0"/>
            <a:r>
              <a:rPr lang="en-US" altLang="zh-CN" b="1" dirty="0">
                <a:solidFill>
                  <a:srgbClr val="008000"/>
                </a:solidFill>
              </a:rPr>
              <a:t>- Subplots</a:t>
            </a:r>
            <a:endParaRPr lang="zh-CN" altLang="zh-CN" sz="44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ECE3BF6-408A-95D0-B0DD-9576AFCF72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0FB16AC-D14B-ACAF-B2B9-631B2BFB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1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4793"/>
            <a:ext cx="11226800" cy="2339035"/>
          </a:xfrm>
        </p:spPr>
        <p:txBody>
          <a:bodyPr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-US" b="1" dirty="0" err="1">
                <a:highlight>
                  <a:srgbClr val="FFFFFF"/>
                </a:highlight>
                <a:latin typeface="+mn-lt"/>
                <a:ea typeface="-apple-system"/>
              </a:rPr>
              <a:t>p</a:t>
            </a:r>
            <a:r>
              <a:rPr lang="en-US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yplot.subplots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-apple-system"/>
              </a:rPr>
              <a:t>(): </a:t>
            </a:r>
            <a:r>
              <a:rPr lang="en" altLang="zh-CN" dirty="0">
                <a:effectLst/>
                <a:latin typeface="+mn-lt"/>
              </a:rPr>
              <a:t>Create a figure and a set of axes</a:t>
            </a:r>
            <a:endParaRPr lang="zh-CN" altLang="en-US" dirty="0">
              <a:latin typeface="+mn-lt"/>
            </a:endParaRPr>
          </a:p>
          <a:p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Main Parameters</a:t>
            </a:r>
            <a:r>
              <a:rPr lang="en" altLang="zh-CN" dirty="0">
                <a:solidFill>
                  <a:schemeClr val="tx1"/>
                </a:solidFill>
                <a:latin typeface="+mn-lt"/>
              </a:rPr>
              <a:t>: </a:t>
            </a:r>
            <a:r>
              <a:rPr lang="en" altLang="zh-CN" i="0" u="none" strike="noStrike" dirty="0" err="1">
                <a:solidFill>
                  <a:schemeClr val="tx1"/>
                </a:solidFill>
                <a:effectLst/>
                <a:latin typeface="+mn-lt"/>
              </a:rPr>
              <a:t>nrows</a:t>
            </a: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" altLang="zh-CN" i="0" u="none" strike="noStrike" dirty="0" err="1">
                <a:solidFill>
                  <a:schemeClr val="tx1"/>
                </a:solidFill>
                <a:effectLst/>
                <a:latin typeface="+mn-lt"/>
              </a:rPr>
              <a:t>ncols</a:t>
            </a:r>
            <a:r>
              <a:rPr lang="en" altLang="zh-CN" i="0" u="none" strike="noStrike" dirty="0">
                <a:solidFill>
                  <a:schemeClr val="tx1"/>
                </a:solidFill>
                <a:effectLst/>
                <a:latin typeface="+mn-lt"/>
              </a:rPr>
              <a:t>, by default a figure with one axes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  <a:p>
            <a:r>
              <a:rPr lang="en" altLang="zh-CN" dirty="0">
                <a:effectLst/>
                <a:latin typeface="+mn-lt"/>
              </a:rPr>
              <a:t>Return:</a:t>
            </a:r>
          </a:p>
          <a:p>
            <a:pPr lvl="1">
              <a:buFont typeface="Wingdings" pitchFamily="2" charset="2"/>
              <a:buChar char="ü"/>
            </a:pPr>
            <a:r>
              <a:rPr lang="en" altLang="zh-CN" dirty="0">
                <a:effectLst/>
                <a:latin typeface="+mn-lt"/>
              </a:rPr>
              <a:t>fig: </a:t>
            </a:r>
            <a:r>
              <a:rPr lang="en" altLang="zh-CN" i="1" u="none" strike="noStrike" dirty="0">
                <a:effectLst/>
                <a:latin typeface="+mn-lt"/>
              </a:rPr>
              <a:t>Figure</a:t>
            </a:r>
          </a:p>
          <a:p>
            <a:pPr lvl="1">
              <a:buFont typeface="Wingdings" pitchFamily="2" charset="2"/>
              <a:buChar char="ü"/>
            </a:pPr>
            <a:r>
              <a:rPr lang="en" altLang="zh-CN" dirty="0">
                <a:effectLst/>
                <a:latin typeface="+mn-lt"/>
              </a:rPr>
              <a:t>ax: </a:t>
            </a:r>
            <a:r>
              <a:rPr lang="en" altLang="zh-CN" i="1" u="none" strike="noStrike" dirty="0">
                <a:effectLst/>
                <a:latin typeface="+mn-lt"/>
              </a:rPr>
              <a:t>Axes</a:t>
            </a:r>
            <a:r>
              <a:rPr lang="en" altLang="zh-CN" i="1" dirty="0">
                <a:effectLst/>
                <a:latin typeface="+mn-lt"/>
              </a:rPr>
              <a:t> or array of Axes</a:t>
            </a:r>
            <a:endParaRPr lang="zh-CN" altLang="en-US" dirty="0"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4F1419-7CD3-0212-3C3C-5B64C48F455D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 err="1">
                <a:solidFill>
                  <a:srgbClr val="008000"/>
                </a:solidFill>
              </a:rPr>
              <a:t>Pyplot.</a:t>
            </a:r>
            <a:r>
              <a:rPr lang="en-US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subplots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()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D369B3-582B-C1F5-B680-468F24FB85BD}"/>
              </a:ext>
            </a:extLst>
          </p:cNvPr>
          <p:cNvSpPr txBox="1"/>
          <p:nvPr/>
        </p:nvSpPr>
        <p:spPr>
          <a:xfrm>
            <a:off x="0" y="6066254"/>
            <a:ext cx="1122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https://</a:t>
            </a:r>
            <a:r>
              <a:rPr lang="en" altLang="zh-CN" dirty="0" err="1"/>
              <a:t>matplotlib.org</a:t>
            </a:r>
            <a:r>
              <a:rPr lang="en" altLang="zh-CN" dirty="0"/>
              <a:t>/stable/</a:t>
            </a:r>
            <a:r>
              <a:rPr lang="en" altLang="zh-CN" dirty="0" err="1"/>
              <a:t>api</a:t>
            </a:r>
            <a:r>
              <a:rPr lang="en" altLang="zh-CN" dirty="0"/>
              <a:t>/_</a:t>
            </a:r>
            <a:r>
              <a:rPr lang="en" altLang="zh-CN" dirty="0" err="1"/>
              <a:t>as_gen</a:t>
            </a:r>
            <a:r>
              <a:rPr lang="en" altLang="zh-CN" dirty="0"/>
              <a:t>/</a:t>
            </a:r>
            <a:r>
              <a:rPr lang="en" altLang="zh-CN" dirty="0" err="1"/>
              <a:t>matplotlib.pyplot.subplots.html#matplotlib.pyplot.subplots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0AB9FB2-6486-3107-8713-5BB17DAF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3" t="18296" r="30396" b="41096"/>
          <a:stretch/>
        </p:blipFill>
        <p:spPr>
          <a:xfrm>
            <a:off x="3885526" y="3661117"/>
            <a:ext cx="3515457" cy="2315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13B48F5-BEE3-4610-55E2-03D77C5F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66" y="3949965"/>
            <a:ext cx="2676779" cy="20051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1E41AD-0FDB-B02F-9D5B-BBBB275933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9" t="20827" r="47714" b="39546"/>
          <a:stretch/>
        </p:blipFill>
        <p:spPr>
          <a:xfrm>
            <a:off x="7684153" y="3667371"/>
            <a:ext cx="2596543" cy="2315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E0A6AA-C20A-8E88-0725-3DE93F104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034" y="3949965"/>
            <a:ext cx="2676779" cy="20051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A2F46E-777E-A1A7-B562-ED18CD63A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6" t="31238" r="40388"/>
          <a:stretch/>
        </p:blipFill>
        <p:spPr>
          <a:xfrm>
            <a:off x="877552" y="3661117"/>
            <a:ext cx="2676780" cy="2272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F6D5E0-3787-AD76-36E7-F5384D589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52" y="3947968"/>
            <a:ext cx="2676779" cy="200518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7FFB37-6C29-A8E1-E5BD-7CC9FE81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30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660400" y="1268413"/>
            <a:ext cx="11474450" cy="5224462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lang="en" altLang="zh-CN" sz="2400" b="0" dirty="0">
                <a:effectLst/>
                <a:latin typeface="+mn-lt"/>
              </a:rPr>
              <a:t>Add an Axes to the current figure</a:t>
            </a:r>
          </a:p>
          <a:p>
            <a:r>
              <a:rPr lang="en-US" sz="2400" dirty="0">
                <a:latin typeface="+mn-lt"/>
              </a:rPr>
              <a:t>Parameter: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" altLang="zh-CN" b="0" i="0" u="none" strike="noStrike" dirty="0">
                <a:effectLst/>
                <a:latin typeface="+mn-lt"/>
              </a:rPr>
              <a:t>(</a:t>
            </a:r>
            <a:r>
              <a:rPr lang="en" altLang="zh-CN" b="0" i="1" u="none" strike="noStrike" dirty="0" err="1">
                <a:effectLst/>
                <a:latin typeface="+mn-lt"/>
              </a:rPr>
              <a:t>nrows</a:t>
            </a:r>
            <a:r>
              <a:rPr lang="en" altLang="zh-CN" b="0" i="0" u="none" strike="noStrike" dirty="0">
                <a:effectLst/>
                <a:latin typeface="+mn-lt"/>
              </a:rPr>
              <a:t>, </a:t>
            </a:r>
            <a:r>
              <a:rPr lang="en" altLang="zh-CN" b="0" i="1" u="none" strike="noStrike" dirty="0" err="1">
                <a:effectLst/>
                <a:latin typeface="+mn-lt"/>
              </a:rPr>
              <a:t>ncols</a:t>
            </a:r>
            <a:r>
              <a:rPr lang="en" altLang="zh-CN" b="0" i="0" u="none" strike="noStrike" dirty="0">
                <a:effectLst/>
                <a:latin typeface="+mn-lt"/>
              </a:rPr>
              <a:t>, </a:t>
            </a:r>
            <a:r>
              <a:rPr lang="en" altLang="zh-CN" i="1" dirty="0">
                <a:latin typeface="+mn-lt"/>
              </a:rPr>
              <a:t>index</a:t>
            </a:r>
            <a:r>
              <a:rPr lang="en" altLang="zh-CN" b="0" i="0" u="none" strike="noStrike" dirty="0">
                <a:effectLst/>
                <a:latin typeface="+mn-lt"/>
              </a:rPr>
              <a:t>), or 3-digit integer if it represents </a:t>
            </a:r>
            <a:r>
              <a:rPr lang="en" altLang="zh-CN" i="1" dirty="0">
                <a:latin typeface="+mn-lt"/>
              </a:rPr>
              <a:t>(</a:t>
            </a:r>
            <a:r>
              <a:rPr lang="en" altLang="zh-CN" i="1" dirty="0" err="1">
                <a:latin typeface="+mn-lt"/>
              </a:rPr>
              <a:t>nrow</a:t>
            </a:r>
            <a:r>
              <a:rPr lang="en" altLang="zh-CN" i="1" dirty="0">
                <a:latin typeface="+mn-lt"/>
              </a:rPr>
              <a:t>, </a:t>
            </a:r>
            <a:r>
              <a:rPr lang="en" altLang="zh-CN" i="1" dirty="0" err="1">
                <a:latin typeface="+mn-lt"/>
              </a:rPr>
              <a:t>ncols</a:t>
            </a:r>
            <a:r>
              <a:rPr lang="en" altLang="zh-CN" i="1" dirty="0">
                <a:latin typeface="+mn-lt"/>
              </a:rPr>
              <a:t>, index)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 err="1">
                <a:solidFill>
                  <a:srgbClr val="008000"/>
                </a:solidFill>
              </a:rPr>
              <a:t>Figure.</a:t>
            </a:r>
            <a:r>
              <a:rPr lang="en-US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add_subplot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()</a:t>
            </a:r>
          </a:p>
        </p:txBody>
      </p:sp>
      <p:graphicFrame>
        <p:nvGraphicFramePr>
          <p:cNvPr id="27" name="表格 27">
            <a:extLst>
              <a:ext uri="{FF2B5EF4-FFF2-40B4-BE49-F238E27FC236}">
                <a16:creationId xmlns:a16="http://schemas.microsoft.com/office/drawing/2014/main" id="{4629E7B7-7FF4-EEA3-0D0C-3669BCCE3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99650"/>
              </p:ext>
            </p:extLst>
          </p:nvPr>
        </p:nvGraphicFramePr>
        <p:xfrm>
          <a:off x="660400" y="3481117"/>
          <a:ext cx="3069972" cy="1792515"/>
        </p:xfrm>
        <a:graphic>
          <a:graphicData uri="http://schemas.openxmlformats.org/drawingml/2006/table">
            <a:tbl>
              <a:tblPr bandRow="1">
                <a:tableStyleId>{72833802-FEF1-4C79-8D5D-14CF1EAF98D9}</a:tableStyleId>
              </a:tblPr>
              <a:tblGrid>
                <a:gridCol w="1534986">
                  <a:extLst>
                    <a:ext uri="{9D8B030D-6E8A-4147-A177-3AD203B41FA5}">
                      <a16:colId xmlns:a16="http://schemas.microsoft.com/office/drawing/2014/main" val="1179132745"/>
                    </a:ext>
                  </a:extLst>
                </a:gridCol>
                <a:gridCol w="1534986">
                  <a:extLst>
                    <a:ext uri="{9D8B030D-6E8A-4147-A177-3AD203B41FA5}">
                      <a16:colId xmlns:a16="http://schemas.microsoft.com/office/drawing/2014/main" val="4105376577"/>
                    </a:ext>
                  </a:extLst>
                </a:gridCol>
              </a:tblGrid>
              <a:tr h="5975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Axes 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Axes 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858649"/>
                  </a:ext>
                </a:extLst>
              </a:tr>
              <a:tr h="5975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Axes 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Axes 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501964"/>
                  </a:ext>
                </a:extLst>
              </a:tr>
              <a:tr h="59750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Axes 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Axes 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49251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8C7181C0-8852-FC91-D8EC-323E74B55DB4}"/>
              </a:ext>
            </a:extLst>
          </p:cNvPr>
          <p:cNvSpPr txBox="1"/>
          <p:nvPr/>
        </p:nvSpPr>
        <p:spPr>
          <a:xfrm>
            <a:off x="660400" y="3100911"/>
            <a:ext cx="3069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+mn-lt"/>
              </a:rPr>
              <a:t>Figure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BF80EF9-3B80-CBBA-89B4-BCC2DBEF8A65}"/>
              </a:ext>
            </a:extLst>
          </p:cNvPr>
          <p:cNvSpPr txBox="1"/>
          <p:nvPr/>
        </p:nvSpPr>
        <p:spPr>
          <a:xfrm>
            <a:off x="660400" y="5446518"/>
            <a:ext cx="1174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effectLst/>
                <a:latin typeface="+mn-lt"/>
              </a:rPr>
              <a:t>Split the figure into </a:t>
            </a:r>
            <a:r>
              <a:rPr lang="en" altLang="zh-CN" b="0" i="0" u="none" strike="noStrike" dirty="0" err="1">
                <a:effectLst/>
                <a:latin typeface="+mn-lt"/>
              </a:rPr>
              <a:t>nrows</a:t>
            </a:r>
            <a:r>
              <a:rPr lang="en" altLang="zh-CN" b="0" i="0" u="none" strike="noStrike" dirty="0">
                <a:effectLst/>
                <a:latin typeface="+mn-lt"/>
              </a:rPr>
              <a:t> * </a:t>
            </a:r>
            <a:r>
              <a:rPr lang="en" altLang="zh-CN" b="0" i="0" u="none" strike="noStrike" dirty="0" err="1">
                <a:effectLst/>
                <a:latin typeface="+mn-lt"/>
              </a:rPr>
              <a:t>ncols</a:t>
            </a:r>
            <a:r>
              <a:rPr lang="en" altLang="zh-CN" b="0" i="0" u="none" strike="noStrike" dirty="0">
                <a:effectLst/>
                <a:latin typeface="+mn-lt"/>
              </a:rPr>
              <a:t>, use </a:t>
            </a:r>
            <a:r>
              <a:rPr lang="en" altLang="zh-CN" b="0" i="1" u="none" strike="noStrike" dirty="0">
                <a:effectLst/>
                <a:latin typeface="+mn-lt"/>
              </a:rPr>
              <a:t>index</a:t>
            </a:r>
            <a:r>
              <a:rPr lang="en" altLang="zh-CN" b="0" u="none" strike="noStrike" dirty="0">
                <a:effectLst/>
                <a:latin typeface="+mn-lt"/>
              </a:rPr>
              <a:t> (1-based)</a:t>
            </a:r>
            <a:r>
              <a:rPr lang="en" altLang="zh-CN" b="0" u="none" strike="noStrike" dirty="0">
                <a:effectLst/>
              </a:rPr>
              <a:t> </a:t>
            </a:r>
            <a:r>
              <a:rPr lang="en" altLang="zh-CN" dirty="0">
                <a:latin typeface="+mn-lt"/>
              </a:rPr>
              <a:t>or </a:t>
            </a:r>
            <a:r>
              <a:rPr lang="en" altLang="zh-CN" dirty="0"/>
              <a:t>slice</a:t>
            </a:r>
            <a:r>
              <a:rPr lang="en" altLang="zh-CN" dirty="0">
                <a:latin typeface="+mn-lt"/>
              </a:rPr>
              <a:t> (</a:t>
            </a:r>
            <a:r>
              <a:rPr lang="en" altLang="zh-CN" b="0" i="0" u="none" strike="noStrike" dirty="0">
                <a:effectLst/>
                <a:latin typeface="+mn-lt"/>
              </a:rPr>
              <a:t>tuple) to specify an axes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D543374-2B64-0342-BAF1-80BCC16B9C68}"/>
              </a:ext>
            </a:extLst>
          </p:cNvPr>
          <p:cNvSpPr txBox="1"/>
          <p:nvPr/>
        </p:nvSpPr>
        <p:spPr>
          <a:xfrm>
            <a:off x="152400" y="3034464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u="none" strike="noStrike" dirty="0">
                <a:solidFill>
                  <a:srgbClr val="FF0000"/>
                </a:solidFill>
                <a:effectLst/>
                <a:latin typeface="+mn-lt"/>
              </a:rPr>
              <a:t>(3, 2, 1) / 321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F70D8EE5-26A6-477D-3FB2-0EAE002649BC}"/>
              </a:ext>
            </a:extLst>
          </p:cNvPr>
          <p:cNvSpPr/>
          <p:nvPr/>
        </p:nvSpPr>
        <p:spPr>
          <a:xfrm rot="5400000">
            <a:off x="1181238" y="3416923"/>
            <a:ext cx="209550" cy="1066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A318B18-AC78-68DF-3091-F000A347FA54}"/>
              </a:ext>
            </a:extLst>
          </p:cNvPr>
          <p:cNvSpPr txBox="1"/>
          <p:nvPr/>
        </p:nvSpPr>
        <p:spPr>
          <a:xfrm>
            <a:off x="3997325" y="421474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u="none" strike="noStrike" dirty="0">
                <a:solidFill>
                  <a:srgbClr val="FF0000"/>
                </a:solidFill>
                <a:effectLst/>
                <a:latin typeface="+mn-lt"/>
              </a:rPr>
              <a:t>(3, 2, (3, 4))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0AD181A-CE22-C4EF-3BE1-F5053A82AC35}"/>
              </a:ext>
            </a:extLst>
          </p:cNvPr>
          <p:cNvSpPr/>
          <p:nvPr/>
        </p:nvSpPr>
        <p:spPr>
          <a:xfrm>
            <a:off x="660400" y="4079887"/>
            <a:ext cx="3069972" cy="596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右箭头 41">
            <a:extLst>
              <a:ext uri="{FF2B5EF4-FFF2-40B4-BE49-F238E27FC236}">
                <a16:creationId xmlns:a16="http://schemas.microsoft.com/office/drawing/2014/main" id="{5B36347E-FD1E-9D8D-02E2-A1286A972610}"/>
              </a:ext>
            </a:extLst>
          </p:cNvPr>
          <p:cNvSpPr/>
          <p:nvPr/>
        </p:nvSpPr>
        <p:spPr>
          <a:xfrm rot="10800000">
            <a:off x="3777663" y="4346094"/>
            <a:ext cx="209550" cy="1066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16A758-B837-3AB7-E216-0573387D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14FCEE-A173-6143-2A25-7D631082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17" y="3429000"/>
            <a:ext cx="2172113" cy="16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6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660400" y="1268413"/>
            <a:ext cx="11474450" cy="5224462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lang="en" altLang="zh-CN" sz="2400" b="0" dirty="0">
                <a:effectLst/>
                <a:latin typeface="+mn-lt"/>
              </a:rPr>
              <a:t>Add an Axes to the current figure</a:t>
            </a:r>
          </a:p>
          <a:p>
            <a:r>
              <a:rPr lang="en-US" altLang="zh-CN" sz="2400" dirty="0">
                <a:latin typeface="+mn-lt"/>
              </a:rPr>
              <a:t>Parameter: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" altLang="zh-CN" b="0" i="0" u="none" strike="noStrike" dirty="0">
                <a:effectLst/>
                <a:latin typeface="+mn-lt"/>
              </a:rPr>
              <a:t>(</a:t>
            </a:r>
            <a:r>
              <a:rPr lang="en" altLang="zh-CN" b="0" i="1" u="none" strike="noStrike" dirty="0" err="1">
                <a:effectLst/>
                <a:latin typeface="+mn-lt"/>
              </a:rPr>
              <a:t>nrows</a:t>
            </a:r>
            <a:r>
              <a:rPr lang="en" altLang="zh-CN" b="0" i="0" u="none" strike="noStrike" dirty="0">
                <a:effectLst/>
                <a:latin typeface="+mn-lt"/>
              </a:rPr>
              <a:t>, </a:t>
            </a:r>
            <a:r>
              <a:rPr lang="en" altLang="zh-CN" b="0" i="1" u="none" strike="noStrike" dirty="0" err="1">
                <a:effectLst/>
                <a:latin typeface="+mn-lt"/>
              </a:rPr>
              <a:t>ncols</a:t>
            </a:r>
            <a:r>
              <a:rPr lang="en" altLang="zh-CN" b="0" i="0" u="none" strike="noStrike" dirty="0">
                <a:effectLst/>
                <a:latin typeface="+mn-lt"/>
              </a:rPr>
              <a:t>, </a:t>
            </a:r>
            <a:r>
              <a:rPr lang="en" altLang="zh-CN" i="1" dirty="0">
                <a:latin typeface="+mn-lt"/>
              </a:rPr>
              <a:t>index</a:t>
            </a:r>
            <a:r>
              <a:rPr lang="en" altLang="zh-CN" b="0" i="0" u="none" strike="noStrike" dirty="0">
                <a:effectLst/>
                <a:latin typeface="+mn-lt"/>
              </a:rPr>
              <a:t>), or 3-digit integer if it represents </a:t>
            </a:r>
            <a:r>
              <a:rPr lang="en" altLang="zh-CN" i="1" dirty="0">
                <a:latin typeface="+mn-lt"/>
              </a:rPr>
              <a:t>(</a:t>
            </a:r>
            <a:r>
              <a:rPr lang="en" altLang="zh-CN" i="1" dirty="0" err="1">
                <a:latin typeface="+mn-lt"/>
              </a:rPr>
              <a:t>nrow</a:t>
            </a:r>
            <a:r>
              <a:rPr lang="en" altLang="zh-CN" i="1" dirty="0">
                <a:latin typeface="+mn-lt"/>
              </a:rPr>
              <a:t>, </a:t>
            </a:r>
            <a:r>
              <a:rPr lang="en" altLang="zh-CN" i="1" dirty="0" err="1">
                <a:latin typeface="+mn-lt"/>
              </a:rPr>
              <a:t>ncols</a:t>
            </a:r>
            <a:r>
              <a:rPr lang="en" altLang="zh-CN" i="1" dirty="0">
                <a:latin typeface="+mn-lt"/>
              </a:rPr>
              <a:t>, index)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8000"/>
                </a:solidFill>
              </a:rPr>
              <a:t>Figure.</a:t>
            </a:r>
            <a:r>
              <a:rPr lang="en-US" sz="4400" b="1" dirty="0" err="1">
                <a:solidFill>
                  <a:srgbClr val="008000"/>
                </a:solidFill>
                <a:latin typeface="Calibri"/>
                <a:ea typeface="宋体"/>
              </a:rPr>
              <a:t>add_subplot</a:t>
            </a: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()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36B02DE-2E85-FDB5-2567-9CCE61757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" t="8070" r="26751" b="22765"/>
          <a:stretch/>
        </p:blipFill>
        <p:spPr>
          <a:xfrm>
            <a:off x="856147" y="3989324"/>
            <a:ext cx="3347720" cy="6560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6BC537-840B-6680-233C-3FCB87A5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47" y="4682475"/>
            <a:ext cx="2172113" cy="1662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686B79B-88E5-AAA8-0EDD-0270BC0DA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3" t="2481"/>
          <a:stretch/>
        </p:blipFill>
        <p:spPr>
          <a:xfrm>
            <a:off x="856147" y="3205190"/>
            <a:ext cx="3347720" cy="6976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6D2BCB-D4EF-E294-11C7-18675DB6D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098" y="4682475"/>
            <a:ext cx="2172114" cy="16629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167D86-AA2E-BF60-DE74-35FF0C22B1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55" t="6995" r="12019" b="20231"/>
          <a:stretch/>
        </p:blipFill>
        <p:spPr>
          <a:xfrm>
            <a:off x="5345098" y="3983571"/>
            <a:ext cx="3477085" cy="6560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5EA748-F95B-1DF8-A9CB-60E46CD54B1F}"/>
              </a:ext>
            </a:extLst>
          </p:cNvPr>
          <p:cNvSpPr txBox="1"/>
          <p:nvPr/>
        </p:nvSpPr>
        <p:spPr>
          <a:xfrm>
            <a:off x="658813" y="2763318"/>
            <a:ext cx="6096000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+mn-lt"/>
              </a:rPr>
              <a:t>Examples: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B76A9DF3-70D8-E745-5F99-E0BE2303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48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9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 err="1">
                <a:solidFill>
                  <a:srgbClr val="008000"/>
                </a:solidFill>
              </a:rPr>
              <a:t>pyplot.</a:t>
            </a:r>
            <a:r>
              <a:rPr lang="en-US" sz="4400" b="1" dirty="0" err="1">
                <a:solidFill>
                  <a:srgbClr val="008000"/>
                </a:solidFill>
              </a:rPr>
              <a:t>subplot</a:t>
            </a:r>
            <a:r>
              <a:rPr lang="en-US" sz="4400" b="1" dirty="0">
                <a:solidFill>
                  <a:srgbClr val="008000"/>
                </a:solidFill>
              </a:rPr>
              <a:t>()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660400" y="1277880"/>
            <a:ext cx="11655168" cy="113549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Procedural wrapper: </a:t>
            </a:r>
            <a:r>
              <a:rPr lang="en-US" sz="2400" dirty="0" err="1">
                <a:latin typeface="+mn-lt"/>
              </a:rPr>
              <a:t>pyplot.subplot</a:t>
            </a:r>
            <a:r>
              <a:rPr lang="en-US" sz="2400" dirty="0">
                <a:latin typeface="+mn-lt"/>
              </a:rPr>
              <a:t>()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sz="2400" b="0" dirty="0">
                <a:effectLst/>
                <a:latin typeface="+mn-lt"/>
              </a:rPr>
              <a:t>Add an Axes to the current figure or retrieve an existing Axes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0BC77A-7DE9-C2B9-AADA-19657254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75" y="4083556"/>
            <a:ext cx="1320800" cy="9906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8299A9C-C35D-87D3-63E2-44043298AF02}"/>
              </a:ext>
            </a:extLst>
          </p:cNvPr>
          <p:cNvSpPr txBox="1"/>
          <p:nvPr/>
        </p:nvSpPr>
        <p:spPr>
          <a:xfrm>
            <a:off x="4296975" y="2432049"/>
            <a:ext cx="4007365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The split does not match</a:t>
            </a:r>
            <a:endParaRPr lang="en-US" altLang="zh-CN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Overlap</a:t>
            </a:r>
            <a:r>
              <a:rPr lang="en-US" altLang="zh-CN" dirty="0"/>
              <a:t>: Override</a:t>
            </a:r>
            <a:r>
              <a:rPr lang="en-US" altLang="zh-CN" dirty="0">
                <a:latin typeface="+mn-lt"/>
              </a:rPr>
              <a:t> the previous layout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2BF6065-3AA5-9153-DF3D-087931B3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0" r="26918" b="21002"/>
          <a:stretch/>
        </p:blipFill>
        <p:spPr>
          <a:xfrm>
            <a:off x="4296976" y="3156648"/>
            <a:ext cx="3094413" cy="69760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74B46DD-C522-A050-4111-082EDE46E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879"/>
          <a:stretch/>
        </p:blipFill>
        <p:spPr>
          <a:xfrm>
            <a:off x="8334748" y="3319069"/>
            <a:ext cx="3094412" cy="127630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B12C66CE-9A56-1974-DA9D-A315CBBA7214}"/>
              </a:ext>
            </a:extLst>
          </p:cNvPr>
          <p:cNvSpPr txBox="1"/>
          <p:nvPr/>
        </p:nvSpPr>
        <p:spPr>
          <a:xfrm>
            <a:off x="8304340" y="2432975"/>
            <a:ext cx="4367042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The split does not match</a:t>
            </a:r>
            <a:endParaRPr lang="en-US" altLang="zh-CN" dirty="0">
              <a:latin typeface="+mn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lt"/>
              </a:rPr>
              <a:t>No overlap:</a:t>
            </a:r>
            <a:r>
              <a:rPr lang="en-US" altLang="zh-CN" dirty="0"/>
              <a:t> </a:t>
            </a:r>
            <a:r>
              <a:rPr lang="en-US" altLang="zh-CN" dirty="0">
                <a:latin typeface="+mn-lt"/>
              </a:rPr>
              <a:t>Keep the previous layout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939B9F5-77E6-7B2E-C304-9BBE68D90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748" y="4702432"/>
            <a:ext cx="2425700" cy="99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AC8734-F2E7-9D6B-5BA7-2F23C22B1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4054675"/>
            <a:ext cx="3058953" cy="22914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3AFFFB4-5C65-D745-DBC4-F6D780D825F3}"/>
              </a:ext>
            </a:extLst>
          </p:cNvPr>
          <p:cNvSpPr txBox="1"/>
          <p:nvPr/>
        </p:nvSpPr>
        <p:spPr>
          <a:xfrm>
            <a:off x="660401" y="2398252"/>
            <a:ext cx="3379787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The split matches the original one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Retrieve the axes</a:t>
            </a:r>
            <a:endParaRPr lang="en-US" altLang="zh-CN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1751F1-7F74-3F54-0A45-940D474E3F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3515"/>
          <a:stretch/>
        </p:blipFill>
        <p:spPr>
          <a:xfrm>
            <a:off x="660400" y="3166994"/>
            <a:ext cx="3058953" cy="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4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2" y="1268413"/>
            <a:ext cx="11533187" cy="435245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Procedural interface to matplotlib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Operate (the most recent) </a:t>
            </a:r>
            <a:r>
              <a:rPr lang="en" altLang="zh-CN" b="0" i="1" u="none" strike="noStrike" dirty="0">
                <a:solidFill>
                  <a:srgbClr val="42B395"/>
                </a:solidFill>
                <a:effectLst/>
                <a:latin typeface="+mn-lt"/>
              </a:rPr>
              <a:t>figure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 and </a:t>
            </a:r>
            <a:r>
              <a:rPr lang="en" altLang="zh-CN" b="0" i="1" u="none" strike="noStrike" dirty="0">
                <a:solidFill>
                  <a:srgbClr val="42B395"/>
                </a:solidFill>
                <a:effectLst/>
                <a:latin typeface="+mn-lt"/>
              </a:rPr>
              <a:t>axes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 implicitly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</a:rPr>
              <a:t>O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pens figures on the screen, and acts as the figure GUI manager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 err="1">
                <a:solidFill>
                  <a:schemeClr val="tx1"/>
                </a:solidFill>
                <a:effectLst/>
                <a:latin typeface="+mn-lt"/>
              </a:rPr>
              <a:t>pyplot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 functions: </a:t>
            </a:r>
            <a:r>
              <a:rPr lang="en" altLang="zh-CN" dirty="0">
                <a:solidFill>
                  <a:schemeClr val="tx1"/>
                </a:solidFill>
                <a:latin typeface="+mn-lt"/>
              </a:rPr>
              <a:t>modify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 a figure in procedural manner (implicit operating)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Creates a figure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Creates a plotting area in a figure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Plots some lines in a plotting area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Decorates the plot with labels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…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19C5A0-3EB9-8099-91C3-241B8C70683A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 err="1">
                <a:solidFill>
                  <a:srgbClr val="008000"/>
                </a:solidFill>
                <a:latin typeface="Calibri"/>
                <a:ea typeface="宋体"/>
              </a:rPr>
              <a:t>matplotlib.pyplot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862D2D-6550-1E83-D889-DDA67739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81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0"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/>
            <a:r>
              <a:rPr lang="en-US" sz="4400" b="1">
                <a:solidFill>
                  <a:srgbClr val="008000"/>
                </a:solidFill>
                <a:latin typeface="Calibri"/>
                <a:ea typeface="宋体"/>
              </a:rPr>
              <a:t>Seaborn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88BD7B7-FA7B-1A56-8B73-6D1599AB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50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80211"/>
            <a:ext cx="10515600" cy="50514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+mj-ea"/>
              </a:rPr>
              <a:t>Matplotlib-based 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j-ea"/>
              </a:rPr>
              <a:t>high-level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j-ea"/>
              </a:rPr>
              <a:t> data visualization library</a:t>
            </a:r>
            <a:endParaRPr lang="en-US" altLang="zh-CN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Inter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+mj-ea"/>
              </a:rPr>
              <a:t>Generate informative plots with </a:t>
            </a:r>
            <a:r>
              <a:rPr lang="en-US" altLang="zh-CN" dirty="0" err="1">
                <a:solidFill>
                  <a:schemeClr val="tx1"/>
                </a:solidFill>
                <a:latin typeface="+mn-lt"/>
                <a:ea typeface="+mj-ea"/>
              </a:rPr>
              <a:t>DataFrames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j-ea"/>
              </a:rPr>
              <a:t> and arrays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+mj-ea"/>
              </a:rPr>
              <a:t>Internal semantic mapping and statistical aggregation</a:t>
            </a:r>
            <a:endParaRPr lang="en-US" altLang="zh-CN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Inter"/>
            </a:endParaRPr>
          </a:p>
          <a:p>
            <a:pPr lvl="0" algn="l"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Inter"/>
              </a:rPr>
              <a:t>Features</a:t>
            </a:r>
          </a:p>
          <a:p>
            <a:pPr marL="921258" lvl="1" indent="-3429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Inter"/>
              </a:rPr>
              <a:t>Using default themes that are aesthetically pleasing</a:t>
            </a:r>
          </a:p>
          <a:p>
            <a:pPr marL="921258" lvl="1" indent="-3429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Inter"/>
              </a:rPr>
              <a:t>Setting custom color palettes</a:t>
            </a:r>
          </a:p>
          <a:p>
            <a:pPr marL="921258" lvl="1" indent="-3429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Inter"/>
              </a:rPr>
              <a:t>Attractive statistical plots</a:t>
            </a:r>
          </a:p>
          <a:p>
            <a:pPr marL="921258" lvl="1" indent="-342900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+mn-lt"/>
                <a:ea typeface="Inter"/>
              </a:rPr>
              <a:t>Easily and flexibly displaying distributions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CE3F6-D056-2949-6F7B-EACD7353E7C7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</a:rPr>
              <a:t>Seaborn Introduction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6C75D3-FB9F-5875-64D9-7A12EE2AB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14"/>
          <a:stretch/>
        </p:blipFill>
        <p:spPr>
          <a:xfrm>
            <a:off x="658813" y="5303258"/>
            <a:ext cx="6923314" cy="845796"/>
          </a:xfrm>
          <a:prstGeom prst="rect">
            <a:avLst/>
          </a:prstGeom>
        </p:spPr>
      </p:pic>
      <p:sp>
        <p:nvSpPr>
          <p:cNvPr id="6" name="页脚占位符 1">
            <a:extLst>
              <a:ext uri="{FF2B5EF4-FFF2-40B4-BE49-F238E27FC236}">
                <a16:creationId xmlns:a16="http://schemas.microsoft.com/office/drawing/2014/main" id="{F3AC77D9-1635-5188-E12A-A021A365866D}"/>
              </a:ext>
            </a:extLst>
          </p:cNvPr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8EDD5CF-176B-E4C5-47D6-A3CC3C12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51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AF5340D-9EC6-A9F5-08DC-B42AAFD0429A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Seaborn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vs. Matplotlib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5932600-4943-060F-FC61-AE3B86634967}"/>
              </a:ext>
            </a:extLst>
          </p:cNvPr>
          <p:cNvSpPr txBox="1">
            <a:spLocks/>
          </p:cNvSpPr>
          <p:nvPr/>
        </p:nvSpPr>
        <p:spPr>
          <a:xfrm>
            <a:off x="660400" y="1268412"/>
            <a:ext cx="11531600" cy="47069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5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  <a:ea typeface="PingFangSC-Regular" panose="020B0400000000000000" pitchFamily="34" charset="-122"/>
              </a:rPr>
              <a:t>Advantages</a:t>
            </a:r>
            <a:endParaRPr lang="en" altLang="zh-CN" b="0" i="0" u="none" strike="noStrike" dirty="0">
              <a:solidFill>
                <a:schemeClr val="tx1"/>
              </a:solidFill>
              <a:effectLst/>
              <a:latin typeface="+mn-lt"/>
              <a:ea typeface="PingFangSC-Regular" panose="020B0400000000000000" pitchFamily="34" charset="-122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  <a:ea typeface="PingFangSC-Regular" panose="020B0400000000000000" pitchFamily="34" charset="-122"/>
              </a:rPr>
              <a:t>Less code for complex visualizations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More visually appealing default styles and color palettes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Advanced plotting capabilities, especially for statistical data visualization. (box plots, violin plots, heatmaps, … just in one line) </a:t>
            </a:r>
            <a:endParaRPr lang="zh-CN" altLang="en-US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" altLang="zh-CN" b="0" i="0" u="none" strike="noStrike" dirty="0">
              <a:solidFill>
                <a:schemeClr val="tx1"/>
              </a:solidFill>
              <a:effectLst/>
              <a:latin typeface="+mn-lt"/>
              <a:ea typeface="PingFangSC-Regular" panose="020B0400000000000000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Disadvantages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" altLang="zh-CN" dirty="0">
                <a:solidFill>
                  <a:schemeClr val="tx1"/>
                </a:solidFill>
                <a:latin typeface="+mn-lt"/>
                <a:ea typeface="PingFangSC-Regular" panose="020B0400000000000000" pitchFamily="34" charset="-122"/>
              </a:rPr>
              <a:t>No </a:t>
            </a: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  <a:ea typeface="PingFangSC-Regular" panose="020B0400000000000000" pitchFamily="34" charset="-122"/>
              </a:rPr>
              <a:t>complete control over the visual details, less customization options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EAEA1A8-1E46-56CF-CD13-6216F1000A47}"/>
              </a:ext>
            </a:extLst>
          </p:cNvPr>
          <p:cNvSpPr>
            <a:spLocks noGrp="1"/>
          </p:cNvSpPr>
          <p:nvPr>
            <p:ph type="ftr" idx="11" hasCustomPrompt="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>
              <a:defRPr lang="en-US" sz="1400">
                <a:solidFill>
                  <a:srgbClr val="FFF2CC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168183F-A96A-A643-A299-0766E8D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52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2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E627F2-06AD-AD73-3586-B91078445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9" b="3974"/>
          <a:stretch/>
        </p:blipFill>
        <p:spPr>
          <a:xfrm>
            <a:off x="331875" y="1427406"/>
            <a:ext cx="2172500" cy="20474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199A8D-0B26-7FDF-9DB2-9AC984AC4120}"/>
              </a:ext>
            </a:extLst>
          </p:cNvPr>
          <p:cNvSpPr txBox="1"/>
          <p:nvPr/>
        </p:nvSpPr>
        <p:spPr>
          <a:xfrm>
            <a:off x="256742" y="3378269"/>
            <a:ext cx="232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 err="1">
                <a:effectLst/>
                <a:ea typeface="+mj-ea"/>
              </a:rPr>
              <a:t>barplot</a:t>
            </a:r>
            <a:endParaRPr lang="en-US" altLang="zh-CN" b="1" i="0" dirty="0">
              <a:effectLst/>
              <a:ea typeface="+mj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4BEADD2-5626-1566-E014-4C8655897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74"/>
          <a:stretch/>
        </p:blipFill>
        <p:spPr>
          <a:xfrm>
            <a:off x="2659093" y="1385626"/>
            <a:ext cx="2322766" cy="20474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426E50A-27F6-A0BF-E7FE-276DB63045D3}"/>
              </a:ext>
            </a:extLst>
          </p:cNvPr>
          <p:cNvSpPr txBox="1"/>
          <p:nvPr/>
        </p:nvSpPr>
        <p:spPr>
          <a:xfrm>
            <a:off x="2659093" y="3378269"/>
            <a:ext cx="232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i="0">
                <a:effectLst/>
                <a:ea typeface="+mj-ea"/>
              </a:defRPr>
            </a:lvl1pPr>
          </a:lstStyle>
          <a:p>
            <a:r>
              <a:rPr lang="en-US" altLang="zh-CN" dirty="0" err="1"/>
              <a:t>piontplot</a:t>
            </a:r>
            <a:endParaRPr lang="en-US" altLang="zh-CN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186C530-E417-6F70-717E-602E6FCEA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00"/>
          <a:stretch/>
        </p:blipFill>
        <p:spPr>
          <a:xfrm>
            <a:off x="5185695" y="1425954"/>
            <a:ext cx="2174104" cy="196270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3950584-2EC2-BBA9-07F1-A30662313230}"/>
              </a:ext>
            </a:extLst>
          </p:cNvPr>
          <p:cNvSpPr txBox="1"/>
          <p:nvPr/>
        </p:nvSpPr>
        <p:spPr>
          <a:xfrm>
            <a:off x="5111364" y="3378269"/>
            <a:ext cx="232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i="0">
                <a:effectLst/>
                <a:ea typeface="+mj-ea"/>
              </a:defRPr>
            </a:lvl1pPr>
          </a:lstStyle>
          <a:p>
            <a:r>
              <a:rPr lang="en-US" altLang="zh-CN" dirty="0" err="1"/>
              <a:t>histplot</a:t>
            </a:r>
            <a:endParaRPr lang="en-US" altLang="zh-CN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7150B88-A036-F617-F611-153803424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019" y="1425955"/>
            <a:ext cx="2322766" cy="196270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C4FB26-9EF6-5EAA-8FA9-8ECDFB776BC5}"/>
              </a:ext>
            </a:extLst>
          </p:cNvPr>
          <p:cNvSpPr txBox="1"/>
          <p:nvPr/>
        </p:nvSpPr>
        <p:spPr>
          <a:xfrm>
            <a:off x="7404019" y="3378269"/>
            <a:ext cx="2322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i="0">
                <a:effectLst/>
                <a:ea typeface="+mj-ea"/>
              </a:defRPr>
            </a:lvl1pPr>
          </a:lstStyle>
          <a:p>
            <a:r>
              <a:rPr lang="en-US" altLang="zh-CN" dirty="0" err="1"/>
              <a:t>kdeplot</a:t>
            </a:r>
            <a:endParaRPr lang="en-US" altLang="zh-CN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1FD69C5D-2010-6B87-3999-B96E607C0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767" y="1426657"/>
            <a:ext cx="2099083" cy="19620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B359CB82-791C-F42B-5BB9-E3FFE6F9C1BF}"/>
              </a:ext>
            </a:extLst>
          </p:cNvPr>
          <p:cNvSpPr txBox="1"/>
          <p:nvPr/>
        </p:nvSpPr>
        <p:spPr>
          <a:xfrm>
            <a:off x="9847520" y="3378269"/>
            <a:ext cx="2083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i="0">
                <a:effectLst/>
                <a:ea typeface="+mj-ea"/>
              </a:defRPr>
            </a:lvl1pPr>
          </a:lstStyle>
          <a:p>
            <a:r>
              <a:rPr lang="en-US" altLang="zh-CN" dirty="0"/>
              <a:t>heatmap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912463-1EEF-D44F-9400-8FA82AAD01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60"/>
          <a:stretch/>
        </p:blipFill>
        <p:spPr>
          <a:xfrm>
            <a:off x="256742" y="3862488"/>
            <a:ext cx="2322766" cy="20929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9EB9385-385A-905B-3255-B277A1D050AB}"/>
              </a:ext>
            </a:extLst>
          </p:cNvPr>
          <p:cNvSpPr txBox="1"/>
          <p:nvPr/>
        </p:nvSpPr>
        <p:spPr>
          <a:xfrm>
            <a:off x="331876" y="5933609"/>
            <a:ext cx="2172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i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scatterplot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7B81F2-88EA-B445-C463-C220996E56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11"/>
          <a:stretch/>
        </p:blipFill>
        <p:spPr>
          <a:xfrm>
            <a:off x="2566453" y="3898851"/>
            <a:ext cx="2508047" cy="20833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D4A4C8A-FCC0-C455-10A1-0F08C61B1B25}"/>
              </a:ext>
            </a:extLst>
          </p:cNvPr>
          <p:cNvSpPr txBox="1"/>
          <p:nvPr/>
        </p:nvSpPr>
        <p:spPr>
          <a:xfrm>
            <a:off x="2768537" y="5933609"/>
            <a:ext cx="210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 i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en-US" altLang="zh-CN" dirty="0" err="1">
                <a:solidFill>
                  <a:schemeClr val="tx1"/>
                </a:solidFill>
                <a:latin typeface="+mn-lt"/>
              </a:rPr>
              <a:t>lineplot</a:t>
            </a:r>
            <a:endParaRPr lang="en-US" altLang="zh-CN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BC4CB6-6CD9-E764-67C2-7022F635FE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164" b="5708"/>
          <a:stretch/>
        </p:blipFill>
        <p:spPr>
          <a:xfrm>
            <a:off x="5181129" y="3883611"/>
            <a:ext cx="2260236" cy="20718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5C73019-0F97-5C5A-B710-57E4A458BAD3}"/>
              </a:ext>
            </a:extLst>
          </p:cNvPr>
          <p:cNvSpPr txBox="1"/>
          <p:nvPr/>
        </p:nvSpPr>
        <p:spPr>
          <a:xfrm>
            <a:off x="5356365" y="5933610"/>
            <a:ext cx="1909764" cy="36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>
                <a:ea typeface="+mj-ea"/>
              </a:rPr>
              <a:t>stripplot</a:t>
            </a:r>
            <a:endParaRPr lang="en-US" altLang="zh-CN" b="1" dirty="0">
              <a:ea typeface="+mj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16601C2-4648-1A47-C6B6-97A720BFD7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708"/>
          <a:stretch/>
        </p:blipFill>
        <p:spPr>
          <a:xfrm>
            <a:off x="7493719" y="3883611"/>
            <a:ext cx="2143366" cy="20295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D3E223-414F-E450-81CC-1EAEB31ACCC3}"/>
              </a:ext>
            </a:extLst>
          </p:cNvPr>
          <p:cNvSpPr txBox="1"/>
          <p:nvPr/>
        </p:nvSpPr>
        <p:spPr>
          <a:xfrm>
            <a:off x="7568921" y="5933609"/>
            <a:ext cx="1992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ea typeface="+mj-ea"/>
              </a:rPr>
              <a:t>boxplot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A78C419-8619-09B0-D418-9EF54AE573D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708"/>
          <a:stretch/>
        </p:blipFill>
        <p:spPr>
          <a:xfrm>
            <a:off x="9814659" y="3868967"/>
            <a:ext cx="2149298" cy="202959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99B6EBF-526B-F057-C0A4-860148DCDE96}"/>
              </a:ext>
            </a:extLst>
          </p:cNvPr>
          <p:cNvSpPr txBox="1"/>
          <p:nvPr/>
        </p:nvSpPr>
        <p:spPr>
          <a:xfrm>
            <a:off x="9842732" y="5935094"/>
            <a:ext cx="2093152" cy="366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>
                <a:ea typeface="+mj-ea"/>
              </a:rPr>
              <a:t>violinplot</a:t>
            </a:r>
            <a:endParaRPr lang="en-US" altLang="zh-CN" b="1" dirty="0"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710435-4BD6-D7E2-AF07-3672BA17D414}"/>
              </a:ext>
            </a:extLst>
          </p:cNvPr>
          <p:cNvSpPr txBox="1"/>
          <p:nvPr/>
        </p:nvSpPr>
        <p:spPr>
          <a:xfrm>
            <a:off x="660400" y="422414"/>
            <a:ext cx="855448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Seaborn</a:t>
            </a:r>
            <a:r>
              <a:rPr lang="zh-CN" altLang="en-US" sz="4400" b="1" dirty="0">
                <a:solidFill>
                  <a:srgbClr val="008000"/>
                </a:solidFill>
                <a:latin typeface="Calibri"/>
                <a:ea typeface="宋体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Plots</a:t>
            </a:r>
            <a:endParaRPr lang="en-US" altLang="zh-CN" sz="4400" b="1" dirty="0">
              <a:solidFill>
                <a:srgbClr val="008000"/>
              </a:solidFill>
              <a:latin typeface="Calibri"/>
              <a:ea typeface="宋体"/>
              <a:sym typeface="+mn-lt"/>
            </a:endParaRPr>
          </a:p>
        </p:txBody>
      </p:sp>
      <p:sp>
        <p:nvSpPr>
          <p:cNvPr id="20" name="页脚占位符 1">
            <a:extLst>
              <a:ext uri="{FF2B5EF4-FFF2-40B4-BE49-F238E27FC236}">
                <a16:creationId xmlns:a16="http://schemas.microsoft.com/office/drawing/2014/main" id="{48E1444A-0A88-9005-A8B4-ECC9F16E566A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1" name="灯片编号占位符 1">
            <a:extLst>
              <a:ext uri="{FF2B5EF4-FFF2-40B4-BE49-F238E27FC236}">
                <a16:creationId xmlns:a16="http://schemas.microsoft.com/office/drawing/2014/main" id="{D7047D45-9127-BDEC-E3DB-4C697CDF4284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181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8000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latin typeface="Calibri"/>
                <a:ea typeface="宋体"/>
                <a:sym typeface="+mn-lt"/>
              </a:rPr>
              <a:t>Countplot</a:t>
            </a:r>
            <a:endParaRPr lang="en-US" altLang="zh-CN" sz="4400" dirty="0">
              <a:latin typeface="Calibri"/>
              <a:ea typeface="宋体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A3965D-DDC2-5589-E2F8-D3191A4927AE}"/>
              </a:ext>
            </a:extLst>
          </p:cNvPr>
          <p:cNvSpPr txBox="1"/>
          <p:nvPr/>
        </p:nvSpPr>
        <p:spPr>
          <a:xfrm>
            <a:off x="665163" y="1275701"/>
            <a:ext cx="6215449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</a:rPr>
              <a:t>Histograms to show the frequency of each value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value,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 y-axis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count,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Color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groups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331A7CB-3414-1967-3A8D-B0DBC58826DF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87EE5F7-2729-ECB7-1CB4-5BF0E116F367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1E8680-5357-048B-6350-3F8BF77474AA}"/>
              </a:ext>
            </a:extLst>
          </p:cNvPr>
          <p:cNvSpPr txBox="1"/>
          <p:nvPr/>
        </p:nvSpPr>
        <p:spPr>
          <a:xfrm>
            <a:off x="660400" y="2401335"/>
            <a:ext cx="6481805" cy="2934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Main Parameters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data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x/y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x/y-axis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hue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groups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ax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the Axes to draw on (by default most recent)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Return: Axes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D297A0-0D19-8375-942C-38A7731F7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23" y="485926"/>
            <a:ext cx="5117953" cy="18594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903C3C-5091-1929-E46E-A809E6D5E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740"/>
          <a:stretch/>
        </p:blipFill>
        <p:spPr>
          <a:xfrm>
            <a:off x="7328005" y="3437215"/>
            <a:ext cx="3850107" cy="5869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B7DC1E-BBF7-889E-63E2-54E9A464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39"/>
          <a:stretch/>
        </p:blipFill>
        <p:spPr>
          <a:xfrm>
            <a:off x="7328005" y="4050161"/>
            <a:ext cx="2120795" cy="13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2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8000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latin typeface="Calibri"/>
                <a:ea typeface="宋体"/>
                <a:sym typeface="+mn-lt"/>
              </a:rPr>
              <a:t>Countplot</a:t>
            </a:r>
            <a:endParaRPr lang="en-US" altLang="zh-CN" sz="4400" dirty="0">
              <a:latin typeface="Calibri"/>
              <a:ea typeface="宋体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A3965D-DDC2-5589-E2F8-D3191A4927AE}"/>
              </a:ext>
            </a:extLst>
          </p:cNvPr>
          <p:cNvSpPr txBox="1"/>
          <p:nvPr/>
        </p:nvSpPr>
        <p:spPr>
          <a:xfrm>
            <a:off x="665163" y="1275701"/>
            <a:ext cx="6215449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</a:rPr>
              <a:t>Histograms to show the frequency of each value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value,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 y-axis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count,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Color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groups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37603EC-A364-F626-A704-AAD8D9135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740"/>
          <a:stretch/>
        </p:blipFill>
        <p:spPr>
          <a:xfrm>
            <a:off x="7440930" y="2055343"/>
            <a:ext cx="4097109" cy="586926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331A7CB-3414-1967-3A8D-B0DBC58826DF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96B302-7C90-C9AC-2215-2581F5DC1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38"/>
          <a:stretch/>
        </p:blipFill>
        <p:spPr>
          <a:xfrm>
            <a:off x="7440931" y="2724510"/>
            <a:ext cx="2256856" cy="13254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4D6C2A-8E17-4A00-A46F-F9A65F6CB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930" y="4773494"/>
            <a:ext cx="2120795" cy="16537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A9B5A4-5487-B371-B4B7-D54A6CA86C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" r="26973"/>
          <a:stretch/>
        </p:blipFill>
        <p:spPr>
          <a:xfrm>
            <a:off x="7472989" y="4103249"/>
            <a:ext cx="4097109" cy="5869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ABB7F08-6C3E-FB3A-51C5-1E22B77BB8D1}"/>
              </a:ext>
            </a:extLst>
          </p:cNvPr>
          <p:cNvSpPr txBox="1"/>
          <p:nvPr/>
        </p:nvSpPr>
        <p:spPr>
          <a:xfrm>
            <a:off x="660400" y="2401335"/>
            <a:ext cx="6481805" cy="2934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Main Parameters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data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x/y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x/y-axis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hue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groups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ax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the Axes to draw on (by default most recent)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Return: Axes</a:t>
            </a:r>
            <a:endParaRPr lang="zh-CN" altLang="en-US" sz="2400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87EE5F7-2729-ECB7-1CB4-5BF0E116F367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51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8000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latin typeface="Calibri"/>
                <a:ea typeface="宋体"/>
                <a:sym typeface="+mn-lt"/>
              </a:rPr>
              <a:t>Countplot</a:t>
            </a:r>
            <a:endParaRPr lang="en-US" altLang="zh-CN" sz="4400" dirty="0">
              <a:latin typeface="Calibri"/>
              <a:ea typeface="宋体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A3965D-DDC2-5589-E2F8-D3191A4927AE}"/>
              </a:ext>
            </a:extLst>
          </p:cNvPr>
          <p:cNvSpPr txBox="1"/>
          <p:nvPr/>
        </p:nvSpPr>
        <p:spPr>
          <a:xfrm>
            <a:off x="665163" y="1275701"/>
            <a:ext cx="6215449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</a:rPr>
              <a:t>Histograms to show the frequency of each value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value,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 y-axis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count,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Color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groups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331A7CB-3414-1967-3A8D-B0DBC58826DF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A0C379-C6F7-69A3-6518-B9F3ED52E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36"/>
          <a:stretch/>
        </p:blipFill>
        <p:spPr>
          <a:xfrm>
            <a:off x="7496977" y="1478996"/>
            <a:ext cx="4491938" cy="8105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1422A7-3CF6-3A6A-C352-D4AF19F0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977" y="2441061"/>
            <a:ext cx="3517900" cy="2743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4CEE90-9DE8-0FBE-1EB2-79B48AED4FCC}"/>
              </a:ext>
            </a:extLst>
          </p:cNvPr>
          <p:cNvSpPr txBox="1"/>
          <p:nvPr/>
        </p:nvSpPr>
        <p:spPr>
          <a:xfrm>
            <a:off x="660400" y="2401335"/>
            <a:ext cx="6481805" cy="2934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Main Parameters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data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x/y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x/y-axis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hue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groups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ax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the Axes to draw on (by default most recent)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Return: Axes</a:t>
            </a:r>
            <a:endParaRPr lang="zh-CN" altLang="en-US" sz="2400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3127208-F9C5-850F-E35A-18F2C0184650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411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8000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latin typeface="Calibri"/>
                <a:ea typeface="宋体"/>
                <a:sym typeface="+mn-lt"/>
              </a:rPr>
              <a:t>Countplot</a:t>
            </a:r>
            <a:endParaRPr lang="en-US" altLang="zh-CN" sz="4400" dirty="0">
              <a:latin typeface="Calibri"/>
              <a:ea typeface="宋体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A3965D-DDC2-5589-E2F8-D3191A4927AE}"/>
              </a:ext>
            </a:extLst>
          </p:cNvPr>
          <p:cNvSpPr txBox="1"/>
          <p:nvPr/>
        </p:nvSpPr>
        <p:spPr>
          <a:xfrm>
            <a:off x="665163" y="1275701"/>
            <a:ext cx="6215449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</a:rPr>
              <a:t>Histograms to show the frequency of each value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value,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 y-axis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count,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Color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groups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331A7CB-3414-1967-3A8D-B0DBC58826DF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A9D187-33BB-F89C-658A-AB86AB8C2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412" b="18946"/>
          <a:stretch/>
        </p:blipFill>
        <p:spPr>
          <a:xfrm>
            <a:off x="7447548" y="187941"/>
            <a:ext cx="4488555" cy="603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41D678-6914-8EEE-7F4E-1122FC2BA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649" y="831045"/>
            <a:ext cx="3388234" cy="24750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219D53-45F1-C1FB-C454-7FF8F0E34A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205" b="42774"/>
          <a:stretch/>
        </p:blipFill>
        <p:spPr>
          <a:xfrm>
            <a:off x="7440649" y="3429000"/>
            <a:ext cx="4491938" cy="345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09A5A59-979D-AD47-C17B-7F5D6D8D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649" y="3822968"/>
            <a:ext cx="3388234" cy="247509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1FA7783-197C-AC76-9A14-5ABFA65AE439}"/>
              </a:ext>
            </a:extLst>
          </p:cNvPr>
          <p:cNvSpPr txBox="1"/>
          <p:nvPr/>
        </p:nvSpPr>
        <p:spPr>
          <a:xfrm>
            <a:off x="9686618" y="5715090"/>
            <a:ext cx="247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Modify the properties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F36BCDA-7ED3-5125-FEDC-D43E8199AAB8}"/>
              </a:ext>
            </a:extLst>
          </p:cNvPr>
          <p:cNvSpPr/>
          <p:nvPr/>
        </p:nvSpPr>
        <p:spPr>
          <a:xfrm>
            <a:off x="7428292" y="3931597"/>
            <a:ext cx="195827" cy="8649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B54CE5-BDD9-61E2-943F-E8C5C4E705BF}"/>
              </a:ext>
            </a:extLst>
          </p:cNvPr>
          <p:cNvSpPr txBox="1"/>
          <p:nvPr/>
        </p:nvSpPr>
        <p:spPr>
          <a:xfrm>
            <a:off x="660400" y="2401335"/>
            <a:ext cx="6481805" cy="293432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Main Parameters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data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</a:t>
            </a:r>
            <a:r>
              <a:rPr lang="en-US" altLang="zh-CN" sz="2400" dirty="0" err="1">
                <a:ea typeface="+mj-ea"/>
                <a:cs typeface="+mn-ea"/>
                <a:sym typeface="+mn-lt"/>
              </a:rPr>
              <a:t>dataframe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x/y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x/y-axis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hue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variable name in data as groups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ax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the Axes to draw on (by default most recent)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+mj-ea"/>
                <a:cs typeface="+mn-ea"/>
                <a:sym typeface="+mn-lt"/>
              </a:rPr>
              <a:t>Return: Axes</a:t>
            </a:r>
            <a:endParaRPr lang="zh-CN" altLang="en-US" sz="2400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7E8B633-CA99-6285-2B96-FE805B845AA7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31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959" y="1280211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b="0" i="0" u="none" strike="noStrike" dirty="0">
                <a:solidFill>
                  <a:srgbClr val="323232"/>
                </a:solidFill>
                <a:effectLst/>
                <a:latin typeface="-apple-system"/>
              </a:rPr>
              <a:t>Line plot with groups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9482AA-478C-02F9-45D3-9EB04E8AB5CB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/>
                <a:ea typeface="宋体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 err="1">
                <a:solidFill>
                  <a:srgbClr val="008000"/>
                </a:solidFill>
              </a:rPr>
              <a:t>Lineplot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F11146-73A7-2427-F2B5-6541BFC1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937170"/>
            <a:ext cx="7772400" cy="10512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D02917-1FCD-966B-96D4-DC00184B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3147698"/>
            <a:ext cx="4114799" cy="3208652"/>
          </a:xfrm>
          <a:prstGeom prst="rect">
            <a:avLst/>
          </a:prstGeom>
        </p:spPr>
      </p:pic>
      <p:sp>
        <p:nvSpPr>
          <p:cNvPr id="7" name="页脚占位符 1">
            <a:extLst>
              <a:ext uri="{FF2B5EF4-FFF2-40B4-BE49-F238E27FC236}">
                <a16:creationId xmlns:a16="http://schemas.microsoft.com/office/drawing/2014/main" id="{889D32BF-1497-697C-9F73-E88FC2A6BF94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E673B307-E223-94CC-1296-35D031E98654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086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A104478-E6FA-3DCF-26E2-2AF4249D5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18" r="30559" b="27515"/>
          <a:stretch/>
        </p:blipFill>
        <p:spPr>
          <a:xfrm>
            <a:off x="658813" y="2090057"/>
            <a:ext cx="4886370" cy="469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A7D176-0F0C-8C34-A98A-7407373F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721241"/>
            <a:ext cx="3517900" cy="2743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A24C31-C317-95EF-30A8-4BBAE885C55F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Linear Regression Plot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7205084-D024-5639-B306-34F2B186115C}"/>
              </a:ext>
            </a:extLst>
          </p:cNvPr>
          <p:cNvSpPr txBox="1">
            <a:spLocks/>
          </p:cNvSpPr>
          <p:nvPr/>
        </p:nvSpPr>
        <p:spPr>
          <a:xfrm>
            <a:off x="660400" y="1285343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lang="zh-CN" sz="2400">
                <a:solidFill>
                  <a:srgbClr val="000000"/>
                </a:solidFill>
                <a:latin typeface="Calibri"/>
                <a:ea typeface="Calibri"/>
              </a:defRPr>
            </a:lvl5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kern="0" dirty="0"/>
              <a:t>regplot/</a:t>
            </a:r>
            <a:r>
              <a:rPr lang="en-US" altLang="zh-CN" kern="0" dirty="0" err="1"/>
              <a:t>lmplot</a:t>
            </a:r>
            <a:r>
              <a:rPr lang="en-US" altLang="zh-CN" kern="0" dirty="0"/>
              <a:t>: automatic linear regression and visualization</a:t>
            </a:r>
            <a:endParaRPr lang="en-US" kern="0" dirty="0"/>
          </a:p>
        </p:txBody>
      </p:sp>
      <p:sp>
        <p:nvSpPr>
          <p:cNvPr id="12" name="页脚占位符 1">
            <a:extLst>
              <a:ext uri="{FF2B5EF4-FFF2-40B4-BE49-F238E27FC236}">
                <a16:creationId xmlns:a16="http://schemas.microsoft.com/office/drawing/2014/main" id="{B73C4852-EB81-7E7C-E9A0-8D8388169996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095442-2992-C18D-A93F-8942EC17CB55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59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8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1451AC-83A8-655F-8EEC-652A18CD73DB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plot()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64F0D-85C9-BF0F-E6FA-6F6B3EC57E56}"/>
              </a:ext>
            </a:extLst>
          </p:cNvPr>
          <p:cNvSpPr txBox="1"/>
          <p:nvPr/>
        </p:nvSpPr>
        <p:spPr>
          <a:xfrm>
            <a:off x="660400" y="1268413"/>
            <a:ext cx="11531600" cy="245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u="none" strike="noStrike" dirty="0" err="1">
                <a:effectLst/>
              </a:rPr>
              <a:t>pyplot.plot</a:t>
            </a:r>
            <a:r>
              <a:rPr lang="en-US" altLang="zh-CN" sz="2400" u="none" strike="noStrike" dirty="0">
                <a:effectLst/>
              </a:rPr>
              <a:t>(): </a:t>
            </a:r>
            <a:r>
              <a:rPr lang="en" altLang="zh-CN" sz="2400" b="0" i="0" u="none" strike="noStrike" dirty="0">
                <a:effectLst/>
              </a:rPr>
              <a:t>draw lines/points (markers) on the axes</a:t>
            </a:r>
            <a:endParaRPr lang="en" altLang="zh-CN" sz="2400" b="0" i="0" u="none" strike="noStrike" dirty="0">
              <a:solidFill>
                <a:srgbClr val="FF0000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en" altLang="zh-CN" sz="2400" b="0" i="0" u="none" strike="noStrike" dirty="0"/>
              <a:t>Parameters: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(list) x-index of the points, by default 0 - n-1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</a:rPr>
              <a:t>(list) y-index of the points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Format, </a:t>
            </a:r>
            <a:r>
              <a:rPr lang="en" altLang="zh-CN" sz="2400" dirty="0">
                <a:effectLst/>
              </a:rPr>
              <a:t>by default draws a line from point to point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41001C-DD7B-24DA-FCB2-451882F328AC}"/>
              </a:ext>
            </a:extLst>
          </p:cNvPr>
          <p:cNvSpPr txBox="1"/>
          <p:nvPr/>
        </p:nvSpPr>
        <p:spPr>
          <a:xfrm>
            <a:off x="0" y="6111390"/>
            <a:ext cx="1019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https://matplotlib.org/stable/api/_as_gen/matplotlib.pyplot.plot.html#matplotlib.pyplot.plot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61EDEAE-D33D-2ED1-9DD5-1E64993C0623}"/>
              </a:ext>
            </a:extLst>
          </p:cNvPr>
          <p:cNvSpPr txBox="1"/>
          <p:nvPr/>
        </p:nvSpPr>
        <p:spPr>
          <a:xfrm>
            <a:off x="677863" y="3866879"/>
            <a:ext cx="4291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Example: segment (1, 3) to (8, 10)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A4451E-E660-094F-2F98-425BA8B9D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86" r="38892" b="24462"/>
          <a:stretch/>
        </p:blipFill>
        <p:spPr>
          <a:xfrm>
            <a:off x="6171104" y="4328544"/>
            <a:ext cx="2546630" cy="4462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EB1D8F-BCF4-5094-143A-F65375963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688" y="4328544"/>
            <a:ext cx="1964272" cy="14931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10F20C-E742-0C1E-5AC4-CEB7916965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92" r="58255" b="34911"/>
          <a:stretch/>
        </p:blipFill>
        <p:spPr>
          <a:xfrm>
            <a:off x="677863" y="4328544"/>
            <a:ext cx="2622345" cy="4462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DFBA1E-E6A6-F643-61B0-CF51CB296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377" y="4312662"/>
            <a:ext cx="1964272" cy="14931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63F8D64-9C1E-3C2F-5F8F-66AC48787829}"/>
              </a:ext>
            </a:extLst>
          </p:cNvPr>
          <p:cNvSpPr txBox="1"/>
          <p:nvPr/>
        </p:nvSpPr>
        <p:spPr>
          <a:xfrm>
            <a:off x="6113463" y="3866879"/>
            <a:ext cx="4291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effectLst/>
              </a:rPr>
              <a:t>Example: segment (0, 3) to (1, 10)</a:t>
            </a:r>
            <a:endParaRPr lang="zh-CN" altLang="en-US" sz="2400" dirty="0"/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F5F3792C-4D5E-741C-F906-5C333A6EF1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9385103-BDD9-343C-74CE-A122C3E4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F73CF3-D883-7BA8-042E-D73D6A8ECC4D}"/>
              </a:ext>
            </a:extLst>
          </p:cNvPr>
          <p:cNvSpPr/>
          <p:nvPr/>
        </p:nvSpPr>
        <p:spPr>
          <a:xfrm>
            <a:off x="987552" y="4547616"/>
            <a:ext cx="1060704" cy="2271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23B64D-EED6-6FC8-EECB-9777DC26B7D1}"/>
              </a:ext>
            </a:extLst>
          </p:cNvPr>
          <p:cNvSpPr txBox="1"/>
          <p:nvPr/>
        </p:nvSpPr>
        <p:spPr>
          <a:xfrm>
            <a:off x="637389" y="4898350"/>
            <a:ext cx="32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Show the plot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Pause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Continue when close the GUI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352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8000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latin typeface="Calibri"/>
                <a:ea typeface="宋体"/>
                <a:sym typeface="+mn-lt"/>
              </a:rPr>
              <a:t>Histplot</a:t>
            </a:r>
            <a:endParaRPr lang="en-US" altLang="zh-CN" sz="4400" dirty="0">
              <a:latin typeface="Calibri"/>
              <a:ea typeface="宋体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A72E9F-670A-51CA-50FF-30C7F19C6756}"/>
              </a:ext>
            </a:extLst>
          </p:cNvPr>
          <p:cNvSpPr txBox="1"/>
          <p:nvPr/>
        </p:nvSpPr>
        <p:spPr>
          <a:xfrm>
            <a:off x="666750" y="1273682"/>
            <a:ext cx="1074420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</a:rPr>
              <a:t>Histograms to show frequency of values in different bins</a:t>
            </a:r>
            <a:endParaRPr lang="en-US" altLang="zh-CN" sz="2400" dirty="0">
              <a:ea typeface="+mj-ea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  <a:sym typeface="+mn-lt"/>
              </a:rPr>
              <a:t>x-axis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value,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y-axis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count/density, </a:t>
            </a:r>
            <a:r>
              <a:rPr lang="en-US" altLang="zh-CN" sz="2400" b="1" dirty="0">
                <a:ea typeface="+mj-ea"/>
                <a:cs typeface="+mn-ea"/>
                <a:sym typeface="+mn-lt"/>
              </a:rPr>
              <a:t>Color</a:t>
            </a:r>
            <a:r>
              <a:rPr lang="en-US" altLang="zh-CN" sz="2400" dirty="0">
                <a:ea typeface="+mj-ea"/>
                <a:cs typeface="+mn-ea"/>
                <a:sym typeface="+mn-lt"/>
              </a:rPr>
              <a:t>: groups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7095A0-E5F0-ADA8-9475-FC23C82B4F58}"/>
              </a:ext>
            </a:extLst>
          </p:cNvPr>
          <p:cNvSpPr txBox="1"/>
          <p:nvPr/>
        </p:nvSpPr>
        <p:spPr>
          <a:xfrm>
            <a:off x="695452" y="6035476"/>
            <a:ext cx="531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+mj-ea"/>
                <a:cs typeface="+mn-ea"/>
                <a:sym typeface="+mn-lt"/>
              </a:rPr>
              <a:t>Longer name survive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9BD699-1617-1730-E8C9-DE04715FFE12}"/>
              </a:ext>
            </a:extLst>
          </p:cNvPr>
          <p:cNvSpPr txBox="1"/>
          <p:nvPr/>
        </p:nvSpPr>
        <p:spPr>
          <a:xfrm>
            <a:off x="6564671" y="6035476"/>
            <a:ext cx="472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  <a:latin typeface="+mn-lt"/>
                <a:sym typeface="+mn-lt"/>
              </a:rPr>
              <a:t>Babies survive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CA29198-1139-AF56-4AD8-3F84C322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686978"/>
            <a:ext cx="5319616" cy="33520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406CBD-2375-C478-5644-D8793E71E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69" y="2686978"/>
            <a:ext cx="4750374" cy="335201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32C347-FC1C-47A8-2F11-4ACE8298CB5E}"/>
              </a:ext>
            </a:extLst>
          </p:cNvPr>
          <p:cNvSpPr/>
          <p:nvPr/>
        </p:nvSpPr>
        <p:spPr>
          <a:xfrm>
            <a:off x="4411362" y="2729008"/>
            <a:ext cx="766119" cy="3107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E8116D-80E3-54C0-977E-F8F43A074F7B}"/>
              </a:ext>
            </a:extLst>
          </p:cNvPr>
          <p:cNvSpPr/>
          <p:nvPr/>
        </p:nvSpPr>
        <p:spPr>
          <a:xfrm>
            <a:off x="5220247" y="2729008"/>
            <a:ext cx="766119" cy="3107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133C99-7352-E700-6041-ECDCF91D7D8C}"/>
              </a:ext>
            </a:extLst>
          </p:cNvPr>
          <p:cNvSpPr txBox="1"/>
          <p:nvPr/>
        </p:nvSpPr>
        <p:spPr>
          <a:xfrm>
            <a:off x="963570" y="2348805"/>
            <a:ext cx="3991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800" dirty="0">
                <a:ea typeface="+mj-ea"/>
                <a:cs typeface="+mn-ea"/>
                <a:sym typeface="+mn-lt"/>
              </a:rPr>
              <a:t>More parameters to control the style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E2E844-0B15-3001-89F9-9FBAE4261C2A}"/>
              </a:ext>
            </a:extLst>
          </p:cNvPr>
          <p:cNvSpPr txBox="1"/>
          <p:nvPr/>
        </p:nvSpPr>
        <p:spPr>
          <a:xfrm>
            <a:off x="5177481" y="2348805"/>
            <a:ext cx="189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800" dirty="0">
                <a:ea typeface="+mj-ea"/>
                <a:cs typeface="+mn-ea"/>
                <a:sym typeface="+mn-lt"/>
              </a:rPr>
              <a:t>automatic </a:t>
            </a:r>
            <a:r>
              <a:rPr lang="en-US" altLang="zh-CN" sz="1800" dirty="0" err="1">
                <a:ea typeface="+mj-ea"/>
                <a:cs typeface="+mn-ea"/>
                <a:sym typeface="+mn-lt"/>
              </a:rPr>
              <a:t>kde</a:t>
            </a:r>
            <a:endParaRPr lang="zh-CN" altLang="en-US" dirty="0"/>
          </a:p>
        </p:txBody>
      </p:sp>
      <p:sp>
        <p:nvSpPr>
          <p:cNvPr id="13" name="页脚占位符 1">
            <a:extLst>
              <a:ext uri="{FF2B5EF4-FFF2-40B4-BE49-F238E27FC236}">
                <a16:creationId xmlns:a16="http://schemas.microsoft.com/office/drawing/2014/main" id="{F420E98E-6FD3-302D-BF03-F00F2AD362DE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AIAA 5031  Introduction to Computing Using Python</a:t>
            </a:r>
            <a:endParaRPr lang="en" altLang="zh-CN" b="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A0FC819-697A-FF69-20F4-A03EFB23486C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796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C19FF6-493D-CB40-FA43-E81A1893A33D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Boxplot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2A0370-0832-5881-A9D7-6A4FCBAA3D3B}"/>
              </a:ext>
            </a:extLst>
          </p:cNvPr>
          <p:cNvSpPr txBox="1"/>
          <p:nvPr/>
        </p:nvSpPr>
        <p:spPr>
          <a:xfrm>
            <a:off x="671170" y="1266826"/>
            <a:ext cx="1007110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Roughly show the distribution with medians, quartiles, and outliers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ea typeface="+mj-ea"/>
                <a:cs typeface="+mn-ea"/>
              </a:rPr>
              <a:t>x-axis</a:t>
            </a:r>
            <a:r>
              <a:rPr lang="en-US" altLang="zh-CN" sz="2400" dirty="0">
                <a:ea typeface="+mj-ea"/>
                <a:cs typeface="+mn-ea"/>
              </a:rPr>
              <a:t>: group, </a:t>
            </a:r>
            <a:r>
              <a:rPr lang="en-US" altLang="zh-CN" sz="2400" b="1" dirty="0">
                <a:ea typeface="+mj-ea"/>
                <a:cs typeface="+mn-ea"/>
              </a:rPr>
              <a:t>y-axis</a:t>
            </a:r>
            <a:r>
              <a:rPr lang="en-US" altLang="zh-CN" sz="2400" dirty="0">
                <a:ea typeface="+mj-ea"/>
                <a:cs typeface="+mn-ea"/>
              </a:rPr>
              <a:t>: value distribution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1A01A4-F318-6704-02C4-0B52D83AC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423310"/>
            <a:ext cx="4642236" cy="39567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244C99-FE64-3CC1-5797-5DD974AA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88" y="2381113"/>
            <a:ext cx="4513896" cy="3956725"/>
          </a:xfrm>
          <a:prstGeom prst="rect">
            <a:avLst/>
          </a:prstGeom>
        </p:spPr>
      </p:pic>
      <p:sp>
        <p:nvSpPr>
          <p:cNvPr id="5" name="页脚占位符 1">
            <a:extLst>
              <a:ext uri="{FF2B5EF4-FFF2-40B4-BE49-F238E27FC236}">
                <a16:creationId xmlns:a16="http://schemas.microsoft.com/office/drawing/2014/main" id="{C5F14AF5-AACB-F3AC-843F-240B19D77AFB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" b="0" dirty="0">
                <a:latin typeface="+mn-lt"/>
                <a:cs typeface="+mn-cs"/>
              </a:rPr>
              <a:t>AIAA 5031  Introduction to Computing Using Python</a:t>
            </a:r>
            <a:endParaRPr lang="en" altLang="zh-CN" b="0" dirty="0">
              <a:latin typeface="+mn-lt"/>
              <a:cs typeface="+mn-cs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AA7F4AE-1060-6EE8-D3FC-6E6FADFA08A0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769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2" y="1268413"/>
            <a:ext cx="11478737" cy="619623"/>
          </a:xfrm>
        </p:spPr>
        <p:txBody>
          <a:bodyPr/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b="0" i="0" u="none" strike="noStrike" dirty="0">
                <a:solidFill>
                  <a:schemeClr val="tx1"/>
                </a:solidFill>
                <a:effectLst/>
                <a:latin typeface="+mn-lt"/>
              </a:rPr>
              <a:t>A combination of boxplot and kernel density estimation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2ACDA6-E15B-8F73-CCDE-B585080C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3027929"/>
            <a:ext cx="3195432" cy="24562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856D16-5446-427B-7DA4-F698597AD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2" r="25329" b="1"/>
          <a:stretch/>
        </p:blipFill>
        <p:spPr>
          <a:xfrm>
            <a:off x="658813" y="1888036"/>
            <a:ext cx="5094831" cy="11156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10BABDE-684F-1E87-DF85-86D1585D01DD}"/>
              </a:ext>
            </a:extLst>
          </p:cNvPr>
          <p:cNvSpPr txBox="1"/>
          <p:nvPr/>
        </p:nvSpPr>
        <p:spPr>
          <a:xfrm>
            <a:off x="6041550" y="5337000"/>
            <a:ext cx="6150450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Split=True (When hue separate the data in two parts)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Draw boxplot for the joint data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Show KDE for each group at each side of the box</a:t>
            </a:r>
            <a:endParaRPr kumimoji="1" lang="zh-CN" altLang="en-US" dirty="0"/>
          </a:p>
        </p:txBody>
      </p:sp>
      <p:sp>
        <p:nvSpPr>
          <p:cNvPr id="15" name="页脚占位符 1">
            <a:extLst>
              <a:ext uri="{FF2B5EF4-FFF2-40B4-BE49-F238E27FC236}">
                <a16:creationId xmlns:a16="http://schemas.microsoft.com/office/drawing/2014/main" id="{388E3D37-C9A9-AC1D-F1AB-2EB3B2238BB8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" b="0" dirty="0">
                <a:latin typeface="+mn-lt"/>
                <a:cs typeface="+mn-cs"/>
              </a:rPr>
              <a:t>AIAA 5031  Introduction to Computing Using Python</a:t>
            </a:r>
            <a:endParaRPr lang="en" altLang="zh-CN" b="0" dirty="0">
              <a:latin typeface="+mn-lt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6D1B86-F62D-88B2-4A6A-DEBEFE0F106F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Violinplot</a:t>
            </a:r>
            <a:endParaRPr lang="en-US" altLang="zh-CN" sz="4400" dirty="0">
              <a:solidFill>
                <a:srgbClr val="008000"/>
              </a:solidFill>
              <a:latin typeface="Calibri"/>
              <a:ea typeface="宋体"/>
              <a:cs typeface="+mn-cs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D4A28F-789E-677D-5268-D01F8B11EE0A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3A6104-5C12-9310-DEB0-CBA864607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947" b="13633"/>
          <a:stretch/>
        </p:blipFill>
        <p:spPr>
          <a:xfrm>
            <a:off x="5924286" y="1888037"/>
            <a:ext cx="6042621" cy="11156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1A2F5-C423-AB4D-C148-5631F43FB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561" y="3031554"/>
            <a:ext cx="3167117" cy="24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59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7AD8957-9138-C26E-128C-8BFB9DAEF896}"/>
              </a:ext>
            </a:extLst>
          </p:cNvPr>
          <p:cNvSpPr txBox="1"/>
          <p:nvPr/>
        </p:nvSpPr>
        <p:spPr>
          <a:xfrm>
            <a:off x="658813" y="1268413"/>
            <a:ext cx="5437187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ea typeface="+mj-ea"/>
                <a:cs typeface="+mn-ea"/>
                <a:sym typeface="+mn-lt"/>
              </a:rPr>
              <a:t>Coloring different values in a matrix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7B66D5-E66F-23DD-B3B1-C65845CB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946353"/>
            <a:ext cx="4667930" cy="4143134"/>
          </a:xfrm>
          <a:prstGeom prst="rect">
            <a:avLst/>
          </a:prstGeom>
        </p:spPr>
      </p:pic>
      <p:sp>
        <p:nvSpPr>
          <p:cNvPr id="4" name="页脚占位符 1">
            <a:extLst>
              <a:ext uri="{FF2B5EF4-FFF2-40B4-BE49-F238E27FC236}">
                <a16:creationId xmlns:a16="http://schemas.microsoft.com/office/drawing/2014/main" id="{AA8DC751-852E-86BF-FC17-C048DD3E208D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" b="0" dirty="0">
                <a:latin typeface="+mn-lt"/>
                <a:cs typeface="+mn-cs"/>
              </a:rPr>
              <a:t>AIAA 5031  Introduction to Computing Using Python</a:t>
            </a:r>
            <a:endParaRPr lang="en" altLang="zh-CN" b="0" dirty="0">
              <a:latin typeface="+mn-lt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21233E-F9D3-8865-D449-64104D88647A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Heatmap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C449F5-36B2-5765-0E51-3DA0FB99751E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964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68413"/>
            <a:ext cx="10515600" cy="4351338"/>
          </a:xfrm>
        </p:spPr>
        <p:txBody>
          <a:bodyPr/>
          <a:lstStyle/>
          <a:p>
            <a:pPr marL="0" rtl="0">
              <a:lnSpc>
                <a:spcPct val="130000"/>
              </a:lnSpc>
              <a:spcBef>
                <a:spcPts val="0"/>
              </a:spcBef>
            </a:pPr>
            <a:r>
              <a:rPr lang="en" altLang="zh-CN" kern="1200" dirty="0">
                <a:solidFill>
                  <a:schemeClr val="tx1"/>
                </a:solidFill>
                <a:latin typeface="+mn-lt"/>
                <a:ea typeface="+mj-ea"/>
                <a:cs typeface="+mn-ea"/>
              </a:rPr>
              <a:t>Drawing a bivariate plot with marginal univariate plots</a:t>
            </a:r>
          </a:p>
          <a:p>
            <a:pPr marL="0" rtl="0">
              <a:lnSpc>
                <a:spcPct val="130000"/>
              </a:lnSpc>
              <a:spcBef>
                <a:spcPts val="0"/>
              </a:spcBef>
            </a:pPr>
            <a:r>
              <a:rPr lang="en" altLang="zh-CN" kern="1200" dirty="0">
                <a:solidFill>
                  <a:schemeClr val="tx1"/>
                </a:solidFill>
                <a:latin typeface="+mn-lt"/>
                <a:ea typeface="+mj-ea"/>
                <a:cs typeface="+mn-ea"/>
              </a:rPr>
              <a:t>Many plots can be drawn by using the figure-level interface </a:t>
            </a:r>
            <a:r>
              <a:rPr lang="en" altLang="zh-CN" kern="1200" dirty="0" err="1">
                <a:solidFill>
                  <a:schemeClr val="tx1"/>
                </a:solidFill>
                <a:latin typeface="+mn-lt"/>
                <a:ea typeface="+mj-ea"/>
                <a:cs typeface="+mn-ea"/>
              </a:rPr>
              <a:t>jointplot</a:t>
            </a:r>
            <a:r>
              <a:rPr lang="en" altLang="zh-CN" kern="1200" dirty="0">
                <a:solidFill>
                  <a:schemeClr val="tx1"/>
                </a:solidFill>
                <a:latin typeface="+mn-lt"/>
                <a:ea typeface="+mj-ea"/>
                <a:cs typeface="+mn-ea"/>
              </a:rPr>
              <a:t>()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2D77FF-76BF-4F4E-1B1F-928241945085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JointGrid</a:t>
            </a:r>
            <a:endParaRPr lang="en-US" altLang="zh-CN" sz="4400" dirty="0">
              <a:solidFill>
                <a:srgbClr val="008000"/>
              </a:solidFill>
              <a:latin typeface="Calibri"/>
              <a:ea typeface="宋体"/>
              <a:cs typeface="+mn-cs"/>
              <a:sym typeface="+mn-lt"/>
            </a:endParaRPr>
          </a:p>
        </p:txBody>
      </p:sp>
      <p:sp>
        <p:nvSpPr>
          <p:cNvPr id="6" name="页脚占位符 1">
            <a:extLst>
              <a:ext uri="{FF2B5EF4-FFF2-40B4-BE49-F238E27FC236}">
                <a16:creationId xmlns:a16="http://schemas.microsoft.com/office/drawing/2014/main" id="{EF4D6193-C818-8733-8B40-383AD8865060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" b="0" dirty="0">
                <a:latin typeface="+mn-lt"/>
                <a:cs typeface="+mn-cs"/>
              </a:rPr>
              <a:t>AIAA 5031  Introduction to Computing Using Python</a:t>
            </a:r>
            <a:endParaRPr lang="en" altLang="zh-CN" b="0" dirty="0">
              <a:latin typeface="+mn-lt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1C059B-8F80-BB60-21E2-023DB81D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50" b="26360"/>
          <a:stretch/>
        </p:blipFill>
        <p:spPr>
          <a:xfrm>
            <a:off x="283132" y="2899427"/>
            <a:ext cx="3588569" cy="5500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8BCB47-1C33-7D36-BADE-E8859E4C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7" y="3444082"/>
            <a:ext cx="2836408" cy="28173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AB94B2-E2CC-9254-437F-CA99C22C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662" y="3444082"/>
            <a:ext cx="2836408" cy="28173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28F384-DF85-F11B-979A-055AD1E26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106" b="27492"/>
          <a:stretch/>
        </p:blipFill>
        <p:spPr>
          <a:xfrm>
            <a:off x="3923505" y="2894065"/>
            <a:ext cx="3489348" cy="5500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A09904-9D4A-89E5-AB0E-F518800FA7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570" b="22439"/>
          <a:stretch/>
        </p:blipFill>
        <p:spPr>
          <a:xfrm>
            <a:off x="7464657" y="2894065"/>
            <a:ext cx="4509243" cy="5500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30790D-23E8-8CF7-C0EB-F45184D7A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657" y="3442705"/>
            <a:ext cx="2837795" cy="281868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B17C7E-DBFC-7D05-8874-E8863E66B39C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54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B937E6B-A56F-99CD-3B70-B510C038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1390"/>
          <a:stretch/>
        </p:blipFill>
        <p:spPr>
          <a:xfrm>
            <a:off x="667993" y="1947681"/>
            <a:ext cx="4249634" cy="11415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63DA2E-F381-DE77-7239-2B8F68E3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892" y="1947681"/>
            <a:ext cx="4397804" cy="44431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5224E9-AB32-5CB7-2A58-687A1743E392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latin typeface="+mj-ea"/>
                <a:ea typeface="+mj-ea"/>
                <a:cs typeface="+mn-ea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 err="1">
                <a:solidFill>
                  <a:srgbClr val="008000"/>
                </a:solidFill>
                <a:latin typeface="Calibri"/>
                <a:ea typeface="宋体"/>
                <a:cs typeface="+mn-cs"/>
                <a:sym typeface="+mn-lt"/>
              </a:rPr>
              <a:t>PairGrid</a:t>
            </a:r>
            <a:endParaRPr lang="en-US" altLang="zh-CN" sz="4400" dirty="0">
              <a:solidFill>
                <a:srgbClr val="008000"/>
              </a:solidFill>
              <a:latin typeface="Calibri"/>
              <a:ea typeface="宋体"/>
              <a:cs typeface="+mn-cs"/>
              <a:sym typeface="+mn-lt"/>
            </a:endParaRPr>
          </a:p>
        </p:txBody>
      </p:sp>
      <p:sp>
        <p:nvSpPr>
          <p:cNvPr id="8" name="页脚占位符 1">
            <a:extLst>
              <a:ext uri="{FF2B5EF4-FFF2-40B4-BE49-F238E27FC236}">
                <a16:creationId xmlns:a16="http://schemas.microsoft.com/office/drawing/2014/main" id="{CE423E0B-16A9-A6CB-2103-35A83376CDEB}"/>
              </a:ext>
            </a:extLst>
          </p:cNvPr>
          <p:cNvSpPr txBox="1">
            <a:spLocks/>
          </p:cNvSpPr>
          <p:nvPr/>
        </p:nvSpPr>
        <p:spPr>
          <a:xfrm>
            <a:off x="3691581" y="6480518"/>
            <a:ext cx="48088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marL="0" lv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400" b="1" kern="1200">
                <a:solidFill>
                  <a:srgbClr val="FFF2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" b="0" dirty="0">
                <a:latin typeface="+mn-lt"/>
                <a:cs typeface="+mn-cs"/>
              </a:rPr>
              <a:t>AIAA 5031  Introduction to Computing Using Python</a:t>
            </a:r>
            <a:endParaRPr lang="en" altLang="zh-CN" b="0" dirty="0">
              <a:latin typeface="+mn-lt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796B18-FD1D-1816-1B30-764B935D40B4}"/>
              </a:ext>
            </a:extLst>
          </p:cNvPr>
          <p:cNvSpPr txBox="1"/>
          <p:nvPr/>
        </p:nvSpPr>
        <p:spPr>
          <a:xfrm>
            <a:off x="667993" y="1269077"/>
            <a:ext cx="762339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323232"/>
                </a:solidFill>
                <a:effectLst/>
              </a:rPr>
              <a:t>Subplot grid for plotting pairwise relationships in a dataset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1E4F14-15CC-D819-A789-8DDA7FCA9D78}"/>
              </a:ext>
            </a:extLst>
          </p:cNvPr>
          <p:cNvSpPr txBox="1">
            <a:spLocks/>
          </p:cNvSpPr>
          <p:nvPr/>
        </p:nvSpPr>
        <p:spPr>
          <a:xfrm>
            <a:off x="9448800" y="64706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zh-CN"/>
            </a:defPPr>
            <a:lvl1pPr lvl="0" algn="r">
              <a:defRPr sz="1200" b="1">
                <a:solidFill>
                  <a:srgbClr val="FFFF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65981-7945-426D-A8BE-AA5CDE81BF2F}" type="slidenum">
              <a:rPr lang="zh-CN" altLang="en-US"/>
              <a:pPr/>
              <a:t>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2838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4357B-4646-F46B-BC12-2F07852C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92" y="1267526"/>
            <a:ext cx="10515600" cy="5225350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Calibri"/>
                <a:ea typeface="宋体"/>
              </a:rPr>
              <a:t>Matplotlib: Basic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Calibri"/>
                <a:ea typeface="宋体"/>
              </a:rPr>
              <a:t>Matplotlib: Advanced</a:t>
            </a:r>
            <a:endParaRPr lang="en-US" sz="3600" b="1" dirty="0">
              <a:solidFill>
                <a:srgbClr val="008000"/>
              </a:solidFill>
              <a:latin typeface="Calibri"/>
              <a:ea typeface="宋体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8000"/>
                </a:solidFill>
                <a:latin typeface="Calibri"/>
                <a:ea typeface="宋体"/>
              </a:rPr>
              <a:t>Seaborn</a:t>
            </a: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sz="36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5" name="页脚占位符 1">
            <a:extLst>
              <a:ext uri="{FF2B5EF4-FFF2-40B4-BE49-F238E27FC236}">
                <a16:creationId xmlns:a16="http://schemas.microsoft.com/office/drawing/2014/main" id="{46499C5A-1904-4970-4576-5854EA47B1B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accent4">
                    <a:lumMod val="20000"/>
                    <a:lumOff val="80000"/>
                  </a:schemeClr>
                </a:solidFill>
              </a:rPr>
              <a:t>AIAA 5031  Introduction to Computing Using Python</a:t>
            </a:r>
            <a:endParaRPr lang="zh-CN" sz="14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1BEA42-2FE9-0672-9F45-32A53CC85C1E}"/>
              </a:ext>
            </a:extLst>
          </p:cNvPr>
          <p:cNvSpPr txBox="1"/>
          <p:nvPr/>
        </p:nvSpPr>
        <p:spPr>
          <a:xfrm>
            <a:off x="660400" y="422414"/>
            <a:ext cx="603910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ea typeface="宋体"/>
              </a:rPr>
              <a:t>Outline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D7C2A9-B5E0-B533-FA11-6EA51AC9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66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1451AC-83A8-655F-8EEC-652A18CD73DB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plot()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64F0D-85C9-BF0F-E6FA-6F6B3EC57E56}"/>
              </a:ext>
            </a:extLst>
          </p:cNvPr>
          <p:cNvSpPr txBox="1"/>
          <p:nvPr/>
        </p:nvSpPr>
        <p:spPr>
          <a:xfrm>
            <a:off x="660400" y="126841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latin typeface="-apple-system"/>
              </a:rPr>
              <a:t>fmt: </a:t>
            </a:r>
            <a:r>
              <a:rPr lang="en" altLang="zh-CN" sz="2400" b="0" i="0" u="none" strike="noStrike" dirty="0">
                <a:effectLst/>
              </a:rPr>
              <a:t>a shortcut string notation to define basic formatting like color, marker and line</a:t>
            </a:r>
            <a:r>
              <a:rPr lang="zh-CN" altLang="en-US" sz="2400" b="0" i="0" u="none" strike="noStrike" dirty="0">
                <a:effectLst/>
              </a:rPr>
              <a:t> </a:t>
            </a:r>
            <a:r>
              <a:rPr lang="en" altLang="zh-CN" sz="2400" b="0" i="0" u="none" strike="noStrike" dirty="0">
                <a:effectLst/>
              </a:rPr>
              <a:t>style</a:t>
            </a:r>
            <a:endParaRPr lang="en" altLang="zh-CN" sz="2400" b="0" i="0" u="none" strike="noStrike" dirty="0">
              <a:solidFill>
                <a:srgbClr val="333333"/>
              </a:solidFill>
              <a:latin typeface="-apple-system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0384F28-8F68-EDA3-DAC5-B2E200736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7" b="13476"/>
          <a:stretch/>
        </p:blipFill>
        <p:spPr>
          <a:xfrm>
            <a:off x="865317" y="1830439"/>
            <a:ext cx="7772400" cy="5904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9F7ECD3-6182-BB10-9ACB-4ED52925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27" y="2839883"/>
            <a:ext cx="2107077" cy="153208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DF50377-591A-C1BB-EA69-9678B9BBD9E3}"/>
              </a:ext>
            </a:extLst>
          </p:cNvPr>
          <p:cNvSpPr txBox="1"/>
          <p:nvPr/>
        </p:nvSpPr>
        <p:spPr>
          <a:xfrm>
            <a:off x="1032583" y="2453388"/>
            <a:ext cx="2354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</a:rPr>
              <a:t>plot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(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x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,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zh-CN" dirty="0">
                <a:solidFill>
                  <a:srgbClr val="000000"/>
                </a:solidFill>
              </a:rPr>
              <a:t>default style</a:t>
            </a:r>
            <a:r>
              <a:rPr lang="en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DF1D58-0E61-D5D9-1131-3DD0B50DD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27" y="4823546"/>
            <a:ext cx="2107077" cy="15320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3CEDD0-BAA4-17C9-93B9-7220E8BC7EF2}"/>
              </a:ext>
            </a:extLst>
          </p:cNvPr>
          <p:cNvSpPr txBox="1"/>
          <p:nvPr/>
        </p:nvSpPr>
        <p:spPr>
          <a:xfrm>
            <a:off x="925661" y="4437051"/>
            <a:ext cx="2354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</a:rPr>
              <a:t>plot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(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x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,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y, </a:t>
            </a:r>
            <a:r>
              <a:rPr lang="en-US" altLang="zh-CN" dirty="0">
                <a:solidFill>
                  <a:srgbClr val="000000"/>
                </a:solidFill>
              </a:rPr>
              <a:t>’o’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zh-CN" dirty="0">
                <a:solidFill>
                  <a:srgbClr val="000000"/>
                </a:solidFill>
                <a:effectLst/>
              </a:rPr>
              <a:t>circle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7C68668-7BFE-BF24-27AE-4914B2165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828" y="4823546"/>
            <a:ext cx="2107077" cy="15320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AC414A-0BBC-BA76-CF1F-9FC394A3D116}"/>
              </a:ext>
            </a:extLst>
          </p:cNvPr>
          <p:cNvSpPr txBox="1"/>
          <p:nvPr/>
        </p:nvSpPr>
        <p:spPr>
          <a:xfrm>
            <a:off x="3643307" y="4437051"/>
            <a:ext cx="221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</a:rPr>
              <a:t>plot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(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x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,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y, </a:t>
            </a:r>
            <a:r>
              <a:rPr lang="en-US" altLang="zh-CN" dirty="0">
                <a:solidFill>
                  <a:srgbClr val="000000"/>
                </a:solidFill>
              </a:rPr>
              <a:t>’r’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zh-CN" dirty="0">
                <a:solidFill>
                  <a:srgbClr val="000000"/>
                </a:solidFill>
                <a:effectLst/>
              </a:rPr>
              <a:t>red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170993-D28D-C9B3-74AC-A3C0153B0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828" y="2839883"/>
            <a:ext cx="2107076" cy="153208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FEE0924-E668-3BE7-83E8-5297F66A67A3}"/>
              </a:ext>
            </a:extLst>
          </p:cNvPr>
          <p:cNvSpPr txBox="1"/>
          <p:nvPr/>
        </p:nvSpPr>
        <p:spPr>
          <a:xfrm>
            <a:off x="3668394" y="2453388"/>
            <a:ext cx="216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</a:rPr>
              <a:t>plot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(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x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,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y, </a:t>
            </a:r>
            <a:r>
              <a:rPr lang="en-US" altLang="zh-CN" dirty="0">
                <a:solidFill>
                  <a:srgbClr val="000000"/>
                </a:solidFill>
              </a:rPr>
              <a:t>’+’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zh-CN" dirty="0">
                <a:solidFill>
                  <a:srgbClr val="000000"/>
                </a:solidFill>
                <a:effectLst/>
              </a:rPr>
              <a:t>plus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126E1A-B605-123D-CEB5-BA102D39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641" y="2839884"/>
            <a:ext cx="2196589" cy="15971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557F402-01A4-269C-41A6-5462A1D9895A}"/>
              </a:ext>
            </a:extLst>
          </p:cNvPr>
          <p:cNvSpPr txBox="1"/>
          <p:nvPr/>
        </p:nvSpPr>
        <p:spPr>
          <a:xfrm>
            <a:off x="5862117" y="2453388"/>
            <a:ext cx="2424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</a:rPr>
              <a:t>plot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(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x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,</a:t>
            </a:r>
            <a:r>
              <a:rPr lang="en" altLang="zh-CN" dirty="0"/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y, </a:t>
            </a:r>
            <a:r>
              <a:rPr lang="en-US" altLang="zh-CN" dirty="0">
                <a:solidFill>
                  <a:srgbClr val="000000"/>
                </a:solidFill>
              </a:rPr>
              <a:t>’</a:t>
            </a:r>
            <a:r>
              <a:rPr lang="en-US" altLang="zh-CN" dirty="0" err="1">
                <a:solidFill>
                  <a:srgbClr val="000000"/>
                </a:solidFill>
              </a:rPr>
              <a:t>ro</a:t>
            </a:r>
            <a:r>
              <a:rPr lang="en-US" altLang="zh-CN" dirty="0">
                <a:solidFill>
                  <a:srgbClr val="000000"/>
                </a:solidFill>
              </a:rPr>
              <a:t>’</a:t>
            </a:r>
            <a:r>
              <a:rPr lang="en" altLang="zh-CN" b="1" dirty="0">
                <a:solidFill>
                  <a:srgbClr val="000000"/>
                </a:solidFill>
                <a:effectLst/>
              </a:rPr>
              <a:t>)</a:t>
            </a:r>
            <a:r>
              <a:rPr lang="en-US" altLang="zh-CN" b="1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zh-CN" dirty="0">
                <a:solidFill>
                  <a:srgbClr val="000000"/>
                </a:solidFill>
                <a:effectLst/>
              </a:rPr>
              <a:t>red circle</a:t>
            </a:r>
            <a:endParaRPr lang="zh-CN" altLang="en-US" dirty="0"/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76264A1-DB49-9D5A-8EC8-27265988732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DB2F53A-1DF6-C54F-8D1D-F5FD40B4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7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1451AC-83A8-655F-8EEC-652A18CD73DB}"/>
              </a:ext>
            </a:extLst>
          </p:cNvPr>
          <p:cNvSpPr txBox="1"/>
          <p:nvPr/>
        </p:nvSpPr>
        <p:spPr>
          <a:xfrm>
            <a:off x="660400" y="422414"/>
            <a:ext cx="972185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altLang="zh-CN" sz="4400" b="1" dirty="0">
                <a:solidFill>
                  <a:srgbClr val="008000"/>
                </a:solidFill>
                <a:latin typeface="Calibri"/>
                <a:ea typeface="宋体"/>
              </a:rPr>
              <a:t>plot()</a:t>
            </a:r>
            <a:endParaRPr lang="en-US" sz="4400" b="1" dirty="0">
              <a:solidFill>
                <a:srgbClr val="008000"/>
              </a:solidFill>
              <a:latin typeface="Calibri"/>
              <a:ea typeface="宋体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64F0D-85C9-BF0F-E6FA-6F6B3EC57E56}"/>
              </a:ext>
            </a:extLst>
          </p:cNvPr>
          <p:cNvSpPr txBox="1"/>
          <p:nvPr/>
        </p:nvSpPr>
        <p:spPr>
          <a:xfrm>
            <a:off x="660400" y="1268413"/>
            <a:ext cx="115316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sz="2400" b="0" i="0" u="none" strike="noStrike" dirty="0">
                <a:latin typeface="-apple-system"/>
              </a:rPr>
              <a:t>fmt: </a:t>
            </a:r>
            <a:r>
              <a:rPr lang="en" altLang="zh-CN" sz="2400" b="0" i="0" u="none" strike="noStrike" dirty="0">
                <a:effectLst/>
              </a:rPr>
              <a:t>a shortcut string notation to define basic formatting like color, marker and line</a:t>
            </a:r>
            <a:r>
              <a:rPr lang="zh-CN" altLang="en-US" sz="2400" b="0" i="0" u="none" strike="noStrike" dirty="0">
                <a:effectLst/>
              </a:rPr>
              <a:t> </a:t>
            </a:r>
            <a:r>
              <a:rPr lang="en" altLang="zh-CN" sz="2400" b="0" i="0" u="none" strike="noStrike" dirty="0">
                <a:effectLst/>
              </a:rPr>
              <a:t>style</a:t>
            </a:r>
            <a:endParaRPr lang="en" altLang="zh-CN" sz="2400" b="0" i="0" u="none" strike="noStrike" dirty="0">
              <a:solidFill>
                <a:srgbClr val="333333"/>
              </a:solidFill>
              <a:latin typeface="-apple-system"/>
            </a:endParaRPr>
          </a:p>
        </p:txBody>
      </p:sp>
      <p:graphicFrame>
        <p:nvGraphicFramePr>
          <p:cNvPr id="25" name="表格 9">
            <a:extLst>
              <a:ext uri="{FF2B5EF4-FFF2-40B4-BE49-F238E27FC236}">
                <a16:creationId xmlns:a16="http://schemas.microsoft.com/office/drawing/2014/main" id="{C4704E7E-D1AB-3492-5358-109BD2C04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34488"/>
              </p:ext>
            </p:extLst>
          </p:nvPr>
        </p:nvGraphicFramePr>
        <p:xfrm>
          <a:off x="899032" y="2160239"/>
          <a:ext cx="51538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37">
                  <a:extLst>
                    <a:ext uri="{9D8B030D-6E8A-4147-A177-3AD203B41FA5}">
                      <a16:colId xmlns:a16="http://schemas.microsoft.com/office/drawing/2014/main" val="2880917239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3319776677"/>
                    </a:ext>
                  </a:extLst>
                </a:gridCol>
                <a:gridCol w="443345">
                  <a:extLst>
                    <a:ext uri="{9D8B030D-6E8A-4147-A177-3AD203B41FA5}">
                      <a16:colId xmlns:a16="http://schemas.microsoft.com/office/drawing/2014/main" val="1132001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278419663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2368208050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9683430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60605592"/>
                    </a:ext>
                  </a:extLst>
                </a:gridCol>
                <a:gridCol w="637308">
                  <a:extLst>
                    <a:ext uri="{9D8B030D-6E8A-4147-A177-3AD203B41FA5}">
                      <a16:colId xmlns:a16="http://schemas.microsoft.com/office/drawing/2014/main" val="1342336618"/>
                    </a:ext>
                  </a:extLst>
                </a:gridCol>
              </a:tblGrid>
              <a:tr h="217645">
                <a:tc>
                  <a:txBody>
                    <a:bodyPr/>
                    <a:lstStyle/>
                    <a:p>
                      <a:pPr fontAlgn="t"/>
                      <a:r>
                        <a:rPr lang="en" sz="1800" dirty="0">
                          <a:effectLst/>
                        </a:rPr>
                        <a:t>'b'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'g'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'r'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'c'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'm'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'y'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'k'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dirty="0">
                          <a:effectLst/>
                        </a:rPr>
                        <a:t>'w'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5389"/>
                  </a:ext>
                </a:extLst>
              </a:tr>
              <a:tr h="221732">
                <a:tc>
                  <a:txBody>
                    <a:bodyPr/>
                    <a:lstStyle/>
                    <a:p>
                      <a:pPr fontAlgn="t"/>
                      <a:r>
                        <a:rPr lang="en" altLang="zh-CN" sz="1400" dirty="0">
                          <a:effectLst/>
                        </a:rPr>
                        <a:t>blue</a:t>
                      </a:r>
                      <a:endParaRPr lang="en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dirty="0">
                          <a:effectLst/>
                        </a:rPr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red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cyan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magenta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yellow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black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dirty="0">
                          <a:effectLst/>
                        </a:rPr>
                        <a:t>white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35232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C62B457D-FF57-04CE-179C-2C46210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22116"/>
              </p:ext>
            </p:extLst>
          </p:nvPr>
        </p:nvGraphicFramePr>
        <p:xfrm>
          <a:off x="899032" y="3251913"/>
          <a:ext cx="411480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91">
                  <a:extLst>
                    <a:ext uri="{9D8B030D-6E8A-4147-A177-3AD203B41FA5}">
                      <a16:colId xmlns:a16="http://schemas.microsoft.com/office/drawing/2014/main" val="2120087549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109608639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4281140812"/>
                    </a:ext>
                  </a:extLst>
                </a:gridCol>
                <a:gridCol w="996811">
                  <a:extLst>
                    <a:ext uri="{9D8B030D-6E8A-4147-A177-3AD203B41FA5}">
                      <a16:colId xmlns:a16="http://schemas.microsoft.com/office/drawing/2014/main" val="3698522688"/>
                    </a:ext>
                  </a:extLst>
                </a:gridCol>
              </a:tblGrid>
              <a:tr h="23483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effectLst/>
                        </a:rPr>
                        <a:t>'-'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effectLst/>
                        </a:rPr>
                        <a:t>'--'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effectLst/>
                        </a:rPr>
                        <a:t>'-.'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effectLst/>
                        </a:rPr>
                        <a:t>':'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10932"/>
                  </a:ext>
                </a:extLst>
              </a:tr>
              <a:tr h="195698">
                <a:tc>
                  <a:txBody>
                    <a:bodyPr/>
                    <a:lstStyle/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dashed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dash-dot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dotted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89564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A4C54998-F0F8-9748-2FC6-F3C88AD4E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08611"/>
              </p:ext>
            </p:extLst>
          </p:nvPr>
        </p:nvGraphicFramePr>
        <p:xfrm>
          <a:off x="899032" y="5835225"/>
          <a:ext cx="6158347" cy="50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8">
                  <a:extLst>
                    <a:ext uri="{9D8B030D-6E8A-4147-A177-3AD203B41FA5}">
                      <a16:colId xmlns:a16="http://schemas.microsoft.com/office/drawing/2014/main" val="1612649648"/>
                    </a:ext>
                  </a:extLst>
                </a:gridCol>
                <a:gridCol w="551735">
                  <a:extLst>
                    <a:ext uri="{9D8B030D-6E8A-4147-A177-3AD203B41FA5}">
                      <a16:colId xmlns:a16="http://schemas.microsoft.com/office/drawing/2014/main" val="373143322"/>
                    </a:ext>
                  </a:extLst>
                </a:gridCol>
                <a:gridCol w="452801">
                  <a:extLst>
                    <a:ext uri="{9D8B030D-6E8A-4147-A177-3AD203B41FA5}">
                      <a16:colId xmlns:a16="http://schemas.microsoft.com/office/drawing/2014/main" val="2330481262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81909972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088606442"/>
                    </a:ext>
                  </a:extLst>
                </a:gridCol>
                <a:gridCol w="1322440">
                  <a:extLst>
                    <a:ext uri="{9D8B030D-6E8A-4147-A177-3AD203B41FA5}">
                      <a16:colId xmlns:a16="http://schemas.microsoft.com/office/drawing/2014/main" val="2604016088"/>
                    </a:ext>
                  </a:extLst>
                </a:gridCol>
                <a:gridCol w="1087246">
                  <a:extLst>
                    <a:ext uri="{9D8B030D-6E8A-4147-A177-3AD203B41FA5}">
                      <a16:colId xmlns:a16="http://schemas.microsoft.com/office/drawing/2014/main" val="2049317783"/>
                    </a:ext>
                  </a:extLst>
                </a:gridCol>
              </a:tblGrid>
              <a:tr h="9140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'.'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','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'o'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'v'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'^'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'&lt;'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'&gt;'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8797700"/>
                  </a:ext>
                </a:extLst>
              </a:tr>
              <a:tr h="119999"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+mn-cs"/>
                        </a:rPr>
                        <a:t>point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pixel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circle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triangle_down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triangle_up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triangle_left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triangle_right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7801967"/>
                  </a:ext>
                </a:extLst>
              </a:tr>
            </a:tbl>
          </a:graphicData>
        </a:graphic>
      </p:graphicFrame>
      <p:graphicFrame>
        <p:nvGraphicFramePr>
          <p:cNvPr id="30" name="表格 9">
            <a:extLst>
              <a:ext uri="{FF2B5EF4-FFF2-40B4-BE49-F238E27FC236}">
                <a16:creationId xmlns:a16="http://schemas.microsoft.com/office/drawing/2014/main" id="{6E2ADC36-5593-8F82-BC0F-B68C61AC7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66507"/>
              </p:ext>
            </p:extLst>
          </p:nvPr>
        </p:nvGraphicFramePr>
        <p:xfrm>
          <a:off x="899032" y="4448395"/>
          <a:ext cx="6511638" cy="57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9">
                  <a:extLst>
                    <a:ext uri="{9D8B030D-6E8A-4147-A177-3AD203B41FA5}">
                      <a16:colId xmlns:a16="http://schemas.microsoft.com/office/drawing/2014/main" val="3328883037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2447688950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3319776677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113200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8419663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23682080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683430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0605592"/>
                    </a:ext>
                  </a:extLst>
                </a:gridCol>
                <a:gridCol w="374073">
                  <a:extLst>
                    <a:ext uri="{9D8B030D-6E8A-4147-A177-3AD203B41FA5}">
                      <a16:colId xmlns:a16="http://schemas.microsoft.com/office/drawing/2014/main" val="1342336618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3276938228"/>
                    </a:ext>
                  </a:extLst>
                </a:gridCol>
              </a:tblGrid>
              <a:tr h="2190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'1'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'2'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'3'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'4'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'8'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's'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'p'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'P'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'*'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'h'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95495389"/>
                  </a:ext>
                </a:extLst>
              </a:tr>
              <a:tr h="287632"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tri_down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tri_up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tri_left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tri_right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octagon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square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pentagon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plus (filled)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star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hexagon1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87435232"/>
                  </a:ext>
                </a:extLst>
              </a:tr>
            </a:tbl>
          </a:graphicData>
        </a:graphic>
      </p:graphicFrame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55AF7FA2-43BA-2DA9-788C-789627B34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52167"/>
              </p:ext>
            </p:extLst>
          </p:nvPr>
        </p:nvGraphicFramePr>
        <p:xfrm>
          <a:off x="899032" y="5186061"/>
          <a:ext cx="5415795" cy="50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38">
                  <a:extLst>
                    <a:ext uri="{9D8B030D-6E8A-4147-A177-3AD203B41FA5}">
                      <a16:colId xmlns:a16="http://schemas.microsoft.com/office/drawing/2014/main" val="4177812812"/>
                    </a:ext>
                  </a:extLst>
                </a:gridCol>
                <a:gridCol w="409488">
                  <a:extLst>
                    <a:ext uri="{9D8B030D-6E8A-4147-A177-3AD203B41FA5}">
                      <a16:colId xmlns:a16="http://schemas.microsoft.com/office/drawing/2014/main" val="2204302135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26686410"/>
                    </a:ext>
                  </a:extLst>
                </a:gridCol>
                <a:gridCol w="697269">
                  <a:extLst>
                    <a:ext uri="{9D8B030D-6E8A-4147-A177-3AD203B41FA5}">
                      <a16:colId xmlns:a16="http://schemas.microsoft.com/office/drawing/2014/main" val="2538285455"/>
                    </a:ext>
                  </a:extLst>
                </a:gridCol>
                <a:gridCol w="883801">
                  <a:extLst>
                    <a:ext uri="{9D8B030D-6E8A-4147-A177-3AD203B41FA5}">
                      <a16:colId xmlns:a16="http://schemas.microsoft.com/office/drawing/2014/main" val="902830957"/>
                    </a:ext>
                  </a:extLst>
                </a:gridCol>
                <a:gridCol w="1325704">
                  <a:extLst>
                    <a:ext uri="{9D8B030D-6E8A-4147-A177-3AD203B41FA5}">
                      <a16:colId xmlns:a16="http://schemas.microsoft.com/office/drawing/2014/main" val="4160133392"/>
                    </a:ext>
                  </a:extLst>
                </a:gridCol>
                <a:gridCol w="507367">
                  <a:extLst>
                    <a:ext uri="{9D8B030D-6E8A-4147-A177-3AD203B41FA5}">
                      <a16:colId xmlns:a16="http://schemas.microsoft.com/office/drawing/2014/main" val="1813428421"/>
                    </a:ext>
                  </a:extLst>
                </a:gridCol>
                <a:gridCol w="556469">
                  <a:extLst>
                    <a:ext uri="{9D8B030D-6E8A-4147-A177-3AD203B41FA5}">
                      <a16:colId xmlns:a16="http://schemas.microsoft.com/office/drawing/2014/main" val="1722820666"/>
                    </a:ext>
                  </a:extLst>
                </a:gridCol>
              </a:tblGrid>
              <a:tr h="12445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'H'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'+'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'x'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'X'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'D'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'd'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'|'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'_'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2835629"/>
                  </a:ext>
                </a:extLst>
              </a:tr>
              <a:tr h="61396"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hexagon2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plus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x (filled)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diamond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thin_diamond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vline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hline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28075666"/>
                  </a:ext>
                </a:extLst>
              </a:tr>
            </a:tbl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C071BEF4-53F2-72FA-2A7C-0A05B4109BBE}"/>
              </a:ext>
            </a:extLst>
          </p:cNvPr>
          <p:cNvSpPr txBox="1"/>
          <p:nvPr/>
        </p:nvSpPr>
        <p:spPr>
          <a:xfrm>
            <a:off x="899032" y="1790907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color</a:t>
            </a:r>
            <a:endParaRPr kumimoji="1"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258105D-A689-8455-5F08-9BB0A647CB00}"/>
              </a:ext>
            </a:extLst>
          </p:cNvPr>
          <p:cNvSpPr txBox="1"/>
          <p:nvPr/>
        </p:nvSpPr>
        <p:spPr>
          <a:xfrm>
            <a:off x="899032" y="2893759"/>
            <a:ext cx="81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line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E05C2D5-0FC7-72CF-6FD9-B9D370F7B7BE}"/>
              </a:ext>
            </a:extLst>
          </p:cNvPr>
          <p:cNvSpPr txBox="1"/>
          <p:nvPr/>
        </p:nvSpPr>
        <p:spPr>
          <a:xfrm>
            <a:off x="899032" y="4088662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marker</a:t>
            </a:r>
            <a:endParaRPr kumimoji="1" lang="zh-CN" altLang="en-US" dirty="0"/>
          </a:p>
        </p:txBody>
      </p: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278F055E-9522-09CC-F211-360FB1BE536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FD7EB78-2D44-511A-17EF-9FC7D982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8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8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813" y="1275918"/>
            <a:ext cx="10515600" cy="651571"/>
          </a:xfrm>
        </p:spPr>
        <p:txBody>
          <a:bodyPr/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kern="1200" dirty="0">
                <a:solidFill>
                  <a:srgbClr val="202122"/>
                </a:solidFill>
                <a:latin typeface="+mn-lt"/>
                <a:ea typeface="+mn-ea"/>
                <a:cs typeface="+mn-cs"/>
              </a:rPr>
              <a:t>Draw a sinusoid line plot</a:t>
            </a:r>
            <a:endParaRPr kern="1200" dirty="0">
              <a:solidFill>
                <a:srgbClr val="20212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11832" y="1927489"/>
            <a:ext cx="4027676" cy="269068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5983DCB-0600-4F86-D3BD-877F57A49A4C}"/>
              </a:ext>
            </a:extLst>
          </p:cNvPr>
          <p:cNvSpPr txBox="1"/>
          <p:nvPr/>
        </p:nvSpPr>
        <p:spPr>
          <a:xfrm>
            <a:off x="660400" y="422414"/>
            <a:ext cx="9721850" cy="69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8000"/>
                </a:solidFill>
                <a:latin typeface="Calibri"/>
                <a:ea typeface="宋体"/>
              </a:rPr>
              <a:t>plot()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A7B498-F516-E1F4-1425-07A27B3E2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169"/>
          <a:stretch/>
        </p:blipFill>
        <p:spPr>
          <a:xfrm>
            <a:off x="4991224" y="1927489"/>
            <a:ext cx="4027676" cy="1303141"/>
          </a:xfrm>
          <a:prstGeom prst="rect">
            <a:avLst/>
          </a:prstGeom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7C0187B-2439-9EF1-B0D3-013C094B712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AIAA 5031  Introduction to Computing Using Python</a:t>
            </a:r>
            <a:endParaRPr lang="zh-CN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0F54330-F591-14D6-594C-556BDC0F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650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b="1" smtClean="0">
                <a:solidFill>
                  <a:srgbClr val="FFFF00"/>
                </a:solidFill>
              </a:rPr>
              <a:t>9</a:t>
            </a:fld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24955</TotalTime>
  <Words>3213</Words>
  <Application>Microsoft Macintosh PowerPoint</Application>
  <PresentationFormat>宽屏</PresentationFormat>
  <Paragraphs>713</Paragraphs>
  <Slides>66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4" baseType="lpstr">
      <vt:lpstr>-apple-system</vt:lpstr>
      <vt:lpstr>等线</vt:lpstr>
      <vt:lpstr>宋体</vt:lpstr>
      <vt:lpstr>PingFangSC-Regular</vt:lpstr>
      <vt:lpstr>Arial</vt:lpstr>
      <vt:lpstr>Calibri</vt:lpstr>
      <vt:lpstr>Wingdings</vt:lpstr>
      <vt:lpstr>Office 主题​​</vt:lpstr>
      <vt:lpstr>Week10 - Visualization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4439</cp:revision>
  <dcterms:created xsi:type="dcterms:W3CDTF">2022-11-06T11:57:15Z</dcterms:created>
  <dcterms:modified xsi:type="dcterms:W3CDTF">2024-04-06T16:24:42Z</dcterms:modified>
</cp:coreProperties>
</file>