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1"/>
  </p:sldMasterIdLst>
  <p:notesMasterIdLst>
    <p:notesMasterId r:id="rId71"/>
  </p:notesMasterIdLst>
  <p:sldIdLst>
    <p:sldId id="256" r:id="rId2"/>
    <p:sldId id="319" r:id="rId3"/>
    <p:sldId id="9924" r:id="rId4"/>
    <p:sldId id="9992" r:id="rId5"/>
    <p:sldId id="9934" r:id="rId6"/>
    <p:sldId id="259" r:id="rId7"/>
    <p:sldId id="260" r:id="rId8"/>
    <p:sldId id="332" r:id="rId9"/>
    <p:sldId id="323" r:id="rId10"/>
    <p:sldId id="9948" r:id="rId11"/>
    <p:sldId id="10005" r:id="rId12"/>
    <p:sldId id="295" r:id="rId13"/>
    <p:sldId id="318" r:id="rId14"/>
    <p:sldId id="378" r:id="rId15"/>
    <p:sldId id="292" r:id="rId16"/>
    <p:sldId id="9994" r:id="rId17"/>
    <p:sldId id="261" r:id="rId18"/>
    <p:sldId id="379" r:id="rId19"/>
    <p:sldId id="9993" r:id="rId20"/>
    <p:sldId id="297" r:id="rId21"/>
    <p:sldId id="265" r:id="rId22"/>
    <p:sldId id="268" r:id="rId23"/>
    <p:sldId id="320" r:id="rId24"/>
    <p:sldId id="262" r:id="rId25"/>
    <p:sldId id="284" r:id="rId26"/>
    <p:sldId id="298" r:id="rId27"/>
    <p:sldId id="10006" r:id="rId28"/>
    <p:sldId id="271" r:id="rId29"/>
    <p:sldId id="272" r:id="rId30"/>
    <p:sldId id="266" r:id="rId31"/>
    <p:sldId id="317" r:id="rId32"/>
    <p:sldId id="258" r:id="rId33"/>
    <p:sldId id="335" r:id="rId34"/>
    <p:sldId id="375" r:id="rId35"/>
    <p:sldId id="377" r:id="rId36"/>
    <p:sldId id="288" r:id="rId37"/>
    <p:sldId id="290" r:id="rId38"/>
    <p:sldId id="9996" r:id="rId39"/>
    <p:sldId id="291" r:id="rId40"/>
    <p:sldId id="289" r:id="rId41"/>
    <p:sldId id="321" r:id="rId42"/>
    <p:sldId id="293" r:id="rId43"/>
    <p:sldId id="9997" r:id="rId44"/>
    <p:sldId id="299" r:id="rId45"/>
    <p:sldId id="9998" r:id="rId46"/>
    <p:sldId id="9999" r:id="rId47"/>
    <p:sldId id="10003" r:id="rId48"/>
    <p:sldId id="340" r:id="rId49"/>
    <p:sldId id="342" r:id="rId50"/>
    <p:sldId id="10001" r:id="rId51"/>
    <p:sldId id="270" r:id="rId52"/>
    <p:sldId id="300" r:id="rId53"/>
    <p:sldId id="306" r:id="rId54"/>
    <p:sldId id="302" r:id="rId55"/>
    <p:sldId id="277" r:id="rId56"/>
    <p:sldId id="301" r:id="rId57"/>
    <p:sldId id="303" r:id="rId58"/>
    <p:sldId id="304" r:id="rId59"/>
    <p:sldId id="329" r:id="rId60"/>
    <p:sldId id="333" r:id="rId61"/>
    <p:sldId id="373" r:id="rId62"/>
    <p:sldId id="328" r:id="rId63"/>
    <p:sldId id="278" r:id="rId64"/>
    <p:sldId id="308" r:id="rId65"/>
    <p:sldId id="309" r:id="rId66"/>
    <p:sldId id="307" r:id="rId67"/>
    <p:sldId id="313" r:id="rId68"/>
    <p:sldId id="314" r:id="rId69"/>
    <p:sldId id="331" r:id="rId7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89AA19E-EC95-1F4E-8156-DDD8620ABF39}">
          <p14:sldIdLst>
            <p14:sldId id="256"/>
          </p14:sldIdLst>
        </p14:section>
        <p14:section name="course information" id="{5625670D-1E1B-994A-93A9-B502A7AFD64C}">
          <p14:sldIdLst>
            <p14:sldId id="319"/>
            <p14:sldId id="9924"/>
            <p14:sldId id="9992"/>
            <p14:sldId id="9934"/>
            <p14:sldId id="259"/>
            <p14:sldId id="260"/>
            <p14:sldId id="332"/>
            <p14:sldId id="323"/>
            <p14:sldId id="9948"/>
            <p14:sldId id="10005"/>
          </p14:sldIdLst>
        </p14:section>
        <p14:section name="introduction" id="{418E8239-0C0F-2746-AD0D-2B74DD053FD8}">
          <p14:sldIdLst>
            <p14:sldId id="295"/>
            <p14:sldId id="318"/>
            <p14:sldId id="378"/>
            <p14:sldId id="292"/>
            <p14:sldId id="9994"/>
            <p14:sldId id="261"/>
            <p14:sldId id="379"/>
            <p14:sldId id="9993"/>
            <p14:sldId id="297"/>
            <p14:sldId id="265"/>
            <p14:sldId id="268"/>
          </p14:sldIdLst>
        </p14:section>
        <p14:section name="start" id="{57EA96D6-356E-0140-B575-A2E462290912}">
          <p14:sldIdLst>
            <p14:sldId id="320"/>
            <p14:sldId id="262"/>
            <p14:sldId id="284"/>
            <p14:sldId id="298"/>
            <p14:sldId id="10006"/>
            <p14:sldId id="271"/>
            <p14:sldId id="272"/>
            <p14:sldId id="266"/>
            <p14:sldId id="317"/>
            <p14:sldId id="258"/>
            <p14:sldId id="335"/>
            <p14:sldId id="375"/>
            <p14:sldId id="377"/>
            <p14:sldId id="288"/>
            <p14:sldId id="290"/>
            <p14:sldId id="9996"/>
            <p14:sldId id="291"/>
            <p14:sldId id="289"/>
            <p14:sldId id="321"/>
            <p14:sldId id="293"/>
            <p14:sldId id="9997"/>
            <p14:sldId id="299"/>
            <p14:sldId id="9998"/>
            <p14:sldId id="9999"/>
            <p14:sldId id="10003"/>
            <p14:sldId id="340"/>
            <p14:sldId id="342"/>
            <p14:sldId id="10001"/>
          </p14:sldIdLst>
        </p14:section>
        <p14:section name="using IDE" id="{25BC6606-EEB3-4844-98B2-FD8A2C9DABBA}">
          <p14:sldIdLst>
            <p14:sldId id="270"/>
            <p14:sldId id="300"/>
            <p14:sldId id="306"/>
            <p14:sldId id="302"/>
            <p14:sldId id="277"/>
            <p14:sldId id="301"/>
            <p14:sldId id="303"/>
            <p14:sldId id="304"/>
            <p14:sldId id="329"/>
            <p14:sldId id="333"/>
            <p14:sldId id="373"/>
            <p14:sldId id="328"/>
            <p14:sldId id="278"/>
            <p14:sldId id="308"/>
            <p14:sldId id="309"/>
            <p14:sldId id="307"/>
            <p14:sldId id="313"/>
            <p14:sldId id="314"/>
          </p14:sldIdLst>
        </p14:section>
        <p14:section name="preperation (50min)" id="{143A4742-83B1-B54F-9C26-033611C242F0}">
          <p14:sldIdLst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400"/>
    <a:srgbClr val="003E00"/>
    <a:srgbClr val="649B3E"/>
    <a:srgbClr val="42B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/>
    <p:restoredTop sz="77098"/>
  </p:normalViewPr>
  <p:slideViewPr>
    <p:cSldViewPr snapToGrid="0">
      <p:cViewPr varScale="1">
        <p:scale>
          <a:sx n="92" d="100"/>
          <a:sy n="92" d="100"/>
        </p:scale>
        <p:origin x="1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5B11E-A1A4-41C6-AA76-9C92C3B6748C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2F99B-DDB2-43EF-86CE-7A7FF32782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08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BC361-1FF5-4049-8613-FBC8A8E4BA2D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40458D-5287-E451-4FEF-A6286B4E5C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29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30min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638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648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3D58C-46E9-A7D9-24AF-9727EB532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E2B026-7737-03A7-93E1-B252E38A7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1FEB865-4903-C340-FD36-53F02E547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1A55E9-8CF1-D217-198E-9D525E062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646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Why high-level is convenient? Try using assembly to print hello world on the screen!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518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Compiled language: a translator make an executable file, so that itself is executable</a:t>
            </a:r>
          </a:p>
          <a:p>
            <a:r>
              <a:rPr kumimoji="1" lang="en-US" altLang="zh-CN" dirty="0"/>
              <a:t>Interpreted language: tell what it want to do some executor that can understand it. Then the executor execute the corresponding instructions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92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78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948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1h16min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869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4min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127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12min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18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E70A20-1ACD-BCAC-877C-17452BB44A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797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32min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711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6D3D7-770A-90BE-6D43-8617BE0B3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8B825D-FB33-9855-B9EB-F07A839F5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A6CCF2-7D55-5A82-E370-22B05E0B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0EBD19-C8A3-0169-B403-18A6D2809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222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7BAEC-1522-B006-6D78-477CC39A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1FAE1B-50EF-71F1-ED5E-117632BCC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417595-79D1-5612-0A71-5A6A38F60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40min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CA286D-6960-3968-9E6B-D49B0BF11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467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C5B26-D8CC-C3F0-6DB4-F9BA2E4E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6E859D-5601-1318-1F63-E77507894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F631E6-9250-649E-DA7C-65B5A7C47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1792C9-E74C-B7C0-03EE-438FD8C37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054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11A2A-575D-90B9-9F8C-96961BF0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593B4E-F82D-33BE-B581-98C12AB21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19492AC-F03D-8062-D81E-CFBB701E4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511A4C-63B2-95FC-AD2F-710E2A090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28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A1BDA-4466-24EA-4C6E-2E475BF2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EED7759-6E81-6DD0-1A38-E99B4275C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ED919F-0855-A562-A813-3891A9A75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23DC05-AE84-941A-B483-130E400E1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43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BA7EB-CB26-ABB5-3EED-CDF6F9D0F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83A9B4-1145-A3A2-7045-A9DBCA031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96D9B4-1FF0-A756-B029-E55C90441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FDBA91-7B23-C7CB-129C-542499553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75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A7A09-BD13-1414-FF54-9C5C14F5E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6C1468F-0B5D-EAC0-C519-AD9167398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4C5B3B-D4B2-B542-B295-A006EAAAE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E59B2F-3A0C-8B20-227B-4884BE6D2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279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0ED40-4C71-E65D-D2F4-BEF5F7D85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B1FC39-D17D-B595-7148-2C0FC6E3B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576E40-8310-EB79-9859-A8A2E2BB2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12min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A97E8B-3394-CC7D-0D61-8A509ED4B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46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A556-A8E1-E901-38E4-B795C19E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17E29BB-6E72-687D-3988-67B541921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A5A6D4-81B1-38AF-C276-3143EAD55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E2F33B-D30F-688C-2089-0FFD6F389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8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E5552D-A6A3-69E8-9D16-26A5ABB7CD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517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08B4-7D7B-858E-F808-26FD87DA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EB1081-DD00-1AED-33B1-395DA2F01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139961-B1AA-6E90-E81C-F8FF18329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271C01-0CBF-257B-69FE-E5CC2DC8E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25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A8CF6-3EA0-B562-0A5F-F79DEC39C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E22C73-9E6E-ABD4-05F1-B38A4B8FE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68D4DE-A5E4-465E-2CEF-A85F9AAB5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039CDD-9332-08F8-C2BC-7FACA56A5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453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E0D01-E53C-B3B9-8CBE-BC4AA698E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9F0A4B-3A62-9FAA-1101-C83BC63F0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207283-B800-90B1-B353-7B565DDD8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F420FB-82FE-D7CE-FE75-B82113CF9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0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DEA69-C97F-FB25-A3F0-A06BA6CDE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0C7189-F732-9E96-3F58-60B04B9D3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34AC20-4E94-3977-9E28-BC72D8C94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0D052B-FB0E-C2E1-561A-D01318ED0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925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E63B8-0BE5-0860-FC56-8D90B1EE2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6B930D-0F10-54A5-955B-E7751595E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C97652-8849-0FF1-5AA3-3915BF327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5960A-8009-5D76-F261-01C24C681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855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969D5-9EDA-6A73-3E39-F00FCE120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233D18-0FFE-A496-5599-7247A6A34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DF0E48-8543-7E8B-DFDE-FEE3B8A0F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48700A-409C-30F5-5844-B3C9F3FAE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849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2B471-1848-A96D-29FC-96F78E65B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841E34-162E-9C51-47BC-617310419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9CBD849-FB99-D29D-EAEE-561C337C7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58823F-A5C7-A95B-8EB5-A43A6C944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914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2D3D-5C63-ABD3-E01B-310D0E117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0E1E17D-D0A7-D2FB-A83D-A64D0BF2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5637A2-D37E-B728-C5F6-9C0798777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F2C5F2-EA9B-1FCA-B932-3753953E1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92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FEB8F-B0FF-50E1-3B35-B9D9503F9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81F07F-2682-199C-08DA-6F2E620E6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E25EFD-AFC9-CEFF-4FEC-BD17DF479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CEFB93-59B1-8BB7-67FB-F822EE1E9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1781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94A5C-D62F-A21C-6FD8-27E0DCF00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094435-0173-14CC-CF72-2A8598A81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3A07C4-47AD-CFDA-9807-4BCD0CA21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39568F-2D76-097F-2CF4-694A15FCA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26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002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 make sure the students really need this course are able to be enrolled: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41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23min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13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23min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2F99B-DDB2-43EF-86CE-7A7FF327820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8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F20741-5606-5773-0DD0-F3D8DFF52F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810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83D5-BA9D-F1E0-3D7D-328A6AF11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C0589BE7-32B3-2907-F886-FCF1F2342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FE9216-A0CD-4FDF-2D63-A905538DE5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5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60B88-62A2-237F-B54A-E080BFBD7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507D87-FB2D-9E36-D4D3-C5B3CC3C9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C9F8EB-401B-AEEB-9C50-1CCA0BA4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ABF5-D51E-4C1C-A473-5754699C2607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1791E-E58A-6426-3ED9-998FC9A0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7E5F75-EF7D-ED37-687C-D7F91BF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F9E45-7FA0-00CD-B6D1-A3C953E2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722047F-E004-D807-0650-E7342F087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F5BF91-378B-E72B-0343-5214DD9E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48DA-2881-41AB-A4F9-BD6F506F0D92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00CCC1-39DA-2881-E09C-74E438D2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6E64C-6009-3C39-892C-162831A6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28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80DC31-F72A-D27D-33B5-00B8810EE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8BD7AE-B39B-6B1A-49B3-59B3704F6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2F56A5-7E1C-0DB3-05B2-96312F47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DFE0-AA3C-4A57-84FF-57D28D7955E1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A64C0-F3B2-1481-2D73-5FE0FBF9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15D429-146A-8C3C-0CC0-0F79121F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3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58632-91E7-2DC4-CFC8-1A670A803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799" y="421200"/>
            <a:ext cx="11017385" cy="763200"/>
          </a:xfrm>
        </p:spPr>
        <p:txBody>
          <a:bodyPr/>
          <a:lstStyle/>
          <a:p>
            <a:pPr lvl="0"/>
            <a:r>
              <a:rPr lang="en-US" sz="4400" b="1">
                <a:solidFill>
                  <a:srgbClr val="008000"/>
                </a:solidFill>
                <a:latin typeface="Calibri"/>
                <a:ea typeface="Calibri"/>
              </a:rPr>
              <a:t>HEADING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43E2B-9A04-BFF4-FD5D-EEE2F3513D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C0260F6-DC4A-4EB5-8F71-91F1F3A4A270}" type="datetime1">
              <a:rPr lang="en-US"/>
              <a:t>1/23/24</a:t>
            </a:fld>
            <a:endParaRPr 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AFB2E-17A3-5A30-AEC1-FD03DEBFC41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497027"/>
            <a:ext cx="4114800" cy="365125"/>
          </a:xfrm>
        </p:spPr>
        <p:txBody>
          <a:bodyPr/>
          <a:lstStyle/>
          <a:p>
            <a:r>
              <a:rPr lang="en-US"/>
              <a:t>AIAA 5031  Introduction to Computing Using Python</a:t>
            </a:r>
            <a:endParaRPr 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EFA6EF-ABE2-220B-89DD-1A371FC112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8BFD892-19CF-40FE-AA39-9B63D021762D}" type="slidenum">
              <a:rPr 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7581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58632-91E7-2DC4-CFC8-1A670A80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060A53-97C3-2292-8D02-4F17BC96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43E2B-9A04-BFF4-FD5D-EEE2F351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7A777-8ACE-4D79-8257-8DFD93123299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4AFB2E-17A3-5A30-AEC1-FD03DEBF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EFA6EF-ABE2-220B-89DD-1A371FC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51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E25786-9202-67CF-DDB1-B0E92FE4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D05F20-C2DB-0F43-10DE-60A4DFDED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67842-F08F-F2C9-6B8F-B8AFE6CA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57A5-4ECF-4186-A7A5-7D89F030FAA0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E48F9-DC59-A7D6-576B-44A213EA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5C7B8-FA57-3D12-50AC-33DC7B56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30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E888F-2237-C3C2-07BE-9CD91154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87BD-8B54-1F41-C583-A79C645FF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FFD6401-7D4B-F44F-260B-57C4D4B21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E56FCF-0C49-208B-C288-E493900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6747-EE61-46AC-A351-72563AA08DB2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07D4DD-EDC5-943C-0825-D8AFD11B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08BBD3-4137-42E2-984F-C86D7A12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24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D9891-22F8-AB6C-D2FD-08629171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5DBB21-498D-7DBA-4E91-84B8920C8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D3C2D0-8AE3-20E0-8117-72239DEB5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A1D087-2F1D-2DA8-77E5-A1441A00A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ADC405-CFFD-2784-20E6-5A3FA3160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516B1-F424-C3FD-56F0-05E9B555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B9581-641F-49D6-9F33-79CEA966372F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EFB4B3A-D215-06A4-7C05-632798BB3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FCDD67-3CD1-692C-5E5A-4CB60320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51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68E9E-5AFD-CADB-EAA0-5637522C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891E36-D490-5901-EF59-8AA7B1D1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3979-28E9-43D4-9CE4-C6D0404D9200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9C1818-7E66-6E12-EE0B-1AB447DE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AAC37A-C1EC-0F43-6E20-8F2B44A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1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ED9616-D961-4693-D45B-69AB3A3F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B7B6-66D1-4161-97C5-ACF4FABD8013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A5D274-F343-7B30-51C0-934745A9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B7181A-366D-8327-BA8C-AEF59596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9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64B256-1590-25B4-3470-D1C7196F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1EE206-C112-E899-18B2-7C2662BD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B4EDDB-7CB5-7745-63A9-3FF4742A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62644-9A77-EB0D-F417-411D006F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C827-FF23-4B66-BF79-DAE4C5CD4145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B94BC6-8DFB-12FA-9DE4-6E530879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0C3075-1D73-930E-BB44-9D1B8D9C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07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5973A-BE0C-CB8D-266A-756DF187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1D0C14-E26B-D9F4-DA0A-6595919FD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FE4EE3-F89E-F987-5E6F-879CF589A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CCA72-C594-9FA0-B8B1-40FE2AD5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68FB-3F7C-468E-8174-F6F3A7CFA02F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F45113-EA3D-0AA9-BBC4-444263B0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88129D-C38D-A649-DD4A-32621306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57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9C1CF8-FE8B-F526-8B91-AB408E90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4B1781-5C7B-639E-6C0B-E881AB744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DD66D-D482-6C8F-9A09-7B928A710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6EFB-C183-47F5-94F7-636A1556BF0B}" type="datetime1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C617D-63F2-B6A6-92A8-F8F94995C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AIAA 5031  Introduction to Computing Using Python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688BC-35C2-9C28-610C-390FED4D0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65981-7945-426D-A8BE-AA5CDE81BF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aconda.com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4BB502-4D00-5B37-7664-A33CF59CB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400" b="1" dirty="0">
                <a:solidFill>
                  <a:srgbClr val="008000"/>
                </a:solidFill>
                <a:latin typeface="+mn-lt"/>
              </a:rPr>
              <a:t>Week1-Introduction</a:t>
            </a:r>
            <a:endParaRPr lang="zh-CN" altLang="en-US" sz="44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DE5EB8-C324-A27C-499B-7D8407E9B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zh-CN" dirty="0"/>
              <a:t>AIAA 5031  Introduction to Computing Using Python</a:t>
            </a:r>
          </a:p>
          <a:p>
            <a:r>
              <a:rPr lang="en-US" altLang="zh-CN" dirty="0"/>
              <a:t>Ying Sun, AI Thrust</a:t>
            </a:r>
          </a:p>
          <a:p>
            <a:r>
              <a:rPr lang="en-US" altLang="zh-CN" dirty="0" err="1"/>
              <a:t>yings@hkust-gz.edu.cn</a:t>
            </a:r>
            <a:endParaRPr lang="zh-CN" altLang="en-US" dirty="0"/>
          </a:p>
        </p:txBody>
      </p:sp>
      <p:sp>
        <p:nvSpPr>
          <p:cNvPr id="4" name="页脚占位符 1">
            <a:extLst>
              <a:ext uri="{FF2B5EF4-FFF2-40B4-BE49-F238E27FC236}">
                <a16:creationId xmlns:a16="http://schemas.microsoft.com/office/drawing/2014/main" id="{6F0E0FD4-6C42-593D-902A-5065B47A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04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7336302-75D2-BC68-91CD-AA8CDF12F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98" y="1253331"/>
            <a:ext cx="10800000" cy="4351338"/>
          </a:xfrm>
        </p:spPr>
        <p:txBody>
          <a:bodyPr vert="horz" lIns="91440" tIns="45720" rIns="91440" bIns="45720" anchor="t">
            <a:noAutofit/>
          </a:bodyPr>
          <a:lstStyle/>
          <a:p>
            <a:pPr marL="342900" lvl="0" indent="-342900" algn="just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zh-CN" sz="2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50% Concepts and </a:t>
            </a:r>
            <a:r>
              <a:rPr lang="en-US" altLang="zh-CN" sz="2400" kern="100" dirty="0">
                <a:ea typeface="DengXian" panose="02010600030101010101" pitchFamily="2" charset="-122"/>
                <a:cs typeface="Times New Roman" panose="02020603050405020304" pitchFamily="18" charset="0"/>
              </a:rPr>
              <a:t>Examples</a:t>
            </a:r>
          </a:p>
          <a:p>
            <a:pPr marL="342900" lvl="0" indent="-342900" algn="just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zh-CN" sz="2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50% Practices</a:t>
            </a:r>
            <a:endParaRPr lang="en-US" altLang="zh-CN" sz="2400" kern="100" dirty="0"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0614FE-1673-F77C-280C-AE1EB241F82D}"/>
              </a:ext>
            </a:extLst>
          </p:cNvPr>
          <p:cNvSpPr txBox="1"/>
          <p:nvPr/>
        </p:nvSpPr>
        <p:spPr>
          <a:xfrm>
            <a:off x="11520000" y="6480000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7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40AE86F-3EFB-A2C8-9A2E-536F7C788B43}"/>
              </a:ext>
            </a:extLst>
          </p:cNvPr>
          <p:cNvSpPr txBox="1"/>
          <p:nvPr/>
        </p:nvSpPr>
        <p:spPr>
          <a:xfrm>
            <a:off x="660399" y="422414"/>
            <a:ext cx="1018019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Teaching Style</a:t>
            </a:r>
          </a:p>
        </p:txBody>
      </p:sp>
      <p:sp>
        <p:nvSpPr>
          <p:cNvPr id="3" name="页脚占位符 1">
            <a:extLst>
              <a:ext uri="{FF2B5EF4-FFF2-40B4-BE49-F238E27FC236}">
                <a16:creationId xmlns:a16="http://schemas.microsoft.com/office/drawing/2014/main" id="{4D46F97B-7774-3776-0FFD-647BE8A0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88A88-5384-8C7A-D08C-FBEFABB3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828E485E-1EB4-7C49-EED4-A1483C5A505A}"/>
              </a:ext>
            </a:extLst>
          </p:cNvPr>
          <p:cNvSpPr txBox="1"/>
          <p:nvPr/>
        </p:nvSpPr>
        <p:spPr>
          <a:xfrm>
            <a:off x="11520000" y="6480000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7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52344D9-015E-018B-CACB-3049E3EB52A7}"/>
              </a:ext>
            </a:extLst>
          </p:cNvPr>
          <p:cNvSpPr txBox="1"/>
          <p:nvPr/>
        </p:nvSpPr>
        <p:spPr>
          <a:xfrm>
            <a:off x="660399" y="422414"/>
            <a:ext cx="1018019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More Questions?</a:t>
            </a:r>
          </a:p>
        </p:txBody>
      </p:sp>
      <p:sp>
        <p:nvSpPr>
          <p:cNvPr id="3" name="页脚占位符 1">
            <a:extLst>
              <a:ext uri="{FF2B5EF4-FFF2-40B4-BE49-F238E27FC236}">
                <a16:creationId xmlns:a16="http://schemas.microsoft.com/office/drawing/2014/main" id="{9AF3615E-FBEE-A2D4-EEBA-6AA2E13B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7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942EE-C398-2725-5809-CBE127F2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1C044-8936-51D7-6A0F-2B980DBA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8000"/>
                </a:solidFill>
                <a:latin typeface="+mn-lt"/>
              </a:rPr>
              <a:t>Outline</a:t>
            </a:r>
            <a:endParaRPr lang="zh-CN" alt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B0D1B5-FD91-42F7-3B2F-3201E86EF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514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/>
              <a:t>Course Information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/>
              <a:t>Introduction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kumimoji="1" lang="en-US" altLang="zh-CN" dirty="0"/>
              <a:t>Start Coding with Python</a:t>
            </a:r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1005B1C5-B5C2-6D9D-0989-5FC18901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5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008000"/>
                </a:solidFill>
                <a:latin typeface="+mn-lt"/>
              </a:rPr>
              <a:t>What is Python?</a:t>
            </a:r>
            <a:endParaRPr lang="zh-CN" alt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4CCDA99-A78F-AD95-2438-384CA1AE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8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927198D-E6BE-3956-4707-8DBDA48FD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414857"/>
              </p:ext>
            </p:extLst>
          </p:nvPr>
        </p:nvGraphicFramePr>
        <p:xfrm>
          <a:off x="1250561" y="1894656"/>
          <a:ext cx="8387425" cy="4129824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677485">
                  <a:extLst>
                    <a:ext uri="{9D8B030D-6E8A-4147-A177-3AD203B41FA5}">
                      <a16:colId xmlns:a16="http://schemas.microsoft.com/office/drawing/2014/main" val="4090738135"/>
                    </a:ext>
                  </a:extLst>
                </a:gridCol>
                <a:gridCol w="1677485">
                  <a:extLst>
                    <a:ext uri="{9D8B030D-6E8A-4147-A177-3AD203B41FA5}">
                      <a16:colId xmlns:a16="http://schemas.microsoft.com/office/drawing/2014/main" val="2233382575"/>
                    </a:ext>
                  </a:extLst>
                </a:gridCol>
                <a:gridCol w="1677485">
                  <a:extLst>
                    <a:ext uri="{9D8B030D-6E8A-4147-A177-3AD203B41FA5}">
                      <a16:colId xmlns:a16="http://schemas.microsoft.com/office/drawing/2014/main" val="3738137292"/>
                    </a:ext>
                  </a:extLst>
                </a:gridCol>
                <a:gridCol w="1677485">
                  <a:extLst>
                    <a:ext uri="{9D8B030D-6E8A-4147-A177-3AD203B41FA5}">
                      <a16:colId xmlns:a16="http://schemas.microsoft.com/office/drawing/2014/main" val="1134475424"/>
                    </a:ext>
                  </a:extLst>
                </a:gridCol>
                <a:gridCol w="1677485">
                  <a:extLst>
                    <a:ext uri="{9D8B030D-6E8A-4147-A177-3AD203B41FA5}">
                      <a16:colId xmlns:a16="http://schemas.microsoft.com/office/drawing/2014/main" val="24149874"/>
                    </a:ext>
                  </a:extLst>
                </a:gridCol>
              </a:tblGrid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dirty="0">
                          <a:effectLst/>
                        </a:rPr>
                        <a:t>Oct 2022</a:t>
                      </a:r>
                      <a:endParaRPr lang="en-US" sz="1200" b="1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effectLst/>
                        </a:rPr>
                        <a:t>Oct 2021</a:t>
                      </a:r>
                      <a:endParaRPr lang="en-US" sz="1200" b="1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dirty="0">
                          <a:effectLst/>
                        </a:rPr>
                        <a:t>Programming language</a:t>
                      </a:r>
                      <a:endParaRPr lang="en-US" sz="1200" b="1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dirty="0">
                          <a:effectLst/>
                        </a:rPr>
                        <a:t>Ratings</a:t>
                      </a:r>
                      <a:endParaRPr lang="en-US" sz="1200" b="1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effectLst/>
                        </a:rPr>
                        <a:t>Change</a:t>
                      </a:r>
                      <a:endParaRPr lang="en-US" sz="1200" b="1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3245541910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</a:t>
                      </a:r>
                    </a:p>
                  </a:txBody>
                  <a:tcPr marL="37617" marR="37617" marT="37617" marB="3761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1</a:t>
                      </a:r>
                    </a:p>
                  </a:txBody>
                  <a:tcPr marL="37617" marR="37617" marT="37617" marB="3761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Python</a:t>
                      </a:r>
                    </a:p>
                  </a:txBody>
                  <a:tcPr marL="37617" marR="37617" marT="37617" marB="3761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17.08%</a:t>
                      </a:r>
                    </a:p>
                  </a:txBody>
                  <a:tcPr marL="37617" marR="37617" marT="37617" marB="3761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+5.81%</a:t>
                      </a:r>
                    </a:p>
                  </a:txBody>
                  <a:tcPr marL="37617" marR="37617" marT="37617" marB="3761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238275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2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2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C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15.21%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+4.05%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472009208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3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3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Java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12.84%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+2.38%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2391295186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4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4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</a:rPr>
                        <a:t>C++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9.92%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+2.42%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1162917824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5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5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C#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4.42%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-0.84%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2254351442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6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6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Visual Basic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3.95%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-1.29%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3816861980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7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7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JavaScript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2.74%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+0.55%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2527802967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8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10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Assembly language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2.39%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+0.33%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1570813658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9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9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PHP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2.04%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-0.06%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2249502629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10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8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SQL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1.78%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-0.39%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2805899353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11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12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Go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1.27%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-0.01%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4149450144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12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14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R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1.22%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+0.03%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3186822392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13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29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Objective-C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1.21%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+0.76%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3306986477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dirty="0">
                          <a:effectLst/>
                        </a:rPr>
                        <a:t>14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13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</a:rPr>
                        <a:t>MATLAB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1.18%</a:t>
                      </a: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>
                          <a:effectLst/>
                        </a:rPr>
                        <a:t>-0.02%</a:t>
                      </a: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3003803896"/>
                  </a:ext>
                </a:extLst>
              </a:tr>
              <a:tr h="253324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b="0" dirty="0">
                          <a:effectLst/>
                        </a:rPr>
                        <a:t>15</a:t>
                      </a:r>
                      <a:endParaRPr lang="en-US" altLang="zh-CN" sz="1200" b="0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b="0">
                          <a:effectLst/>
                        </a:rPr>
                        <a:t>17</a:t>
                      </a:r>
                      <a:endParaRPr lang="en-US" altLang="zh-CN" sz="1200" b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0" dirty="0">
                          <a:effectLst/>
                        </a:rPr>
                        <a:t>Swift</a:t>
                      </a:r>
                      <a:endParaRPr lang="en-US" sz="1200" b="0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b="0" dirty="0">
                          <a:effectLst/>
                        </a:rPr>
                        <a:t>1.05%</a:t>
                      </a:r>
                      <a:endParaRPr lang="en-US" altLang="zh-CN" sz="1200" b="0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200" b="0" dirty="0">
                          <a:effectLst/>
                        </a:rPr>
                        <a:t>-0.06%</a:t>
                      </a:r>
                      <a:endParaRPr lang="en-US" altLang="zh-CN" sz="1200" b="0" dirty="0">
                        <a:effectLst/>
                        <a:latin typeface="inherit"/>
                      </a:endParaRPr>
                    </a:p>
                  </a:txBody>
                  <a:tcPr marL="37617" marR="37617" marT="37617" marB="37617" anchor="ctr"/>
                </a:tc>
                <a:extLst>
                  <a:ext uri="{0D108BD9-81ED-4DB2-BD59-A6C34878D82A}">
                    <a16:rowId xmlns:a16="http://schemas.microsoft.com/office/drawing/2014/main" val="3743240361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C5F1F52B-BA3C-1BE7-7EFC-7B7A2E23D4AD}"/>
              </a:ext>
            </a:extLst>
          </p:cNvPr>
          <p:cNvSpPr txBox="1"/>
          <p:nvPr/>
        </p:nvSpPr>
        <p:spPr>
          <a:xfrm>
            <a:off x="645587" y="6160876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https://www.tiobe.com/tiobe-index/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E297DF-510E-E371-DFB5-4DCDDAE9EFBD}"/>
              </a:ext>
            </a:extLst>
          </p:cNvPr>
          <p:cNvSpPr txBox="1"/>
          <p:nvPr/>
        </p:nvSpPr>
        <p:spPr>
          <a:xfrm>
            <a:off x="660400" y="422414"/>
            <a:ext cx="1076451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Python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A2F176-30D3-5495-CA57-8BFF36FC7180}"/>
              </a:ext>
            </a:extLst>
          </p:cNvPr>
          <p:cNvSpPr txBox="1"/>
          <p:nvPr/>
        </p:nvSpPr>
        <p:spPr>
          <a:xfrm>
            <a:off x="660399" y="1332905"/>
            <a:ext cx="11087285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One of the most popular programming language</a:t>
            </a:r>
          </a:p>
        </p:txBody>
      </p:sp>
    </p:spTree>
    <p:extLst>
      <p:ext uri="{BB962C8B-B14F-4D97-AF65-F5344CB8AC3E}">
        <p14:creationId xmlns:p14="http://schemas.microsoft.com/office/powerpoint/2010/main" val="26592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Python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F97467-5712-8EFA-9CF7-6B4AAA943C72}"/>
              </a:ext>
            </a:extLst>
          </p:cNvPr>
          <p:cNvSpPr txBox="1"/>
          <p:nvPr/>
        </p:nvSpPr>
        <p:spPr>
          <a:xfrm>
            <a:off x="660399" y="1332905"/>
            <a:ext cx="11087285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One of the most popular programming language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Invented in the Netherlands by Guido van Rossum in 1989, released in 1991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Named after 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British comedy troupe </a:t>
            </a: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Monty Python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48B237-EBD2-3116-5D7C-988B8649F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14" y="2927879"/>
            <a:ext cx="3297789" cy="2873831"/>
          </a:xfrm>
          <a:prstGeom prst="rect">
            <a:avLst/>
          </a:prstGeom>
        </p:spPr>
      </p:pic>
      <p:pic>
        <p:nvPicPr>
          <p:cNvPr id="4" name="Picture 2" descr="Guido's Personal Home Page">
            <a:extLst>
              <a:ext uri="{FF2B5EF4-FFF2-40B4-BE49-F238E27FC236}">
                <a16:creationId xmlns:a16="http://schemas.microsoft.com/office/drawing/2014/main" id="{E36EB8CD-5DE8-E315-4C1F-8D710C57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" y="2927879"/>
            <a:ext cx="3592289" cy="28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8C8FB8-F907-C262-E6BD-5FFF3169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52"/>
          <a:stretch/>
        </p:blipFill>
        <p:spPr>
          <a:xfrm>
            <a:off x="4634274" y="2927879"/>
            <a:ext cx="2916203" cy="28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88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A0AC-073E-61A6-D7CF-06A44D904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E53E6822-A500-9DF4-78AF-308BFE56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5BDCE9-EAA6-D96C-A28C-D51A36FA435F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Why Python?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6660CF-45DA-2006-6F3D-11C1BD07CB14}"/>
              </a:ext>
            </a:extLst>
          </p:cNvPr>
          <p:cNvSpPr txBox="1"/>
          <p:nvPr/>
        </p:nvSpPr>
        <p:spPr>
          <a:xfrm>
            <a:off x="660400" y="1341019"/>
            <a:ext cx="10959171" cy="4928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Beginner-friendly, entry-level language that is originally designed for education</a:t>
            </a:r>
          </a:p>
          <a:p>
            <a:pPr marL="28575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sym typeface="+mn-lt"/>
              </a:rPr>
              <a:t>High Readability</a:t>
            </a:r>
          </a:p>
          <a:p>
            <a:pPr marL="800100" lvl="1" indent="-342900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dirty="0">
                <a:solidFill>
                  <a:srgbClr val="000000"/>
                </a:solidFill>
              </a:rPr>
              <a:t>Keywords that meaningful in English</a:t>
            </a:r>
          </a:p>
          <a:p>
            <a:pPr marL="800100" lvl="1" indent="-342900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i="0" dirty="0">
                <a:solidFill>
                  <a:srgbClr val="000000"/>
                </a:solidFill>
                <a:effectLst/>
              </a:rPr>
              <a:t>New lines to finish a command</a:t>
            </a:r>
            <a:r>
              <a:rPr lang="en-US" altLang="zh-CN" sz="2400" dirty="0">
                <a:solidFill>
                  <a:srgbClr val="000000"/>
                </a:solidFill>
              </a:rPr>
              <a:t> and </a:t>
            </a:r>
            <a:r>
              <a:rPr lang="en-US" altLang="zh-CN" sz="2400" i="0" dirty="0">
                <a:solidFill>
                  <a:srgbClr val="000000"/>
                </a:solidFill>
                <a:effectLst/>
              </a:rPr>
              <a:t>indentation</a:t>
            </a:r>
            <a:r>
              <a:rPr lang="en-US" altLang="zh-CN" sz="2400" dirty="0">
                <a:solidFill>
                  <a:srgbClr val="000000"/>
                </a:solidFill>
              </a:rPr>
              <a:t> </a:t>
            </a:r>
            <a:r>
              <a:rPr lang="en-US" altLang="zh-CN" sz="2400" i="0" dirty="0">
                <a:solidFill>
                  <a:srgbClr val="000000"/>
                </a:solidFill>
                <a:effectLst/>
              </a:rPr>
              <a:t>to define the scope </a:t>
            </a:r>
            <a:endParaRPr lang="en-US" altLang="zh-CN" sz="2400" dirty="0">
              <a:solidFill>
                <a:srgbClr val="000000"/>
              </a:solidFill>
              <a:sym typeface="+mn-lt"/>
            </a:endParaRPr>
          </a:p>
          <a:p>
            <a:pPr marL="28575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sym typeface="+mn-lt"/>
              </a:rPr>
              <a:t>Fast development and experiments</a:t>
            </a:r>
          </a:p>
          <a:p>
            <a:pPr marL="800100" lvl="1" indent="-342900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Vast Libraries Support: over 200,000 packages in </a:t>
            </a:r>
            <a:r>
              <a:rPr lang="en-US" altLang="zh-CN" sz="2400" dirty="0" err="1">
                <a:solidFill>
                  <a:srgbClr val="000000"/>
                </a:solidFill>
                <a:sym typeface="+mn-lt"/>
              </a:rPr>
              <a:t>PyPI</a:t>
            </a:r>
            <a:endParaRPr lang="en-US" altLang="zh-CN" sz="2400" dirty="0">
              <a:solidFill>
                <a:srgbClr val="000000"/>
              </a:solidFill>
              <a:sym typeface="+mn-lt"/>
            </a:endParaRPr>
          </a:p>
          <a:p>
            <a:pPr marL="800100" lvl="1" indent="-342900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High-level built-in functionalities (written in C)</a:t>
            </a:r>
          </a:p>
          <a:p>
            <a:pPr marL="800100" lvl="1" indent="-342900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Script language &amp; interactive – fast debugging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</a:rPr>
              <a:t>Cross-platforms</a:t>
            </a:r>
            <a:r>
              <a:rPr lang="en-US" altLang="zh-CN" sz="2400" dirty="0">
                <a:solidFill>
                  <a:srgbClr val="000000"/>
                </a:solidFill>
              </a:rPr>
              <a:t>: macOS, Linux, windows, raspberry pi</a:t>
            </a:r>
            <a:endParaRPr lang="en-US" altLang="zh-CN" sz="2400" dirty="0">
              <a:solidFill>
                <a:srgbClr val="000000"/>
              </a:solidFill>
              <a:sym typeface="+mn-lt"/>
            </a:endParaRPr>
          </a:p>
          <a:p>
            <a:pPr marL="28575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sym typeface="+mn-lt"/>
              </a:rPr>
              <a:t>Large community</a:t>
            </a:r>
          </a:p>
        </p:txBody>
      </p:sp>
    </p:spTree>
    <p:extLst>
      <p:ext uri="{BB962C8B-B14F-4D97-AF65-F5344CB8AC3E}">
        <p14:creationId xmlns:p14="http://schemas.microsoft.com/office/powerpoint/2010/main" val="352769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E297DF-510E-E371-DFB5-4DCDDAE9EFBD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Programming Language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DC96FA8-890F-FC9B-ACD6-8BD927DB5324}"/>
              </a:ext>
            </a:extLst>
          </p:cNvPr>
          <p:cNvSpPr txBox="1"/>
          <p:nvPr/>
        </p:nvSpPr>
        <p:spPr>
          <a:xfrm>
            <a:off x="660400" y="1351299"/>
            <a:ext cx="11531600" cy="515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Program: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 a sequence of instructions in a programming language for a computer to execute</a:t>
            </a:r>
            <a:endParaRPr lang="en-US" altLang="zh-CN" sz="2400" dirty="0">
              <a:solidFill>
                <a:srgbClr val="001400"/>
              </a:solidFill>
              <a:cs typeface="+mn-ea"/>
            </a:endParaRPr>
          </a:p>
          <a:p>
            <a:pPr>
              <a:lnSpc>
                <a:spcPct val="120000"/>
              </a:lnSpc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Instruction: 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the smallest unit that a computer can understand and execute, composed of opcode and operand </a:t>
            </a:r>
          </a:p>
          <a:p>
            <a:pPr algn="ctr">
              <a:lnSpc>
                <a:spcPct val="120000"/>
              </a:lnSpc>
            </a:pPr>
            <a:r>
              <a:rPr lang="en" altLang="zh-CN" sz="2000" dirty="0">
                <a:solidFill>
                  <a:srgbClr val="001400"/>
                </a:solidFill>
                <a:cs typeface="+mn-ea"/>
              </a:rPr>
              <a:t>mov 3, reg1</a:t>
            </a:r>
          </a:p>
          <a:p>
            <a:pPr algn="ctr">
              <a:lnSpc>
                <a:spcPct val="120000"/>
              </a:lnSpc>
            </a:pPr>
            <a:r>
              <a:rPr lang="en" altLang="zh-CN" sz="2000" dirty="0">
                <a:solidFill>
                  <a:srgbClr val="001400"/>
                </a:solidFill>
                <a:cs typeface="+mn-ea"/>
              </a:rPr>
              <a:t>mov 5, reg2</a:t>
            </a:r>
          </a:p>
          <a:p>
            <a:pPr algn="ctr">
              <a:lnSpc>
                <a:spcPct val="120000"/>
              </a:lnSpc>
            </a:pPr>
            <a:r>
              <a:rPr lang="en" altLang="zh-CN" sz="2000" dirty="0">
                <a:solidFill>
                  <a:srgbClr val="001400"/>
                </a:solidFill>
                <a:cs typeface="+mn-ea"/>
              </a:rPr>
              <a:t>add reg1, reg2</a:t>
            </a:r>
          </a:p>
          <a:p>
            <a:pPr>
              <a:lnSpc>
                <a:spcPct val="120000"/>
              </a:lnSpc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Programming Language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: a system of notation for writing computer programs</a:t>
            </a:r>
            <a:endParaRPr lang="en" altLang="zh-CN" sz="2400" b="1" dirty="0">
              <a:solidFill>
                <a:srgbClr val="001400"/>
              </a:solidFill>
              <a:cs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Machine Language: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 Instructions represented in binary form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Assembly Language: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 A programming language that corresponds directly to machine language, using specific symbols to represent opcodes and operand addresses</a:t>
            </a:r>
            <a:endParaRPr lang="en" altLang="zh-CN" sz="2400" b="1" dirty="0">
              <a:solidFill>
                <a:srgbClr val="001400"/>
              </a:solidFill>
              <a:cs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High-Level Programming Language: </a:t>
            </a:r>
            <a:r>
              <a:rPr lang="en" altLang="zh-CN" sz="2400" dirty="0">
                <a:solidFill>
                  <a:srgbClr val="001400"/>
                </a:solidFill>
                <a:cs typeface="+mn-ea"/>
              </a:rPr>
              <a:t>strong abstraction from the details of the computer, easy-to-understand by human but needs to be ``transformed’’ to machine language</a:t>
            </a:r>
          </a:p>
        </p:txBody>
      </p:sp>
    </p:spTree>
    <p:extLst>
      <p:ext uri="{BB962C8B-B14F-4D97-AF65-F5344CB8AC3E}">
        <p14:creationId xmlns:p14="http://schemas.microsoft.com/office/powerpoint/2010/main" val="34443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E297DF-510E-E371-DFB5-4DCDDAE9EFBD}"/>
              </a:ext>
            </a:extLst>
          </p:cNvPr>
          <p:cNvSpPr txBox="1"/>
          <p:nvPr/>
        </p:nvSpPr>
        <p:spPr>
          <a:xfrm>
            <a:off x="660400" y="422414"/>
            <a:ext cx="87623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Interpreted vs. Compiled language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08F5B4-3E3B-42AF-F12A-1D73C7375C16}"/>
              </a:ext>
            </a:extLst>
          </p:cNvPr>
          <p:cNvSpPr txBox="1"/>
          <p:nvPr/>
        </p:nvSpPr>
        <p:spPr>
          <a:xfrm>
            <a:off x="660400" y="1286309"/>
            <a:ext cx="11531600" cy="24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0" i="0" dirty="0">
                <a:solidFill>
                  <a:srgbClr val="202124"/>
                </a:solidFill>
                <a:effectLst/>
              </a:rPr>
              <a:t>The way to </a:t>
            </a:r>
            <a:r>
              <a:rPr lang="en" altLang="zh-CN" sz="2400" dirty="0">
                <a:solidFill>
                  <a:srgbClr val="202124"/>
                </a:solidFill>
              </a:rPr>
              <a:t>transform a language to machine language</a:t>
            </a:r>
            <a:endParaRPr lang="en" altLang="zh-CN" sz="2400" dirty="0">
              <a:solidFill>
                <a:srgbClr val="040C28"/>
              </a:solidFill>
              <a:sym typeface="+mn-lt"/>
            </a:endParaRPr>
          </a:p>
          <a:p>
            <a:pPr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1" i="0" dirty="0">
                <a:solidFill>
                  <a:srgbClr val="202124"/>
                </a:solidFill>
                <a:effectLst/>
              </a:rPr>
              <a:t>Compiled language: </a:t>
            </a:r>
            <a:r>
              <a:rPr lang="en" altLang="zh-CN" sz="2400" i="0" dirty="0">
                <a:solidFill>
                  <a:srgbClr val="202124"/>
                </a:solidFill>
                <a:effectLst/>
              </a:rPr>
              <a:t>entirely </a:t>
            </a:r>
            <a:r>
              <a:rPr lang="en" altLang="zh-CN" sz="2400" b="0" i="0" dirty="0">
                <a:solidFill>
                  <a:srgbClr val="040C28"/>
                </a:solidFill>
                <a:effectLst/>
              </a:rPr>
              <a:t>converted into machine code so that the processor can execute it (e.g., C/C++, </a:t>
            </a:r>
            <a:r>
              <a:rPr lang="en" altLang="zh-CN" sz="2400" b="0" i="0" dirty="0" err="1">
                <a:solidFill>
                  <a:srgbClr val="040C28"/>
                </a:solidFill>
                <a:effectLst/>
              </a:rPr>
              <a:t>fortran</a:t>
            </a:r>
            <a:r>
              <a:rPr lang="en" altLang="zh-CN" sz="2400" b="0" i="0" dirty="0">
                <a:solidFill>
                  <a:srgbClr val="040C28"/>
                </a:solidFill>
                <a:effectLst/>
              </a:rPr>
              <a:t>)</a:t>
            </a:r>
          </a:p>
          <a:p>
            <a:pPr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b="1" i="0" dirty="0">
                <a:solidFill>
                  <a:srgbClr val="202124"/>
                </a:solidFill>
                <a:effectLst/>
              </a:rPr>
              <a:t>Interpreted language</a:t>
            </a:r>
            <a:r>
              <a:rPr lang="en" altLang="zh-CN" sz="2400" b="0" i="0" dirty="0">
                <a:solidFill>
                  <a:srgbClr val="202124"/>
                </a:solidFill>
                <a:effectLst/>
              </a:rPr>
              <a:t>: no compiling, </a:t>
            </a:r>
            <a:r>
              <a:rPr lang="en" altLang="zh-CN" sz="2400" b="0" i="0" dirty="0">
                <a:solidFill>
                  <a:srgbClr val="040C28"/>
                </a:solidFill>
                <a:effectLst/>
              </a:rPr>
              <a:t>statements in the code are executed directly (e.g., Java, Python, ..)</a:t>
            </a:r>
            <a:endParaRPr lang="en-US" altLang="zh-CN" sz="2400" dirty="0">
              <a:solidFill>
                <a:srgbClr val="000000"/>
              </a:solidFill>
              <a:sym typeface="+mn-lt"/>
            </a:endParaRPr>
          </a:p>
        </p:txBody>
      </p:sp>
      <p:pic>
        <p:nvPicPr>
          <p:cNvPr id="5" name="图片 4" descr="图示&#10;&#10;中度可信度描述已自动生成">
            <a:extLst>
              <a:ext uri="{FF2B5EF4-FFF2-40B4-BE49-F238E27FC236}">
                <a16:creationId xmlns:a16="http://schemas.microsoft.com/office/drawing/2014/main" id="{48AE48AC-6D97-B6DC-249E-B2A8ABC3C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6"/>
          <a:stretch/>
        </p:blipFill>
        <p:spPr>
          <a:xfrm>
            <a:off x="4238621" y="3429000"/>
            <a:ext cx="3031827" cy="2877345"/>
          </a:xfrm>
          <a:prstGeom prst="rect">
            <a:avLst/>
          </a:prstGeom>
        </p:spPr>
      </p:pic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B82FC41D-7447-4B3A-B9D9-2648A6ABA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/>
        </p:blipFill>
        <p:spPr>
          <a:xfrm>
            <a:off x="8286256" y="3429000"/>
            <a:ext cx="3119683" cy="28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5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3787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BE297DF-510E-E371-DFB5-4DCDDAE9EFBD}"/>
              </a:ext>
            </a:extLst>
          </p:cNvPr>
          <p:cNvSpPr txBox="1"/>
          <p:nvPr/>
        </p:nvSpPr>
        <p:spPr>
          <a:xfrm>
            <a:off x="660400" y="422414"/>
            <a:ext cx="11170529" cy="14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" altLang="zh-CN" sz="4400" b="1" dirty="0">
                <a:solidFill>
                  <a:srgbClr val="008000"/>
                </a:solidFill>
                <a:ea typeface="+mj-ea"/>
                <a:cs typeface="+mj-cs"/>
              </a:rPr>
              <a:t>Procedural vs Object-oriented language</a:t>
            </a:r>
          </a:p>
          <a:p>
            <a:pPr>
              <a:lnSpc>
                <a:spcPct val="120000"/>
              </a:lnSpc>
            </a:pPr>
            <a:endParaRPr lang="en" altLang="zh-CN" sz="4400" dirty="0">
              <a:solidFill>
                <a:srgbClr val="001400"/>
              </a:solidFill>
              <a:cs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08F5B4-3E3B-42AF-F12A-1D73C7375C16}"/>
              </a:ext>
            </a:extLst>
          </p:cNvPr>
          <p:cNvSpPr txBox="1"/>
          <p:nvPr/>
        </p:nvSpPr>
        <p:spPr>
          <a:xfrm>
            <a:off x="660400" y="1286309"/>
            <a:ext cx="11531600" cy="5334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Procedural programming languages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i="0" u="none" strike="noStrike" dirty="0">
                <a:effectLst/>
              </a:rPr>
              <a:t>Emphasizes procedures and routines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i="0" u="none" strike="noStrike" dirty="0">
                <a:effectLst/>
              </a:rPr>
              <a:t>Linear control flow with explicit sequencing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i="0" u="none" strike="noStrike" dirty="0">
                <a:effectLst/>
              </a:rPr>
              <a:t>Limited support for code reuse and encapsulation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i="0" u="none" strike="noStrike" dirty="0">
                <a:effectLst/>
              </a:rPr>
              <a:t>Examples: C, Fortran, Pascal</a:t>
            </a:r>
          </a:p>
          <a:p>
            <a:pPr>
              <a:lnSpc>
                <a:spcPct val="130000"/>
              </a:lnSpc>
            </a:pPr>
            <a:endParaRPr lang="en" altLang="zh-CN" sz="2400" dirty="0">
              <a:solidFill>
                <a:srgbClr val="001400"/>
              </a:solidFill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" altLang="zh-CN" sz="2400" b="1" dirty="0">
                <a:solidFill>
                  <a:srgbClr val="001400"/>
                </a:solidFill>
                <a:cs typeface="+mn-ea"/>
              </a:rPr>
              <a:t>Object-oriented programming languages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Focuses on objects with data and methods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Encapsulation, inheritance, and polymorphism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Modeling real-world entities and interactions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Examples: Java, C++, Python</a:t>
            </a:r>
          </a:p>
        </p:txBody>
      </p:sp>
      <p:pic>
        <p:nvPicPr>
          <p:cNvPr id="1026" name="Picture 2" descr="Procedural Programming and Object-Oriented Programming in C++ - Scaler  Topics">
            <a:extLst>
              <a:ext uri="{FF2B5EF4-FFF2-40B4-BE49-F238E27FC236}">
                <a16:creationId xmlns:a16="http://schemas.microsoft.com/office/drawing/2014/main" id="{F57F77AE-2BDE-6DEC-B7A9-DC621F4F3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1464" r="8887" b="21290"/>
          <a:stretch/>
        </p:blipFill>
        <p:spPr bwMode="auto">
          <a:xfrm>
            <a:off x="7412154" y="3272881"/>
            <a:ext cx="4674763" cy="300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7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008000"/>
                </a:solidFill>
                <a:latin typeface="+mn-lt"/>
              </a:rPr>
              <a:t>Course</a:t>
            </a:r>
            <a:r>
              <a:rPr lang="zh-CN" altLang="en-US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zh-CN" b="1" dirty="0">
                <a:solidFill>
                  <a:srgbClr val="008000"/>
                </a:solidFill>
                <a:latin typeface="+mn-lt"/>
              </a:rPr>
              <a:t>Information</a:t>
            </a:r>
            <a:endParaRPr lang="zh-CN" alt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B7760AC-D1F1-EBA6-74E2-9A28D4C7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86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Features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F97467-5712-8EFA-9CF7-6B4AAA943C72}"/>
              </a:ext>
            </a:extLst>
          </p:cNvPr>
          <p:cNvSpPr txBox="1"/>
          <p:nvPr/>
        </p:nvSpPr>
        <p:spPr>
          <a:xfrm>
            <a:off x="660400" y="1297982"/>
            <a:ext cx="11087285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rgbClr val="000000"/>
                </a:solidFill>
              </a:rPr>
              <a:t>High-level </a:t>
            </a:r>
            <a:r>
              <a:rPr lang="en" altLang="zh-CN" sz="2400" dirty="0">
                <a:solidFill>
                  <a:srgbClr val="000000"/>
                </a:solidFill>
              </a:rPr>
              <a:t>abstract (written in C)</a:t>
            </a:r>
          </a:p>
          <a:p>
            <a:pPr marL="457200" lvl="2" indent="-342900">
              <a:lnSpc>
                <a:spcPct val="150000"/>
              </a:lnSpc>
              <a:buFont typeface="系统字体常规体"/>
              <a:buChar char="-"/>
            </a:pPr>
            <a:r>
              <a:rPr lang="en" altLang="zh-CN" sz="2400" dirty="0">
                <a:solidFill>
                  <a:srgbClr val="000000"/>
                </a:solidFill>
              </a:rPr>
              <a:t>Various basic data types</a:t>
            </a:r>
          </a:p>
          <a:p>
            <a:pPr marL="457200" lvl="2" indent="-342900">
              <a:lnSpc>
                <a:spcPct val="150000"/>
              </a:lnSpc>
              <a:buFont typeface="系统字体常规体"/>
              <a:buChar char="-"/>
            </a:pPr>
            <a:r>
              <a:rPr lang="en" altLang="zh-CN" sz="2400" dirty="0">
                <a:solidFill>
                  <a:srgbClr val="000000"/>
                </a:solidFill>
              </a:rPr>
              <a:t>Clean error handling: Exceptions raising and catching supported</a:t>
            </a:r>
          </a:p>
          <a:p>
            <a:pPr lvl="1" indent="-342900">
              <a:lnSpc>
                <a:spcPct val="150000"/>
              </a:lnSpc>
              <a:buFont typeface="系统字体常规体"/>
              <a:buChar char="-"/>
            </a:pPr>
            <a:r>
              <a:rPr lang="en" altLang="zh-CN" sz="2400" dirty="0">
                <a:solidFill>
                  <a:srgbClr val="000000"/>
                </a:solidFill>
              </a:rPr>
              <a:t>Advanced features: Generators and list comprehensions</a:t>
            </a:r>
            <a:endParaRPr lang="en-US" altLang="zh-CN" sz="2400" dirty="0">
              <a:solidFill>
                <a:srgbClr val="000000"/>
              </a:solidFill>
              <a:sym typeface="+mn-lt"/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sym typeface="+mn-lt"/>
              </a:rPr>
              <a:t>Interpreted language </a:t>
            </a: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&amp; Interactive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sym typeface="+mn-lt"/>
              </a:rPr>
              <a:t>Object-oriented</a:t>
            </a: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: almost everything in Python is an object, even functions</a:t>
            </a:r>
            <a:endParaRPr lang="en" altLang="zh-CN" sz="2400" dirty="0">
              <a:solidFill>
                <a:srgbClr val="000000"/>
              </a:solidFill>
              <a:sym typeface="+mn-lt"/>
            </a:endParaRPr>
          </a:p>
          <a:p>
            <a:pPr>
              <a:lnSpc>
                <a:spcPct val="150000"/>
              </a:lnSpc>
            </a:pPr>
            <a:endParaRPr lang="en" altLang="zh-CN" sz="2400" b="1" dirty="0">
              <a:solidFill>
                <a:srgbClr val="000000"/>
              </a:solidFill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rgbClr val="000000"/>
                </a:solidFill>
              </a:rPr>
              <a:t>Dynamic data type</a:t>
            </a:r>
            <a:r>
              <a:rPr lang="en" altLang="zh-CN" sz="2400" dirty="0">
                <a:solidFill>
                  <a:srgbClr val="000000"/>
                </a:solidFill>
              </a:rPr>
              <a:t>: No need to specify types for variables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b="1" dirty="0">
                <a:solidFill>
                  <a:srgbClr val="000000"/>
                </a:solidFill>
              </a:rPr>
              <a:t>Automatic memory management</a:t>
            </a:r>
            <a:r>
              <a:rPr lang="en" altLang="zh-CN" sz="2400" dirty="0">
                <a:solidFill>
                  <a:srgbClr val="000000"/>
                </a:solidFill>
              </a:rPr>
              <a:t>: No need to allocate and free memory manually</a:t>
            </a:r>
          </a:p>
        </p:txBody>
      </p:sp>
    </p:spTree>
    <p:extLst>
      <p:ext uri="{BB962C8B-B14F-4D97-AF65-F5344CB8AC3E}">
        <p14:creationId xmlns:p14="http://schemas.microsoft.com/office/powerpoint/2010/main" val="2889916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Disadvantages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F97467-5712-8EFA-9CF7-6B4AAA943C72}"/>
              </a:ext>
            </a:extLst>
          </p:cNvPr>
          <p:cNvSpPr txBox="1"/>
          <p:nvPr/>
        </p:nvSpPr>
        <p:spPr>
          <a:xfrm>
            <a:off x="660400" y="1386456"/>
            <a:ext cx="11076098" cy="2315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" altLang="zh-CN" sz="2400" dirty="0">
                <a:solidFill>
                  <a:srgbClr val="001400"/>
                </a:solidFill>
                <a:cs typeface="+mn-ea"/>
              </a:rPr>
              <a:t>Sacrifices efficiency for simplicity</a:t>
            </a:r>
            <a:endParaRPr lang="en-US" altLang="zh-CN" sz="2800" dirty="0">
              <a:solidFill>
                <a:srgbClr val="001400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Slower basic operations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Poor memory efficiency</a:t>
            </a:r>
          </a:p>
          <a:p>
            <a:pPr marL="800100" lvl="1" indent="-342900">
              <a:lnSpc>
                <a:spcPct val="130000"/>
              </a:lnSpc>
              <a:buFont typeface="系统字体常规体"/>
              <a:buChar char="-"/>
            </a:pPr>
            <a:r>
              <a:rPr lang="en" altLang="zh-CN" sz="2400" dirty="0">
                <a:solidFill>
                  <a:srgbClr val="000000"/>
                </a:solidFill>
              </a:rPr>
              <a:t>Problematic when need to optimize memory (e.g., develop apps)</a:t>
            </a:r>
          </a:p>
          <a:p>
            <a:pPr marL="0" lvl="1">
              <a:lnSpc>
                <a:spcPct val="120000"/>
              </a:lnSpc>
            </a:pPr>
            <a:r>
              <a:rPr lang="en" altLang="zh-CN" sz="2400" dirty="0">
                <a:solidFill>
                  <a:srgbClr val="001400"/>
                </a:solidFill>
                <a:cs typeface="+mn-ea"/>
                <a:sym typeface="+mn-lt"/>
              </a:rPr>
              <a:t>Solution: develop complex modules with C++ but provide a Python interface</a:t>
            </a:r>
            <a:endParaRPr lang="en-US" altLang="zh-CN" sz="2400" dirty="0">
              <a:solidFill>
                <a:srgbClr val="0014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636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F97467-5712-8EFA-9CF7-6B4AAA943C72}"/>
              </a:ext>
            </a:extLst>
          </p:cNvPr>
          <p:cNvSpPr txBox="1"/>
          <p:nvPr/>
        </p:nvSpPr>
        <p:spPr>
          <a:xfrm>
            <a:off x="660400" y="1301060"/>
            <a:ext cx="11076098" cy="437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dirty="0">
                <a:solidFill>
                  <a:srgbClr val="000000"/>
                </a:solidFill>
              </a:rPr>
              <a:t>Anything not requiring efficiency for practical deployment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Research</a:t>
            </a:r>
          </a:p>
          <a:p>
            <a:pPr marL="342900" indent="-342900" algn="just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dirty="0">
                <a:solidFill>
                  <a:srgbClr val="000000"/>
                </a:solidFill>
              </a:rPr>
              <a:t>Data Process, </a:t>
            </a:r>
            <a:r>
              <a:rPr lang="en-US" altLang="zh-CN" sz="2400" b="0" i="0" dirty="0">
                <a:solidFill>
                  <a:srgbClr val="000000"/>
                </a:solidFill>
                <a:effectLst/>
              </a:rPr>
              <a:t>Data Analysis</a:t>
            </a:r>
            <a:r>
              <a:rPr lang="en-US" altLang="zh-CN" sz="2400" dirty="0">
                <a:solidFill>
                  <a:srgbClr val="000000"/>
                </a:solidFill>
              </a:rPr>
              <a:t>, </a:t>
            </a:r>
            <a:r>
              <a:rPr lang="en-US" altLang="zh-CN" sz="2400" b="0" i="0" dirty="0">
                <a:solidFill>
                  <a:srgbClr val="000000"/>
                </a:solidFill>
                <a:effectLst/>
              </a:rPr>
              <a:t>Calculation, …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</a:rPr>
              <a:t>Automation Script</a:t>
            </a:r>
          </a:p>
          <a:p>
            <a:pPr marL="342900" indent="-342900" algn="just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b="0" i="0" dirty="0">
                <a:solidFill>
                  <a:srgbClr val="000000"/>
                </a:solidFill>
                <a:effectLst/>
              </a:rPr>
              <a:t>OS, Database, … 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solidFill>
                  <a:srgbClr val="000000"/>
                </a:solidFill>
                <a:effectLst/>
              </a:rPr>
              <a:t>Prototype product development</a:t>
            </a:r>
          </a:p>
          <a:p>
            <a:pPr marL="342900" indent="-342900" algn="just">
              <a:lnSpc>
                <a:spcPct val="130000"/>
              </a:lnSpc>
              <a:buFont typeface="系统字体常规体"/>
              <a:buChar char="-"/>
            </a:pPr>
            <a:r>
              <a:rPr lang="en-US" altLang="zh-CN" sz="2400" dirty="0">
                <a:solidFill>
                  <a:srgbClr val="000000"/>
                </a:solidFill>
              </a:rPr>
              <a:t>Django</a:t>
            </a:r>
            <a:endParaRPr lang="en-US" altLang="zh-CN" sz="2400" b="0" i="0" dirty="0">
              <a:solidFill>
                <a:srgbClr val="000000"/>
              </a:solidFill>
              <a:effectLst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solidFill>
                  <a:srgbClr val="000000"/>
                </a:solidFill>
                <a:effectLst/>
              </a:rPr>
              <a:t>Machine Learning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solidFill>
                  <a:srgbClr val="000000"/>
                </a:solidFill>
                <a:effectLst/>
              </a:rPr>
              <a:t>Web Crawling</a:t>
            </a:r>
            <a:endParaRPr lang="en-US" altLang="zh-CN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0A9B97-56E6-743F-2BC8-D5764B6D9B16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Python is suitable for …</a:t>
            </a:r>
          </a:p>
        </p:txBody>
      </p:sp>
      <p:pic>
        <p:nvPicPr>
          <p:cNvPr id="2" name="Picture 2" descr="COOL CLASSES: &quot;Mathematics Beyond Calculus&quot; | Haverblog">
            <a:extLst>
              <a:ext uri="{FF2B5EF4-FFF2-40B4-BE49-F238E27FC236}">
                <a16:creationId xmlns:a16="http://schemas.microsoft.com/office/drawing/2014/main" id="{D207F2CC-9516-758A-BEA1-D5155ABC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88" y="2154680"/>
            <a:ext cx="2561424" cy="19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ython Web Development with Django - Arthonsys Technologies">
            <a:extLst>
              <a:ext uri="{FF2B5EF4-FFF2-40B4-BE49-F238E27FC236}">
                <a16:creationId xmlns:a16="http://schemas.microsoft.com/office/drawing/2014/main" id="{4E55AB09-29BD-D33C-DA5B-39C26F4A7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t="28141" r="23040"/>
          <a:stretch/>
        </p:blipFill>
        <p:spPr bwMode="auto">
          <a:xfrm>
            <a:off x="9371206" y="2154679"/>
            <a:ext cx="2561423" cy="19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2eaab8502d5a247735b8c6caa34ace6e">
            <a:extLst>
              <a:ext uri="{FF2B5EF4-FFF2-40B4-BE49-F238E27FC236}">
                <a16:creationId xmlns:a16="http://schemas.microsoft.com/office/drawing/2014/main" id="{94054C57-61CF-D28B-4608-848456774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83" b="10017"/>
          <a:stretch/>
        </p:blipFill>
        <p:spPr>
          <a:xfrm>
            <a:off x="9371206" y="4250774"/>
            <a:ext cx="2561423" cy="1921068"/>
          </a:xfrm>
          <a:prstGeom prst="rect">
            <a:avLst/>
          </a:prstGeom>
        </p:spPr>
      </p:pic>
      <p:pic>
        <p:nvPicPr>
          <p:cNvPr id="6" name="图片 5" descr="616e6dea4a18aa03bcb9e30b5e53b5a4">
            <a:extLst>
              <a:ext uri="{FF2B5EF4-FFF2-40B4-BE49-F238E27FC236}">
                <a16:creationId xmlns:a16="http://schemas.microsoft.com/office/drawing/2014/main" id="{ED8467B9-1A7B-0D1A-EA37-F27D48A54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900" y="4250774"/>
            <a:ext cx="2562412" cy="19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0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5E19DA3D-41BE-411D-FC43-B13E5A4ADE9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008000"/>
                </a:solidFill>
                <a:latin typeface="+mn-lt"/>
              </a:rPr>
              <a:t>Start Coding with Python</a:t>
            </a:r>
            <a:endParaRPr lang="zh-CN" alt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98AC997-8670-8B9B-C6FB-D14B77EC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4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Python Setup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CC6661-A4FB-CAEC-D6C4-51F29FB0CF36}"/>
              </a:ext>
            </a:extLst>
          </p:cNvPr>
          <p:cNvSpPr txBox="1"/>
          <p:nvPr/>
        </p:nvSpPr>
        <p:spPr>
          <a:xfrm>
            <a:off x="605126" y="1199969"/>
            <a:ext cx="10961061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Download and install Python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https://</a:t>
            </a:r>
            <a:r>
              <a:rPr lang="en-US" altLang="zh-CN" sz="2400" dirty="0" err="1">
                <a:cs typeface="+mn-ea"/>
                <a:sym typeface="+mn-lt"/>
              </a:rPr>
              <a:t>www.python.org</a:t>
            </a:r>
            <a:r>
              <a:rPr lang="en-US" altLang="zh-CN" sz="2400" dirty="0">
                <a:cs typeface="+mn-ea"/>
                <a:sym typeface="+mn-lt"/>
              </a:rPr>
              <a:t>/downloads/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Try if it has been installed successfully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5B786D-E021-A448-6E4D-C7623879A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86" y="2662007"/>
            <a:ext cx="7378700" cy="12192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5D7CDF2-305A-E0EF-4C73-BA75FC71B03C}"/>
              </a:ext>
            </a:extLst>
          </p:cNvPr>
          <p:cNvSpPr txBox="1"/>
          <p:nvPr/>
        </p:nvSpPr>
        <p:spPr>
          <a:xfrm>
            <a:off x="660400" y="4052027"/>
            <a:ext cx="10961061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Code with Python in two modes: interactive &amp; file</a:t>
            </a:r>
          </a:p>
        </p:txBody>
      </p:sp>
    </p:spTree>
    <p:extLst>
      <p:ext uri="{BB962C8B-B14F-4D97-AF65-F5344CB8AC3E}">
        <p14:creationId xmlns:p14="http://schemas.microsoft.com/office/powerpoint/2010/main" val="420097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49AEDD-4659-A904-D25F-9D4ED772158A}"/>
              </a:ext>
            </a:extLst>
          </p:cNvPr>
          <p:cNvSpPr txBox="1"/>
          <p:nvPr/>
        </p:nvSpPr>
        <p:spPr>
          <a:xfrm>
            <a:off x="660399" y="422414"/>
            <a:ext cx="1141185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Start coding with Python – interactive mode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41E7C7-1D3D-AE87-7539-4059C1EE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713391"/>
            <a:ext cx="7200900" cy="1841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D750338-E195-D010-622B-3FF1296D19E7}"/>
              </a:ext>
            </a:extLst>
          </p:cNvPr>
          <p:cNvSpPr txBox="1"/>
          <p:nvPr/>
        </p:nvSpPr>
        <p:spPr>
          <a:xfrm>
            <a:off x="605126" y="1199969"/>
            <a:ext cx="10961061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Enter the interactive python interface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CC9E65-3C85-6E3B-F3B5-5A2358F6FD3A}"/>
              </a:ext>
            </a:extLst>
          </p:cNvPr>
          <p:cNvSpPr txBox="1"/>
          <p:nvPr/>
        </p:nvSpPr>
        <p:spPr>
          <a:xfrm>
            <a:off x="622302" y="3581131"/>
            <a:ext cx="7200900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Try printing something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6D3E23-2310-711F-76DE-9C5AE0B61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1" y="4087103"/>
            <a:ext cx="7200900" cy="6985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9F3AB6F-2C22-9FC4-06F3-684B29E44567}"/>
              </a:ext>
            </a:extLst>
          </p:cNvPr>
          <p:cNvSpPr txBox="1"/>
          <p:nvPr/>
        </p:nvSpPr>
        <p:spPr>
          <a:xfrm>
            <a:off x="7823201" y="5335270"/>
            <a:ext cx="7200900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Exit the interactive interface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125E3CF-8339-6B53-68C6-C74476E5F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553" b="399"/>
          <a:stretch/>
        </p:blipFill>
        <p:spPr>
          <a:xfrm>
            <a:off x="7861300" y="5867482"/>
            <a:ext cx="4114800" cy="5059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39B68C-A6D5-9CE9-743F-A61CEB7B3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7" b="25219"/>
          <a:stretch/>
        </p:blipFill>
        <p:spPr>
          <a:xfrm>
            <a:off x="622301" y="5330161"/>
            <a:ext cx="7167274" cy="10826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CA313FA-5E09-E1F6-6169-E44E57545F4A}"/>
              </a:ext>
            </a:extLst>
          </p:cNvPr>
          <p:cNvSpPr txBox="1"/>
          <p:nvPr/>
        </p:nvSpPr>
        <p:spPr>
          <a:xfrm>
            <a:off x="626774" y="4803058"/>
            <a:ext cx="9942286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Display the results instantly, suitable for simple, one-time computations</a:t>
            </a:r>
          </a:p>
        </p:txBody>
      </p:sp>
    </p:spTree>
    <p:extLst>
      <p:ext uri="{BB962C8B-B14F-4D97-AF65-F5344CB8AC3E}">
        <p14:creationId xmlns:p14="http://schemas.microsoft.com/office/powerpoint/2010/main" val="2126539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49AEDD-4659-A904-D25F-9D4ED772158A}"/>
              </a:ext>
            </a:extLst>
          </p:cNvPr>
          <p:cNvSpPr txBox="1"/>
          <p:nvPr/>
        </p:nvSpPr>
        <p:spPr>
          <a:xfrm>
            <a:off x="660400" y="422414"/>
            <a:ext cx="953951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Start coding with Python – file mode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750338-E195-D010-622B-3FF1296D19E7}"/>
              </a:ext>
            </a:extLst>
          </p:cNvPr>
          <p:cNvSpPr txBox="1"/>
          <p:nvPr/>
        </p:nvSpPr>
        <p:spPr>
          <a:xfrm>
            <a:off x="605126" y="1199969"/>
            <a:ext cx="10961061" cy="94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Store the commands in a file and execute it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Create a `.</a:t>
            </a:r>
            <a:r>
              <a:rPr lang="en-US" altLang="zh-CN" sz="2400" dirty="0" err="1">
                <a:cs typeface="+mn-ea"/>
                <a:sym typeface="+mn-lt"/>
              </a:rPr>
              <a:t>py</a:t>
            </a:r>
            <a:r>
              <a:rPr lang="en-US" altLang="zh-CN" sz="2400" dirty="0">
                <a:cs typeface="+mn-ea"/>
                <a:sym typeface="+mn-lt"/>
              </a:rPr>
              <a:t>’ file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A3C3A6-F686-1003-0F55-D45A3246E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4" y="2212405"/>
            <a:ext cx="5338958" cy="356536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687F623-FC1F-505D-F359-1AC5E9B53CC2}"/>
              </a:ext>
            </a:extLst>
          </p:cNvPr>
          <p:cNvSpPr txBox="1"/>
          <p:nvPr/>
        </p:nvSpPr>
        <p:spPr>
          <a:xfrm>
            <a:off x="6695621" y="1674554"/>
            <a:ext cx="3422589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Execute the file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C64EFB5-0762-FDA6-7B4A-5B2A2070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621" y="2206200"/>
            <a:ext cx="5154187" cy="11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02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2A4C5-F717-8C3E-1B7B-5D94A377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4D97185-6FD9-84D6-CFF9-DC3BAEB446D0}"/>
              </a:ext>
            </a:extLst>
          </p:cNvPr>
          <p:cNvSpPr txBox="1"/>
          <p:nvPr/>
        </p:nvSpPr>
        <p:spPr>
          <a:xfrm>
            <a:off x="660400" y="1407773"/>
            <a:ext cx="11052629" cy="511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b="1" dirty="0">
                <a:solidFill>
                  <a:srgbClr val="001400"/>
                </a:solidFill>
                <a:ea typeface="+mj-ea"/>
                <a:cs typeface="+mn-ea"/>
              </a:rPr>
              <a:t>Integrated Development Environment (IDE)</a:t>
            </a: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: a software application that provides comprehensive facilities to computer programmers for software development.</a:t>
            </a:r>
          </a:p>
          <a:p>
            <a:pPr>
              <a:lnSpc>
                <a:spcPct val="130000"/>
              </a:lnSpc>
            </a:pPr>
            <a:endParaRPr lang="en" altLang="zh-CN" sz="2400" dirty="0">
              <a:solidFill>
                <a:srgbClr val="001400"/>
              </a:solidFill>
              <a:ea typeface="+mj-ea"/>
              <a:cs typeface="+mn-ea"/>
            </a:endParaRPr>
          </a:p>
          <a:p>
            <a:pPr>
              <a:lnSpc>
                <a:spcPct val="130000"/>
              </a:lnSpc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Why using IDE?</a:t>
            </a:r>
          </a:p>
          <a:p>
            <a:pPr>
              <a:lnSpc>
                <a:spcPct val="130000"/>
              </a:lnSpc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Integrated functionalities: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Syntax highlight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Auto completion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Debug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Hierarchical file structure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Environment management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Remote server connection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DB89E30-E175-B43C-3749-07D9AB605A30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IDE</a:t>
            </a:r>
          </a:p>
        </p:txBody>
      </p:sp>
      <p:sp>
        <p:nvSpPr>
          <p:cNvPr id="8" name="页脚占位符 1">
            <a:extLst>
              <a:ext uri="{FF2B5EF4-FFF2-40B4-BE49-F238E27FC236}">
                <a16:creationId xmlns:a16="http://schemas.microsoft.com/office/drawing/2014/main" id="{CF6222EC-604A-1C66-8EB6-59A92239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39832F-645F-9846-F5CC-1566C8E2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269" y="2562397"/>
            <a:ext cx="4288065" cy="24815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39845B-C299-1402-DE66-7C5F9C0F7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666" y="2562397"/>
            <a:ext cx="3326166" cy="24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9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80E08-099C-6AEF-3E33-A3AF8A91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3A91627-DF28-F3A3-D841-91E5D8F2E045}"/>
              </a:ext>
            </a:extLst>
          </p:cNvPr>
          <p:cNvSpPr txBox="1"/>
          <p:nvPr/>
        </p:nvSpPr>
        <p:spPr>
          <a:xfrm>
            <a:off x="660400" y="1407773"/>
            <a:ext cx="11052629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Recommended IDEs for Python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PyCharm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Visual Studio Code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98EA2FA-835B-5CBC-47BE-14439AB2DCE2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IDE</a:t>
            </a:r>
          </a:p>
        </p:txBody>
      </p:sp>
      <p:sp>
        <p:nvSpPr>
          <p:cNvPr id="8" name="页脚占位符 1">
            <a:extLst>
              <a:ext uri="{FF2B5EF4-FFF2-40B4-BE49-F238E27FC236}">
                <a16:creationId xmlns:a16="http://schemas.microsoft.com/office/drawing/2014/main" id="{22639171-8CE5-E93D-D1D7-4D8B7C57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77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EBA1C-A73C-3348-4C0A-BB9DF0E21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19DCE3E-4845-5D2D-F98F-A6BC1A3545D3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PyCharm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1ED087-5E85-BEA9-5360-AA4C5393BFD3}"/>
              </a:ext>
            </a:extLst>
          </p:cNvPr>
          <p:cNvSpPr txBox="1"/>
          <p:nvPr/>
        </p:nvSpPr>
        <p:spPr>
          <a:xfrm>
            <a:off x="0" y="6066254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https://www.jetbrains.com/pycharm/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5BD2A34-564F-1AEE-0597-DB419E7C5AD7}"/>
              </a:ext>
            </a:extLst>
          </p:cNvPr>
          <p:cNvSpPr txBox="1"/>
          <p:nvPr/>
        </p:nvSpPr>
        <p:spPr>
          <a:xfrm>
            <a:off x="660400" y="1253382"/>
            <a:ext cx="9550401" cy="197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Currently one of the most used tools for Python development</a:t>
            </a:r>
            <a:endParaRPr lang="en-US" altLang="zh-CN" sz="2400" dirty="0">
              <a:solidFill>
                <a:srgbClr val="001400"/>
              </a:solidFill>
              <a:ea typeface="+mj-ea"/>
              <a:cs typeface="+mn-ea"/>
            </a:endParaRPr>
          </a:p>
          <a:p>
            <a:pPr marL="342900" indent="-342900" fontAlgn="base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Integrated powerful tools for Python</a:t>
            </a:r>
          </a:p>
          <a:p>
            <a:pPr marL="342900" indent="-342900" fontAlgn="base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Intelligent code editor &amp; debugging and testing</a:t>
            </a:r>
          </a:p>
          <a:p>
            <a:pPr marL="342900" indent="-342900" fontAlgn="base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Open-source community version and commercial professional version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B887A2-81C3-4F88-2928-EEAC8E95FD50}"/>
              </a:ext>
            </a:extLst>
          </p:cNvPr>
          <p:cNvSpPr txBox="1"/>
          <p:nvPr/>
        </p:nvSpPr>
        <p:spPr>
          <a:xfrm>
            <a:off x="4200939" y="6035476"/>
            <a:ext cx="75007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zh-CN" sz="2000" b="1" i="0" dirty="0">
                <a:effectLst/>
              </a:rPr>
              <a:t>Education licenses:</a:t>
            </a:r>
            <a:r>
              <a:rPr lang="en-US" altLang="zh-CN" sz="2000" b="1" dirty="0"/>
              <a:t> </a:t>
            </a:r>
            <a:r>
              <a:rPr lang="en-US" altLang="zh-CN" sz="2000" dirty="0"/>
              <a:t>https://www.jetbrains.com/shop/eform/students</a:t>
            </a:r>
            <a:endParaRPr lang="zh-CN" altLang="en-US" sz="2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9ADFDC2-ADAA-C760-0C81-0A334459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9FD019-4221-6528-50EA-22EF1A1DE5EC}"/>
              </a:ext>
            </a:extLst>
          </p:cNvPr>
          <p:cNvSpPr txBox="1"/>
          <p:nvPr/>
        </p:nvSpPr>
        <p:spPr>
          <a:xfrm>
            <a:off x="660400" y="3228916"/>
            <a:ext cx="4897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>
                <a:solidFill>
                  <a:srgbClr val="FF0000"/>
                </a:solidFill>
                <a:ea typeface="+mj-ea"/>
                <a:cs typeface="+mn-ea"/>
              </a:rPr>
              <a:t>Convenient, easy-to-use for beginners</a:t>
            </a:r>
            <a:endParaRPr lang="zh-CN" altLang="en-US" sz="2400" dirty="0">
              <a:solidFill>
                <a:srgbClr val="FF0000"/>
              </a:solidFill>
              <a:ea typeface="+mj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903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187ECD8-073F-42FE-9384-4C1D3FFED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b="6179"/>
          <a:stretch/>
        </p:blipFill>
        <p:spPr>
          <a:xfrm>
            <a:off x="595289" y="1366218"/>
            <a:ext cx="2652436" cy="3379681"/>
          </a:xfrm>
          <a:prstGeom prst="roundRect">
            <a:avLst>
              <a:gd name="adj" fmla="val 103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A0478C1-6541-4B5C-9332-D86CF8DB984F}"/>
              </a:ext>
            </a:extLst>
          </p:cNvPr>
          <p:cNvSpPr/>
          <p:nvPr/>
        </p:nvSpPr>
        <p:spPr bwMode="auto">
          <a:xfrm>
            <a:off x="595289" y="4031036"/>
            <a:ext cx="2652436" cy="732210"/>
          </a:xfrm>
          <a:prstGeom prst="roundRect">
            <a:avLst>
              <a:gd name="adj" fmla="val 22999"/>
            </a:avLst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116414" indent="-116414" algn="ctr" defTabSz="60958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25000"/>
              <a:buFont typeface="Wingdings" pitchFamily="2" charset="2"/>
              <a:buChar char=""/>
            </a:pPr>
            <a:endParaRPr lang="zh-CN" altLang="en-US" sz="2267" b="1">
              <a:latin typeface="Calibri" pitchFamily="34" charset="0"/>
              <a:cs typeface="Arial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9ACC2C-EB8F-4FB1-B5EC-82BA9BC943B1}"/>
              </a:ext>
            </a:extLst>
          </p:cNvPr>
          <p:cNvSpPr txBox="1"/>
          <p:nvPr/>
        </p:nvSpPr>
        <p:spPr>
          <a:xfrm>
            <a:off x="595288" y="3898080"/>
            <a:ext cx="2652435" cy="96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defTabSz="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gradFill>
                  <a:gsLst>
                    <a:gs pos="42000">
                      <a:srgbClr val="956F2A">
                        <a:shade val="67500"/>
                        <a:satMod val="115000"/>
                      </a:srgbClr>
                    </a:gs>
                    <a:gs pos="100000">
                      <a:srgbClr val="114CB7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微软雅黑"/>
                <a:cs typeface="+mj-cs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effectLst/>
              </a:rPr>
              <a:t>Ying SUN</a:t>
            </a:r>
          </a:p>
          <a:p>
            <a:pPr algn="ctr"/>
            <a:r>
              <a:rPr lang="en-US" altLang="zh-CN" sz="2133" dirty="0">
                <a:solidFill>
                  <a:schemeClr val="bg1"/>
                </a:solidFill>
                <a:effectLst/>
              </a:rPr>
              <a:t>Assistant Professor</a:t>
            </a:r>
            <a:endParaRPr lang="zh-CN" altLang="en-US" sz="2133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C7440BE1-9B41-473D-BEC1-AC9B927F1DD4}"/>
              </a:ext>
            </a:extLst>
          </p:cNvPr>
          <p:cNvSpPr txBox="1">
            <a:spLocks/>
          </p:cNvSpPr>
          <p:nvPr/>
        </p:nvSpPr>
        <p:spPr bwMode="auto">
          <a:xfrm>
            <a:off x="3254422" y="1171709"/>
            <a:ext cx="8051339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defTabSz="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gradFill>
                  <a:gsLst>
                    <a:gs pos="42000">
                      <a:srgbClr val="956F2A">
                        <a:shade val="67500"/>
                        <a:satMod val="115000"/>
                      </a:srgbClr>
                    </a:gs>
                    <a:gs pos="100000">
                      <a:srgbClr val="114CB7"/>
                    </a:gs>
                  </a:gsLst>
                  <a:lin ang="10800000" scaled="1"/>
                </a:gradFill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5pPr>
            <a:lvl6pPr marL="3429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6pPr>
            <a:lvl7pPr marL="6858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7pPr>
            <a:lvl8pPr marL="10287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8pPr>
            <a:lvl9pPr marL="13716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457189">
              <a:defRPr/>
            </a:pPr>
            <a:r>
              <a:rPr lang="en-US" altLang="zh-CN" sz="2400" dirty="0">
                <a:solidFill>
                  <a:schemeClr val="tx1"/>
                </a:solidFill>
              </a:rPr>
              <a:t>Experiences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A84043A-3C0D-4164-9D1D-8B6551BB8E59}"/>
              </a:ext>
            </a:extLst>
          </p:cNvPr>
          <p:cNvSpPr/>
          <p:nvPr/>
        </p:nvSpPr>
        <p:spPr>
          <a:xfrm>
            <a:off x="3267386" y="1607477"/>
            <a:ext cx="8924614" cy="187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2022-now,</a:t>
            </a:r>
            <a:r>
              <a:rPr lang="zh-CN" altLang="en-US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 HKUST(GZ), Assistant Professor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2018-2022, </a:t>
            </a:r>
            <a:r>
              <a:rPr lang="fr-FR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Baidu</a:t>
            </a: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, Research Intern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2017-2022,</a:t>
            </a:r>
            <a:r>
              <a:rPr lang="zh-CN" altLang="en-US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Institute of Computing Technology, CAS,</a:t>
            </a:r>
            <a:r>
              <a:rPr lang="zh-CN" altLang="en-US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PhD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2015-2017,</a:t>
            </a:r>
            <a:r>
              <a:rPr lang="zh-CN" altLang="en-US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leader of ICPC training team, BIT SE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2013-2017,</a:t>
            </a:r>
            <a:r>
              <a:rPr lang="zh-CN" altLang="en-US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 </a:t>
            </a:r>
            <a:r>
              <a:rPr lang="en-US" altLang="zh-CN" sz="1867" kern="0" dirty="0">
                <a:cs typeface="宋体" panose="02010600030101010101" pitchFamily="2" charset="-122"/>
                <a:sym typeface="Calibri" panose="020F0502020204030204" pitchFamily="34" charset="0"/>
              </a:rPr>
              <a:t>Beijing Institute of Technology, BE</a:t>
            </a:r>
          </a:p>
        </p:txBody>
      </p:sp>
      <p:sp>
        <p:nvSpPr>
          <p:cNvPr id="2" name="内容占位符 4">
            <a:extLst>
              <a:ext uri="{FF2B5EF4-FFF2-40B4-BE49-F238E27FC236}">
                <a16:creationId xmlns:a16="http://schemas.microsoft.com/office/drawing/2014/main" id="{3854F80C-9F1D-0CC9-A2CE-44221041C6A5}"/>
              </a:ext>
            </a:extLst>
          </p:cNvPr>
          <p:cNvSpPr txBox="1">
            <a:spLocks/>
          </p:cNvSpPr>
          <p:nvPr/>
        </p:nvSpPr>
        <p:spPr>
          <a:xfrm>
            <a:off x="582325" y="5595274"/>
            <a:ext cx="2672097" cy="5829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400" b="1" dirty="0">
                <a:ea typeface="微软雅黑 Light" panose="020B0502040204020203" pitchFamily="34" charset="-122"/>
              </a:rPr>
              <a:t>XAI, Data Mining</a:t>
            </a:r>
            <a:endParaRPr lang="zh-CN" altLang="en-US" sz="2667" b="1" dirty="0">
              <a:ea typeface="微软雅黑 Light" panose="020B0502040204020203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2F02C87-4159-665F-5A05-D7D1F963BA1D}"/>
              </a:ext>
            </a:extLst>
          </p:cNvPr>
          <p:cNvSpPr txBox="1">
            <a:spLocks/>
          </p:cNvSpPr>
          <p:nvPr/>
        </p:nvSpPr>
        <p:spPr bwMode="auto">
          <a:xfrm>
            <a:off x="3247725" y="3453888"/>
            <a:ext cx="8051339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defTabSz="3429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gradFill>
                  <a:gsLst>
                    <a:gs pos="42000">
                      <a:srgbClr val="956F2A">
                        <a:shade val="67500"/>
                        <a:satMod val="115000"/>
                      </a:srgbClr>
                    </a:gs>
                    <a:gs pos="100000">
                      <a:srgbClr val="114CB7"/>
                    </a:gs>
                  </a:gsLst>
                  <a:lin ang="10800000" scaled="1"/>
                </a:gradFill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5pPr>
            <a:lvl6pPr marL="3429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6pPr>
            <a:lvl7pPr marL="6858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7pPr>
            <a:lvl8pPr marL="10287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8pPr>
            <a:lvl9pPr marL="1371600"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defTabSz="457189">
              <a:defRPr/>
            </a:pPr>
            <a:r>
              <a:rPr lang="en-US" altLang="zh-CN" sz="2400" dirty="0">
                <a:solidFill>
                  <a:schemeClr val="tx1"/>
                </a:solidFill>
                <a:latin typeface="+mj-lt"/>
              </a:rPr>
              <a:t>Honors</a:t>
            </a:r>
            <a:endParaRPr lang="zh-CN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6FB231-E802-E215-CDFF-74E56E56DF6D}"/>
              </a:ext>
            </a:extLst>
          </p:cNvPr>
          <p:cNvSpPr txBox="1"/>
          <p:nvPr/>
        </p:nvSpPr>
        <p:spPr>
          <a:xfrm>
            <a:off x="3287045" y="3880826"/>
            <a:ext cx="8904955" cy="2620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2023 CCF Excellent Doctoral Dissertation Incentive Program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2023 Young Chinese Female AI Scholars List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2022 </a:t>
            </a:r>
            <a:r>
              <a:rPr lang="en-US" altLang="zh-CN" sz="1867" kern="0" dirty="0" err="1"/>
              <a:t>Zhuliyuehua</a:t>
            </a:r>
            <a:r>
              <a:rPr lang="en-US" altLang="zh-CN" sz="1867" kern="0" dirty="0"/>
              <a:t> award of Chinese Academy of Sciences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2021, 2019, 2014 National Scholarship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2017</a:t>
            </a:r>
            <a:r>
              <a:rPr lang="zh-CN" altLang="en-US" sz="1867" kern="0" dirty="0"/>
              <a:t> </a:t>
            </a:r>
            <a:r>
              <a:rPr lang="en-US" altLang="zh-CN" sz="1867" kern="0" dirty="0"/>
              <a:t>ACM-ICPC World Finalist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ACM-ICPC Asia Regional Contest (Hongkong), 2nd Runner-Up (Gold)</a:t>
            </a:r>
          </a:p>
          <a:p>
            <a:pPr marL="617979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867" kern="0" dirty="0"/>
              <a:t>ACM-ICPC Asia Regional Contest (Shenyang), 2nd Runner-Up (Gold)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3ECC0-3466-8C29-431D-D1A39AF35860}"/>
              </a:ext>
            </a:extLst>
          </p:cNvPr>
          <p:cNvSpPr/>
          <p:nvPr/>
        </p:nvSpPr>
        <p:spPr bwMode="auto">
          <a:xfrm>
            <a:off x="582325" y="4884248"/>
            <a:ext cx="2704721" cy="48023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116414" indent="-116414" algn="ctr" defTabSz="60958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25000"/>
              <a:buFont typeface="Wingdings" pitchFamily="2" charset="2"/>
              <a:buChar char=""/>
            </a:pPr>
            <a:r>
              <a:rPr lang="en-US" altLang="zh-CN" sz="2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AI Thrust</a:t>
            </a:r>
            <a:endParaRPr lang="zh-CN" altLang="en-US" sz="24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7D009A-EF21-ACFD-BA38-7F37F218EE92}"/>
              </a:ext>
            </a:extLst>
          </p:cNvPr>
          <p:cNvSpPr txBox="1"/>
          <p:nvPr/>
        </p:nvSpPr>
        <p:spPr>
          <a:xfrm>
            <a:off x="11520000" y="6480000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4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3917DC-C6D8-EFB0-6057-E45CBDFA3B1D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Instructor</a:t>
            </a:r>
          </a:p>
        </p:txBody>
      </p:sp>
      <p:sp>
        <p:nvSpPr>
          <p:cNvPr id="9" name="页脚占位符 1">
            <a:extLst>
              <a:ext uri="{FF2B5EF4-FFF2-40B4-BE49-F238E27FC236}">
                <a16:creationId xmlns:a16="http://schemas.microsoft.com/office/drawing/2014/main" id="{223E636B-FDEB-0A2D-28BA-9F9E588C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11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30276-00AD-A10E-ED1F-25B9BDC6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FF92DE0C-2F6D-CF6B-BE00-F62D649D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6FDAF5-C7E7-A0F1-E7C9-1693706DEE15}"/>
              </a:ext>
            </a:extLst>
          </p:cNvPr>
          <p:cNvSpPr txBox="1"/>
          <p:nvPr/>
        </p:nvSpPr>
        <p:spPr>
          <a:xfrm>
            <a:off x="695569" y="1252585"/>
            <a:ext cx="429008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</a:rPr>
              <a:t>A package repository for Python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DBB2A81-A57A-7398-3E34-988FE12DB96B}"/>
              </a:ext>
            </a:extLst>
          </p:cNvPr>
          <p:cNvSpPr txBox="1"/>
          <p:nvPr/>
        </p:nvSpPr>
        <p:spPr>
          <a:xfrm>
            <a:off x="667121" y="61018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https://pypi.org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DA21B5-59B1-BD83-BFCD-A330A7FF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1" y="1890181"/>
            <a:ext cx="5363512" cy="30542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54A736-3A83-0E37-7AA7-575C5D5A3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92" y="1887639"/>
            <a:ext cx="5547734" cy="305676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9E2054-5379-023B-A5ED-2C13137EDF21}"/>
              </a:ext>
            </a:extLst>
          </p:cNvPr>
          <p:cNvSpPr txBox="1"/>
          <p:nvPr/>
        </p:nvSpPr>
        <p:spPr>
          <a:xfrm>
            <a:off x="660400" y="422414"/>
            <a:ext cx="10389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  <a:sym typeface="+mn-lt"/>
              </a:rPr>
              <a:t>PyPI</a:t>
            </a: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 - The Python Package Index</a:t>
            </a:r>
          </a:p>
        </p:txBody>
      </p:sp>
    </p:spTree>
    <p:extLst>
      <p:ext uri="{BB962C8B-B14F-4D97-AF65-F5344CB8AC3E}">
        <p14:creationId xmlns:p14="http://schemas.microsoft.com/office/powerpoint/2010/main" val="4086417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781AE-89EC-E742-EE3D-D478FCD78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3DD2A605-F65E-940F-C3D6-77888558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668053-B45C-9A26-AAF2-A57D701E49BF}"/>
              </a:ext>
            </a:extLst>
          </p:cNvPr>
          <p:cNvSpPr txBox="1"/>
          <p:nvPr/>
        </p:nvSpPr>
        <p:spPr>
          <a:xfrm>
            <a:off x="667121" y="61018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https://pypi.org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36A1596-92EC-4654-DDDC-24C89C100AFD}"/>
              </a:ext>
            </a:extLst>
          </p:cNvPr>
          <p:cNvSpPr txBox="1"/>
          <p:nvPr/>
        </p:nvSpPr>
        <p:spPr>
          <a:xfrm>
            <a:off x="695568" y="1274731"/>
            <a:ext cx="875323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</a:rPr>
              <a:t>Install and use packages in </a:t>
            </a:r>
            <a:r>
              <a:rPr lang="en-US" altLang="zh-CN" sz="2400" dirty="0" err="1">
                <a:cs typeface="+mn-ea"/>
              </a:rPr>
              <a:t>PyPI</a:t>
            </a:r>
            <a:r>
              <a:rPr lang="en-US" altLang="zh-CN" sz="2400" dirty="0">
                <a:cs typeface="+mn-ea"/>
              </a:rPr>
              <a:t>: pip (installed with Python)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3B5A676-FC09-5346-1E61-7C3DDC2DE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489"/>
          <a:stretch/>
        </p:blipFill>
        <p:spPr>
          <a:xfrm>
            <a:off x="745593" y="1951150"/>
            <a:ext cx="6017528" cy="6858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3A098E8-38DF-AA4A-4FBC-8B9FE26E268B}"/>
              </a:ext>
            </a:extLst>
          </p:cNvPr>
          <p:cNvSpPr txBox="1"/>
          <p:nvPr/>
        </p:nvSpPr>
        <p:spPr>
          <a:xfrm>
            <a:off x="695569" y="2977869"/>
            <a:ext cx="6586974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</a:rPr>
              <a:t>Before install: cannot find the module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20B931-BDF7-210A-4169-5B93FEAA334C}"/>
              </a:ext>
            </a:extLst>
          </p:cNvPr>
          <p:cNvSpPr txBox="1"/>
          <p:nvPr/>
        </p:nvSpPr>
        <p:spPr>
          <a:xfrm>
            <a:off x="7131730" y="3726318"/>
            <a:ext cx="94038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cs typeface="+mn-ea"/>
              </a:rPr>
              <a:t>Install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46F46A-88B8-A916-BDCB-8484E68FD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3" t="143" r="-1" b="91425"/>
          <a:stretch/>
        </p:blipFill>
        <p:spPr>
          <a:xfrm>
            <a:off x="745593" y="3600194"/>
            <a:ext cx="4157962" cy="14148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230C6DA-C295-9BA4-71FB-144DD0153428}"/>
              </a:ext>
            </a:extLst>
          </p:cNvPr>
          <p:cNvSpPr/>
          <p:nvPr/>
        </p:nvSpPr>
        <p:spPr>
          <a:xfrm>
            <a:off x="3836151" y="3600194"/>
            <a:ext cx="1224121" cy="219600"/>
          </a:xfrm>
          <a:prstGeom prst="rect">
            <a:avLst/>
          </a:prstGeom>
          <a:solidFill>
            <a:srgbClr val="001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6846205-F1C2-019F-A8B2-3FA363924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8310" r="10342" b="19037"/>
          <a:stretch/>
        </p:blipFill>
        <p:spPr>
          <a:xfrm>
            <a:off x="745593" y="3741684"/>
            <a:ext cx="4314679" cy="12191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2C5484B-277D-98D9-0171-5F3F39268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948" y="4320868"/>
            <a:ext cx="4489339" cy="12236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5CDD92B-3D64-7F16-5704-930183B88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93" y="5113235"/>
            <a:ext cx="4314679" cy="802379"/>
          </a:xfrm>
          <a:prstGeom prst="rect">
            <a:avLst/>
          </a:prstGeom>
        </p:spPr>
      </p:pic>
      <p:cxnSp>
        <p:nvCxnSpPr>
          <p:cNvPr id="21" name="曲线连接符 20">
            <a:extLst>
              <a:ext uri="{FF2B5EF4-FFF2-40B4-BE49-F238E27FC236}">
                <a16:creationId xmlns:a16="http://schemas.microsoft.com/office/drawing/2014/main" id="{39C464A6-2FE8-102D-5B97-218C43475CE5}"/>
              </a:ext>
            </a:extLst>
          </p:cNvPr>
          <p:cNvCxnSpPr>
            <a:stCxn id="16" idx="3"/>
            <a:endCxn id="19" idx="3"/>
          </p:cNvCxnSpPr>
          <p:nvPr/>
        </p:nvCxnSpPr>
        <p:spPr>
          <a:xfrm>
            <a:off x="5060272" y="4351248"/>
            <a:ext cx="12700" cy="1163177"/>
          </a:xfrm>
          <a:prstGeom prst="curvedConnector3">
            <a:avLst>
              <a:gd name="adj1" fmla="val 343636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DC9EFE8C-5005-7574-F7AE-DD0398520637}"/>
              </a:ext>
            </a:extLst>
          </p:cNvPr>
          <p:cNvSpPr txBox="1"/>
          <p:nvPr/>
        </p:nvSpPr>
        <p:spPr>
          <a:xfrm>
            <a:off x="660400" y="422414"/>
            <a:ext cx="10389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  <a:sym typeface="+mn-lt"/>
              </a:rPr>
              <a:t>PyPI</a:t>
            </a: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 - The Python Package Index</a:t>
            </a:r>
          </a:p>
        </p:txBody>
      </p:sp>
    </p:spTree>
    <p:extLst>
      <p:ext uri="{BB962C8B-B14F-4D97-AF65-F5344CB8AC3E}">
        <p14:creationId xmlns:p14="http://schemas.microsoft.com/office/powerpoint/2010/main" val="1906954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B9E2D-4FF6-D570-0F26-0C62F4D0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4BE14AE-ED9D-627C-7C4F-117EA7D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926213-A080-606F-1EB5-589B1F898ED4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Conda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5E7D47-249C-1DD5-9A67-8F109CD4A518}"/>
              </a:ext>
            </a:extLst>
          </p:cNvPr>
          <p:cNvSpPr txBox="1"/>
          <p:nvPr/>
        </p:nvSpPr>
        <p:spPr>
          <a:xfrm>
            <a:off x="0" y="5952377"/>
            <a:ext cx="1119682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000" b="1" dirty="0">
                <a:latin typeface="+mj-lt"/>
                <a:ea typeface="+mj-ea"/>
                <a:cs typeface="+mn-ea"/>
                <a:sym typeface="+mn-lt"/>
              </a:rPr>
              <a:t>Anaconda: </a:t>
            </a:r>
            <a:r>
              <a:rPr lang="en-US" altLang="zh-CN" sz="2000" b="1" dirty="0">
                <a:latin typeface="+mj-lt"/>
                <a:ea typeface="+mj-ea"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https://www.anaconda.com/</a:t>
            </a:r>
            <a:endParaRPr lang="en-US" altLang="zh-CN" sz="2000" b="1" dirty="0">
              <a:latin typeface="+mj-lt"/>
              <a:ea typeface="+mj-ea"/>
              <a:cs typeface="+mn-ea"/>
              <a:sym typeface="+mn-lt"/>
            </a:endParaRPr>
          </a:p>
        </p:txBody>
      </p:sp>
      <p:sp>
        <p:nvSpPr>
          <p:cNvPr id="7" name="流程图: 过程 6">
            <a:extLst>
              <a:ext uri="{FF2B5EF4-FFF2-40B4-BE49-F238E27FC236}">
                <a16:creationId xmlns:a16="http://schemas.microsoft.com/office/drawing/2014/main" id="{4B3304CB-F3DB-6EC7-90EA-C6D0929BD6B0}"/>
              </a:ext>
            </a:extLst>
          </p:cNvPr>
          <p:cNvSpPr/>
          <p:nvPr/>
        </p:nvSpPr>
        <p:spPr>
          <a:xfrm>
            <a:off x="2922056" y="2095937"/>
            <a:ext cx="2121106" cy="693295"/>
          </a:xfrm>
          <a:prstGeom prst="flowChartProcess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  <a:ea typeface="+mj-ea"/>
              </a:rPr>
              <a:t>Project A</a:t>
            </a:r>
            <a:endParaRPr lang="zh-CN" altLang="en-US" dirty="0">
              <a:solidFill>
                <a:srgbClr val="003E00"/>
              </a:solidFill>
              <a:latin typeface="+mj-lt"/>
              <a:ea typeface="+mj-ea"/>
            </a:endParaRPr>
          </a:p>
        </p:txBody>
      </p:sp>
      <p:sp>
        <p:nvSpPr>
          <p:cNvPr id="8" name="流程图: 过程 7">
            <a:extLst>
              <a:ext uri="{FF2B5EF4-FFF2-40B4-BE49-F238E27FC236}">
                <a16:creationId xmlns:a16="http://schemas.microsoft.com/office/drawing/2014/main" id="{7F055568-E32A-23D8-77CE-A5F3CF54CDF1}"/>
              </a:ext>
            </a:extLst>
          </p:cNvPr>
          <p:cNvSpPr/>
          <p:nvPr/>
        </p:nvSpPr>
        <p:spPr>
          <a:xfrm>
            <a:off x="6605607" y="2095938"/>
            <a:ext cx="2121106" cy="693295"/>
          </a:xfrm>
          <a:prstGeom prst="flowChartProcess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  <a:ea typeface="+mj-ea"/>
              </a:rPr>
              <a:t>Project B</a:t>
            </a:r>
            <a:endParaRPr lang="zh-CN" altLang="en-US" dirty="0">
              <a:solidFill>
                <a:srgbClr val="003E00"/>
              </a:solidFill>
              <a:latin typeface="+mj-lt"/>
              <a:ea typeface="+mj-ea"/>
            </a:endParaRPr>
          </a:p>
        </p:txBody>
      </p:sp>
      <p:sp>
        <p:nvSpPr>
          <p:cNvPr id="9" name="流程图: 过程 8">
            <a:extLst>
              <a:ext uri="{FF2B5EF4-FFF2-40B4-BE49-F238E27FC236}">
                <a16:creationId xmlns:a16="http://schemas.microsoft.com/office/drawing/2014/main" id="{893CEE41-BB56-B761-D22E-F8580DEAAB86}"/>
              </a:ext>
            </a:extLst>
          </p:cNvPr>
          <p:cNvSpPr/>
          <p:nvPr/>
        </p:nvSpPr>
        <p:spPr>
          <a:xfrm>
            <a:off x="2922055" y="2789233"/>
            <a:ext cx="2121107" cy="2375942"/>
          </a:xfrm>
          <a:prstGeom prst="flowChartProcess">
            <a:avLst/>
          </a:prstGeom>
          <a:solidFill>
            <a:srgbClr val="42B395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</a:rPr>
              <a:t>Python &gt;=3.8</a:t>
            </a:r>
          </a:p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</a:rPr>
              <a:t>TensorFlow 2</a:t>
            </a:r>
          </a:p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</a:rPr>
              <a:t>…</a:t>
            </a:r>
          </a:p>
        </p:txBody>
      </p:sp>
      <p:sp>
        <p:nvSpPr>
          <p:cNvPr id="10" name="流程图: 过程 9">
            <a:extLst>
              <a:ext uri="{FF2B5EF4-FFF2-40B4-BE49-F238E27FC236}">
                <a16:creationId xmlns:a16="http://schemas.microsoft.com/office/drawing/2014/main" id="{67EDEA2C-6AB1-171A-56A2-91DE0C26662B}"/>
              </a:ext>
            </a:extLst>
          </p:cNvPr>
          <p:cNvSpPr/>
          <p:nvPr/>
        </p:nvSpPr>
        <p:spPr>
          <a:xfrm>
            <a:off x="6605607" y="2789233"/>
            <a:ext cx="2121107" cy="2375942"/>
          </a:xfrm>
          <a:prstGeom prst="flowChartProcess">
            <a:avLst/>
          </a:prstGeom>
          <a:solidFill>
            <a:srgbClr val="42B395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</a:rPr>
              <a:t>Python &lt;= 3.5</a:t>
            </a:r>
          </a:p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</a:rPr>
              <a:t>TensorFlow 1.4</a:t>
            </a:r>
          </a:p>
          <a:p>
            <a:pPr algn="ctr"/>
            <a:r>
              <a:rPr lang="en-US" altLang="zh-CN" dirty="0">
                <a:solidFill>
                  <a:srgbClr val="003E00"/>
                </a:solidFill>
                <a:latin typeface="+mj-lt"/>
              </a:rPr>
              <a:t>…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54B35F-E547-3DBE-8BC3-1B5D585F43A6}"/>
              </a:ext>
            </a:extLst>
          </p:cNvPr>
          <p:cNvSpPr txBox="1"/>
          <p:nvPr/>
        </p:nvSpPr>
        <p:spPr>
          <a:xfrm>
            <a:off x="9373535" y="3461721"/>
            <a:ext cx="1280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3E00"/>
                </a:solidFill>
                <a:latin typeface="+mj-lt"/>
                <a:ea typeface="+mj-ea"/>
              </a:rPr>
              <a:t>Conflict?</a:t>
            </a:r>
            <a:endParaRPr lang="zh-CN" altLang="en-US" sz="2400" dirty="0">
              <a:solidFill>
                <a:srgbClr val="003E00"/>
              </a:solidFill>
              <a:latin typeface="+mj-lt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C7BE93-B600-C3D2-A06E-DFD9F006C9D1}"/>
              </a:ext>
            </a:extLst>
          </p:cNvPr>
          <p:cNvSpPr txBox="1"/>
          <p:nvPr/>
        </p:nvSpPr>
        <p:spPr>
          <a:xfrm>
            <a:off x="604078" y="1403439"/>
            <a:ext cx="11772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3E00"/>
                </a:solidFill>
                <a:latin typeface="+mj-lt"/>
                <a:ea typeface="+mj-ea"/>
                <a:cs typeface="+mn-ea"/>
                <a:sym typeface="+mn-lt"/>
              </a:rPr>
              <a:t>Efficiently manage multiple isolated Python environments</a:t>
            </a:r>
            <a:endParaRPr lang="zh-CN" altLang="en-US" sz="2400" dirty="0">
              <a:solidFill>
                <a:srgbClr val="003E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28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FC771A-0DE5-E059-E89A-B79599E0CD93}"/>
              </a:ext>
            </a:extLst>
          </p:cNvPr>
          <p:cNvSpPr txBox="1"/>
          <p:nvPr/>
        </p:nvSpPr>
        <p:spPr>
          <a:xfrm>
            <a:off x="672592" y="1282320"/>
            <a:ext cx="9239504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b="0" i="0" u="none" strike="noStrike" dirty="0">
                <a:solidFill>
                  <a:srgbClr val="222222"/>
                </a:solidFill>
                <a:effectLst/>
              </a:rPr>
              <a:t>A</a:t>
            </a:r>
            <a:r>
              <a:rPr lang="en" altLang="zh-CN" sz="2400" i="0" u="none" strike="noStrike" dirty="0">
                <a:solidFill>
                  <a:srgbClr val="222222"/>
                </a:solidFill>
                <a:effectLst/>
              </a:rPr>
              <a:t> statement is an instruction that a Python interpreter can execute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8037729-9430-39BB-8D97-16DBD240C36D}"/>
              </a:ext>
            </a:extLst>
          </p:cNvPr>
          <p:cNvGrpSpPr/>
          <p:nvPr/>
        </p:nvGrpSpPr>
        <p:grpSpPr>
          <a:xfrm>
            <a:off x="658813" y="2198900"/>
            <a:ext cx="11257981" cy="3230477"/>
            <a:chOff x="660400" y="2336301"/>
            <a:chExt cx="8867189" cy="254484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F85D0B9-8925-2413-1399-70B063D959E8}"/>
                </a:ext>
              </a:extLst>
            </p:cNvPr>
            <p:cNvSpPr txBox="1"/>
            <p:nvPr/>
          </p:nvSpPr>
          <p:spPr>
            <a:xfrm>
              <a:off x="660400" y="2336301"/>
              <a:ext cx="3581400" cy="363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1" indent="-342900">
                <a:buFont typeface="Arial" panose="020B0604020202020204" pitchFamily="34" charset="0"/>
                <a:buChar char="•"/>
              </a:pPr>
              <a:r>
                <a:rPr lang="en-US" altLang="zh-CN" sz="2400" dirty="0"/>
                <a:t>Print Statement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293CFDA-A44F-AA4A-4F98-CA7DE00544ED}"/>
                </a:ext>
              </a:extLst>
            </p:cNvPr>
            <p:cNvSpPr txBox="1"/>
            <p:nvPr/>
          </p:nvSpPr>
          <p:spPr>
            <a:xfrm>
              <a:off x="660400" y="3219994"/>
              <a:ext cx="3581400" cy="363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1" indent="-342900">
                <a:buFont typeface="Arial" panose="020B0604020202020204" pitchFamily="34" charset="0"/>
                <a:buChar char="•"/>
              </a:pPr>
              <a:r>
                <a:rPr lang="en-US" altLang="zh-CN" sz="2400" dirty="0"/>
                <a:t>Assignment Statement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F1D5CF3-A63C-824C-D50F-C25A52635B25}"/>
                </a:ext>
              </a:extLst>
            </p:cNvPr>
            <p:cNvSpPr txBox="1"/>
            <p:nvPr/>
          </p:nvSpPr>
          <p:spPr>
            <a:xfrm>
              <a:off x="4598465" y="2336301"/>
              <a:ext cx="3520440" cy="363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1" indent="-342900">
                <a:buFont typeface="Arial" panose="020B0604020202020204" pitchFamily="34" charset="0"/>
                <a:buChar char="•"/>
              </a:pPr>
              <a:r>
                <a:rPr lang="en-US" altLang="zh-CN" sz="2400" dirty="0"/>
                <a:t>Looping Statement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748F6B9-A8A7-9D07-818C-11E95224C523}"/>
                </a:ext>
              </a:extLst>
            </p:cNvPr>
            <p:cNvSpPr txBox="1"/>
            <p:nvPr/>
          </p:nvSpPr>
          <p:spPr>
            <a:xfrm>
              <a:off x="4598465" y="3716373"/>
              <a:ext cx="3520440" cy="363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1" indent="-342900">
                <a:buFont typeface="Arial" panose="020B0604020202020204" pitchFamily="34" charset="0"/>
                <a:buChar char="•"/>
              </a:pPr>
              <a:r>
                <a:rPr lang="en-US" altLang="zh-CN" sz="2400" dirty="0"/>
                <a:t>Conditional Statement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062395C-A20B-08EF-A406-828D64D70CC2}"/>
                </a:ext>
              </a:extLst>
            </p:cNvPr>
            <p:cNvSpPr txBox="1"/>
            <p:nvPr/>
          </p:nvSpPr>
          <p:spPr>
            <a:xfrm>
              <a:off x="660400" y="4145700"/>
              <a:ext cx="3581400" cy="363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1" indent="-342900">
                <a:buFont typeface="Arial" panose="020B0604020202020204" pitchFamily="34" charset="0"/>
                <a:buChar char="•"/>
              </a:pPr>
              <a:r>
                <a:rPr lang="en-US" altLang="zh-CN" sz="2400" dirty="0"/>
                <a:t>Expression Statement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0D70881-5732-4011-E189-1F3DEF9D7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8465" y="2700519"/>
              <a:ext cx="4929124" cy="74527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D280A28-2DCD-2FA4-4F8D-5B064E3D3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889"/>
            <a:stretch/>
          </p:blipFill>
          <p:spPr>
            <a:xfrm>
              <a:off x="4598465" y="4103256"/>
              <a:ext cx="4929124" cy="7402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87E0ED6-8A05-16EF-E63C-FF62FAD2F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9309"/>
            <a:stretch/>
          </p:blipFill>
          <p:spPr>
            <a:xfrm>
              <a:off x="660400" y="2703368"/>
              <a:ext cx="3581400" cy="36337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3D24CE8-6C83-9910-9AC9-0BD995309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5049"/>
            <a:stretch/>
          </p:blipFill>
          <p:spPr>
            <a:xfrm>
              <a:off x="660400" y="3587299"/>
              <a:ext cx="3520440" cy="36337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423CAC2-01F6-2D47-E588-436A95C45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8482"/>
            <a:stretch/>
          </p:blipFill>
          <p:spPr>
            <a:xfrm>
              <a:off x="660400" y="4517772"/>
              <a:ext cx="3520440" cy="363374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48B2F99-328D-C824-11CF-28D82C33F6BA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What is Statement</a:t>
            </a:r>
          </a:p>
        </p:txBody>
      </p:sp>
    </p:spTree>
    <p:extLst>
      <p:ext uri="{BB962C8B-B14F-4D97-AF65-F5344CB8AC3E}">
        <p14:creationId xmlns:p14="http://schemas.microsoft.com/office/powerpoint/2010/main" val="3381214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1109268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Statement Terminates with End-of-Line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FC771A-0DE5-E059-E89A-B79599E0CD93}"/>
              </a:ext>
            </a:extLst>
          </p:cNvPr>
          <p:cNvSpPr txBox="1"/>
          <p:nvPr/>
        </p:nvSpPr>
        <p:spPr>
          <a:xfrm>
            <a:off x="660400" y="1282924"/>
            <a:ext cx="10693400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rgbClr val="222222"/>
                </a:solidFill>
              </a:rPr>
              <a:t>Python statement ends with end-of-line (EOL) instead of semicolon (;)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9B55C57-A66E-54C0-93F8-1ADFD8D66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90" r="7649" b="31037"/>
          <a:stretch/>
        </p:blipFill>
        <p:spPr>
          <a:xfrm>
            <a:off x="6123868" y="4046234"/>
            <a:ext cx="4329938" cy="6627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873A41D-6E60-37BC-4D8E-B460C2B0A0E9}"/>
              </a:ext>
            </a:extLst>
          </p:cNvPr>
          <p:cNvSpPr txBox="1"/>
          <p:nvPr/>
        </p:nvSpPr>
        <p:spPr>
          <a:xfrm>
            <a:off x="6123868" y="4751950"/>
            <a:ext cx="5754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Parentheses can contain expressions in multiple lines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16CEAF-3052-85B3-41DC-A175600C29D5}"/>
              </a:ext>
            </a:extLst>
          </p:cNvPr>
          <p:cNvSpPr txBox="1"/>
          <p:nvPr/>
        </p:nvSpPr>
        <p:spPr>
          <a:xfrm>
            <a:off x="6123869" y="3600613"/>
            <a:ext cx="4329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"\”: Separate one statement in two line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CD48BB1-E927-439F-3685-16D5273D8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23" b="28483"/>
          <a:stretch/>
        </p:blipFill>
        <p:spPr>
          <a:xfrm>
            <a:off x="6123868" y="5189260"/>
            <a:ext cx="4329938" cy="65210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3217ABA-B65F-3B53-CBFC-6A82B53BEC00}"/>
              </a:ext>
            </a:extLst>
          </p:cNvPr>
          <p:cNvSpPr txBox="1"/>
          <p:nvPr/>
        </p:nvSpPr>
        <p:spPr>
          <a:xfrm>
            <a:off x="794975" y="1981666"/>
            <a:ext cx="4859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Statements in C – end with semicolon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415DA6-02ED-B2DA-815C-84DD528CF538}"/>
              </a:ext>
            </a:extLst>
          </p:cNvPr>
          <p:cNvSpPr txBox="1"/>
          <p:nvPr/>
        </p:nvSpPr>
        <p:spPr>
          <a:xfrm>
            <a:off x="794975" y="4490660"/>
            <a:ext cx="4745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Statements in Python – end with EOL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4A45724-90E3-14A8-66CE-7A953810D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41"/>
          <a:stretch/>
        </p:blipFill>
        <p:spPr>
          <a:xfrm>
            <a:off x="794975" y="2350137"/>
            <a:ext cx="4745809" cy="18924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F4ABCBC-0143-479A-6D6E-F276D33E9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28"/>
          <a:stretch/>
        </p:blipFill>
        <p:spPr>
          <a:xfrm>
            <a:off x="794975" y="4883062"/>
            <a:ext cx="4559300" cy="907278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9EC58D47-E971-D98B-BFE7-C9AFC70ED0D5}"/>
              </a:ext>
            </a:extLst>
          </p:cNvPr>
          <p:cNvSpPr/>
          <p:nvPr/>
        </p:nvSpPr>
        <p:spPr>
          <a:xfrm>
            <a:off x="667010" y="1958444"/>
            <a:ext cx="4986985" cy="4052829"/>
          </a:xfrm>
          <a:prstGeom prst="roundRect">
            <a:avLst>
              <a:gd name="adj" fmla="val 8670"/>
            </a:avLst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31B0F2-3F70-12FD-1FE5-4A77EA689D4C}"/>
              </a:ext>
            </a:extLst>
          </p:cNvPr>
          <p:cNvSpPr txBox="1"/>
          <p:nvPr/>
        </p:nvSpPr>
        <p:spPr>
          <a:xfrm>
            <a:off x="6010656" y="3056720"/>
            <a:ext cx="4986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Multi-line statements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34C446DC-CA80-64EB-C558-0C4CED5BD4CD}"/>
              </a:ext>
            </a:extLst>
          </p:cNvPr>
          <p:cNvSpPr/>
          <p:nvPr/>
        </p:nvSpPr>
        <p:spPr>
          <a:xfrm>
            <a:off x="6010656" y="3518385"/>
            <a:ext cx="5754624" cy="2485271"/>
          </a:xfrm>
          <a:prstGeom prst="roundRect">
            <a:avLst>
              <a:gd name="adj" fmla="val 8670"/>
            </a:avLst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642A8E9-33A9-E23E-45F4-4C9AED32C678}"/>
              </a:ext>
            </a:extLst>
          </p:cNvPr>
          <p:cNvSpPr txBox="1"/>
          <p:nvPr/>
        </p:nvSpPr>
        <p:spPr>
          <a:xfrm>
            <a:off x="6010656" y="186221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Multiple statements on a single line</a:t>
            </a:r>
            <a:endParaRPr lang="zh-CN" altLang="en-US" sz="24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5E2CB6-B0FF-277E-6489-09B686D744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1245"/>
          <a:stretch/>
        </p:blipFill>
        <p:spPr>
          <a:xfrm>
            <a:off x="6010656" y="2323083"/>
            <a:ext cx="4532050" cy="6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3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Comments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FC771A-0DE5-E059-E89A-B79599E0CD93}"/>
              </a:ext>
            </a:extLst>
          </p:cNvPr>
          <p:cNvSpPr txBox="1"/>
          <p:nvPr/>
        </p:nvSpPr>
        <p:spPr>
          <a:xfrm>
            <a:off x="660398" y="2843205"/>
            <a:ext cx="4606083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/>
              <a:t>Single-line comment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4E00C7-646A-F45A-7489-557867B7C91F}"/>
              </a:ext>
            </a:extLst>
          </p:cNvPr>
          <p:cNvSpPr txBox="1"/>
          <p:nvPr/>
        </p:nvSpPr>
        <p:spPr>
          <a:xfrm>
            <a:off x="660397" y="1265937"/>
            <a:ext cx="10956473" cy="1493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Programmer-readable explanation or annotation</a:t>
            </a:r>
          </a:p>
          <a:p>
            <a:pPr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/>
              <a:t>Ignored by compilers and interpreters</a:t>
            </a:r>
          </a:p>
          <a:p>
            <a:pPr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Begin with ’#’, anything follows are ignored by the interpreter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241BA7-4BC3-CDEB-AC5E-C42446DFEADA}"/>
              </a:ext>
            </a:extLst>
          </p:cNvPr>
          <p:cNvSpPr txBox="1"/>
          <p:nvPr/>
        </p:nvSpPr>
        <p:spPr>
          <a:xfrm>
            <a:off x="5700191" y="2868269"/>
            <a:ext cx="4606083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/>
              <a:t>Multi-line comment</a:t>
            </a:r>
          </a:p>
          <a:p>
            <a:pPr>
              <a:lnSpc>
                <a:spcPct val="130000"/>
              </a:lnSpc>
            </a:pPr>
            <a:r>
              <a:rPr lang="en" altLang="zh-CN" sz="2400" dirty="0"/>
              <a:t>No separate ways like /* */ in C</a:t>
            </a:r>
            <a:endParaRPr lang="en-US" altLang="zh-CN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1C08C14-172B-C205-34BC-CC76F1E99824}"/>
              </a:ext>
            </a:extLst>
          </p:cNvPr>
          <p:cNvSpPr txBox="1"/>
          <p:nvPr/>
        </p:nvSpPr>
        <p:spPr>
          <a:xfrm>
            <a:off x="660399" y="4072123"/>
            <a:ext cx="4297878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/>
              <a:t>Inline comment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DF7FE12-1F8C-02FA-7624-D49C28056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271" b="-10641"/>
          <a:stretch/>
        </p:blipFill>
        <p:spPr>
          <a:xfrm>
            <a:off x="660398" y="3382738"/>
            <a:ext cx="4297879" cy="5336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B60F31-905E-959E-7A14-6D3C87553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17"/>
          <a:stretch/>
        </p:blipFill>
        <p:spPr>
          <a:xfrm>
            <a:off x="660397" y="4605795"/>
            <a:ext cx="4297879" cy="2635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60B481B-9EE9-7B37-87D2-A227850B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727" y="3930291"/>
            <a:ext cx="4676713" cy="91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64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" altLang="zh-CN" sz="4400" b="1" dirty="0">
                <a:solidFill>
                  <a:srgbClr val="008000"/>
                </a:solidFill>
                <a:ea typeface="+mj-ea"/>
                <a:cs typeface="+mj-cs"/>
              </a:rPr>
              <a:t>The Use of Comments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3F6A46-8E61-F80D-D67D-F5A4EF2AFFF1}"/>
              </a:ext>
            </a:extLst>
          </p:cNvPr>
          <p:cNvSpPr txBox="1"/>
          <p:nvPr/>
        </p:nvSpPr>
        <p:spPr>
          <a:xfrm>
            <a:off x="660400" y="1222287"/>
            <a:ext cx="680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Raise readability</a:t>
            </a:r>
            <a:endParaRPr lang="zh-CN" altLang="en-US" sz="2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15BA08E-BA92-D682-0C06-CCC1552A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7" y="1621814"/>
            <a:ext cx="6844225" cy="28272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D98F0F-672F-97FE-8285-CD0A11AB6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74"/>
          <a:stretch/>
        </p:blipFill>
        <p:spPr>
          <a:xfrm>
            <a:off x="6454895" y="3492773"/>
            <a:ext cx="5548829" cy="28633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7B291D-4B4F-2AB4-081A-70A1FED9FC18}"/>
              </a:ext>
            </a:extLst>
          </p:cNvPr>
          <p:cNvSpPr txBox="1"/>
          <p:nvPr/>
        </p:nvSpPr>
        <p:spPr>
          <a:xfrm>
            <a:off x="6454895" y="2995104"/>
            <a:ext cx="5548829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" altLang="zh-CN" sz="2400" b="0" i="0" u="none" strike="noStrike" dirty="0">
                <a:effectLst/>
              </a:rPr>
              <a:t>Temporarily disable some codes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494739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10184-9A2E-459D-0CC8-47F16642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F41E92-4931-2197-3E00-2E1555164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1083725" cy="4351338"/>
          </a:xfrm>
        </p:spPr>
        <p:txBody>
          <a:bodyPr/>
          <a:lstStyle/>
          <a:p>
            <a:pPr marL="342900" indent="-342900">
              <a:lnSpc>
                <a:spcPct val="130000"/>
              </a:lnSpc>
            </a:pPr>
            <a:r>
              <a:rPr lang="en" altLang="zh-CN" sz="2400" dirty="0"/>
              <a:t>Keywords are the special reserved words: e.g., import, True, False, def, return …</a:t>
            </a:r>
          </a:p>
          <a:p>
            <a:pPr marL="342900" indent="-342900">
              <a:lnSpc>
                <a:spcPct val="130000"/>
              </a:lnSpc>
            </a:pPr>
            <a:r>
              <a:rPr lang="en" altLang="zh-CN" sz="2400" dirty="0"/>
              <a:t>The meaning is predefined in the Python interpreter</a:t>
            </a:r>
          </a:p>
          <a:p>
            <a:pPr marL="342900" indent="-342900">
              <a:lnSpc>
                <a:spcPct val="130000"/>
              </a:lnSpc>
            </a:pPr>
            <a:r>
              <a:rPr lang="en" altLang="zh-CN" sz="2400" dirty="0"/>
              <a:t>Each keyword have specific meaning and operation</a:t>
            </a:r>
          </a:p>
          <a:p>
            <a:pPr marL="342900" indent="-342900">
              <a:lnSpc>
                <a:spcPct val="130000"/>
              </a:lnSpc>
            </a:pPr>
            <a:r>
              <a:rPr lang="en" altLang="zh-CN" sz="2400" dirty="0"/>
              <a:t>Define the syntax and structure of code</a:t>
            </a:r>
          </a:p>
          <a:p>
            <a:pPr marL="342900" indent="-342900">
              <a:lnSpc>
                <a:spcPct val="130000"/>
              </a:lnSpc>
            </a:pPr>
            <a:r>
              <a:rPr lang="en" altLang="zh-CN" sz="2400" dirty="0"/>
              <a:t>Cannot be used as names of variables, methods, classes, </a:t>
            </a:r>
            <a:r>
              <a:rPr lang="en" altLang="zh-CN" sz="2400" dirty="0" err="1"/>
              <a:t>etc</a:t>
            </a:r>
            <a:endParaRPr lang="en" altLang="zh-CN" sz="2400" dirty="0"/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C663C81F-0D58-B4AF-EBAE-C2E179CF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FE6F24-ED48-2FF7-6149-389ECADC0521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Keywords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3485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F9D4-589A-B147-B005-A56735DBD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7360F001-90A7-EF15-42BD-758E03F16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34"/>
          <a:stretch/>
        </p:blipFill>
        <p:spPr>
          <a:xfrm>
            <a:off x="660400" y="1302933"/>
            <a:ext cx="9525887" cy="4351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14113C3-81F8-ACFA-BA8D-7B76A38A0F29}"/>
              </a:ext>
            </a:extLst>
          </p:cNvPr>
          <p:cNvSpPr txBox="1"/>
          <p:nvPr/>
        </p:nvSpPr>
        <p:spPr>
          <a:xfrm>
            <a:off x="660400" y="5648841"/>
            <a:ext cx="86752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altLang="zh-CN" sz="2400" dirty="0"/>
              <a:t>Keywords may get altered in different versions of Python </a:t>
            </a:r>
          </a:p>
        </p:txBody>
      </p:sp>
      <p:sp>
        <p:nvSpPr>
          <p:cNvPr id="6" name="页脚占位符 1">
            <a:extLst>
              <a:ext uri="{FF2B5EF4-FFF2-40B4-BE49-F238E27FC236}">
                <a16:creationId xmlns:a16="http://schemas.microsoft.com/office/drawing/2014/main" id="{DB6B8D57-5898-3C3F-257F-0E940BDD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A6A76A-D5B6-5A50-3DCB-02E65D5DEC9C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List of Keywords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347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066F5-B926-7C9F-F5E1-23AA12FA4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AAC19E3-F131-7CDE-676E-4D2C6EBFB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441"/>
            <a:ext cx="6523299" cy="485914"/>
          </a:xfrm>
        </p:spPr>
        <p:txBody>
          <a:bodyPr>
            <a:normAutofit/>
          </a:bodyPr>
          <a:lstStyle/>
          <a:p>
            <a:pPr marL="342900" indent="-342900"/>
            <a:r>
              <a:rPr lang="en" altLang="zh-CN" sz="2400" dirty="0"/>
              <a:t>Get the list of keywords in your current version: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F02208-5BF7-91FF-839F-3D34FF390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96" y="2026805"/>
            <a:ext cx="5403799" cy="19169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2F82B3-307D-6F13-DEA9-715E2E4A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69" y="2026805"/>
            <a:ext cx="6021849" cy="3955911"/>
          </a:xfrm>
          <a:prstGeom prst="rect">
            <a:avLst/>
          </a:prstGeom>
        </p:spPr>
      </p:pic>
      <p:sp>
        <p:nvSpPr>
          <p:cNvPr id="11" name="页脚占位符 1">
            <a:extLst>
              <a:ext uri="{FF2B5EF4-FFF2-40B4-BE49-F238E27FC236}">
                <a16:creationId xmlns:a16="http://schemas.microsoft.com/office/drawing/2014/main" id="{521F840B-4AD1-57C5-FC4E-04AB99B2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DBE7C0-C521-198E-4465-B3B48550186A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Get Keyword List 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446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7E6E0F-FE7A-F69C-6147-9BBD8BA6B744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WeChat Group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022ADB-9D9E-369A-AE7E-859148FD5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77" b="19614"/>
          <a:stretch/>
        </p:blipFill>
        <p:spPr>
          <a:xfrm>
            <a:off x="2663687" y="1218432"/>
            <a:ext cx="6983895" cy="5187313"/>
          </a:xfrm>
          <a:prstGeom prst="rect">
            <a:avLst/>
          </a:prstGeom>
        </p:spPr>
      </p:pic>
      <p:sp>
        <p:nvSpPr>
          <p:cNvPr id="4" name="页脚占位符 1">
            <a:extLst>
              <a:ext uri="{FF2B5EF4-FFF2-40B4-BE49-F238E27FC236}">
                <a16:creationId xmlns:a16="http://schemas.microsoft.com/office/drawing/2014/main" id="{54A5809B-3C9D-91ED-0668-C63F128E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00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56324-2A8F-85D5-C3F8-FCE5A2AC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9E1808-9B0B-AC4E-60C2-A653ED2D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Programmer defined tokens</a:t>
            </a:r>
          </a:p>
          <a:p>
            <a:pPr marL="342900" indent="-342900">
              <a:lnSpc>
                <a:spcPct val="120000"/>
              </a:lnSpc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Used for naming:</a:t>
            </a:r>
          </a:p>
          <a:p>
            <a:pPr marL="800100" lvl="2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Variable</a:t>
            </a:r>
          </a:p>
          <a:p>
            <a:pPr marL="800100" lvl="2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Function</a:t>
            </a:r>
          </a:p>
          <a:p>
            <a:pPr marL="800100" lvl="2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Class</a:t>
            </a:r>
          </a:p>
          <a:p>
            <a:pPr marL="800100" lvl="2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Module</a:t>
            </a:r>
          </a:p>
          <a:p>
            <a:pPr marL="800100" lvl="2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3E00"/>
                </a:solidFill>
                <a:cs typeface="+mn-ea"/>
              </a:rPr>
              <a:t>…</a:t>
            </a:r>
            <a:endParaRPr lang="en" altLang="zh-CN" dirty="0">
              <a:solidFill>
                <a:srgbClr val="003E00"/>
              </a:solidFill>
              <a:cs typeface="+mn-ea"/>
            </a:endParaRPr>
          </a:p>
        </p:txBody>
      </p:sp>
      <p:sp>
        <p:nvSpPr>
          <p:cNvPr id="6" name="页脚占位符 1">
            <a:extLst>
              <a:ext uri="{FF2B5EF4-FFF2-40B4-BE49-F238E27FC236}">
                <a16:creationId xmlns:a16="http://schemas.microsoft.com/office/drawing/2014/main" id="{ABD0B76B-D0B8-62A0-4EA8-B6999F1C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F413FF-870C-7005-4E47-3F895D03A21F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Identifiers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4598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4C178-0FCD-1499-5598-4D705F7E9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464AB5-E38C-1EBF-0FF7-E42EA692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5523"/>
            <a:ext cx="10515600" cy="4351338"/>
          </a:xfrm>
        </p:spPr>
        <p:txBody>
          <a:bodyPr>
            <a:normAutofit/>
          </a:bodyPr>
          <a:lstStyle/>
          <a:p>
            <a:r>
              <a:rPr lang="en" altLang="zh-CN" sz="2400" dirty="0"/>
              <a:t>A sequence of letters, digits, and ‘_’ </a:t>
            </a:r>
          </a:p>
          <a:p>
            <a:r>
              <a:rPr lang="en" altLang="zh-CN" sz="2400" dirty="0"/>
              <a:t>No whitespaces</a:t>
            </a:r>
          </a:p>
          <a:p>
            <a:r>
              <a:rPr lang="en" altLang="zh-CN" sz="2400" dirty="0"/>
              <a:t>No special symbols (e.g., </a:t>
            </a:r>
            <a:r>
              <a:rPr lang="en" altLang="zh-CN" sz="2400" b="1" dirty="0">
                <a:effectLst/>
              </a:rPr>
              <a:t>!</a:t>
            </a:r>
            <a:r>
              <a:rPr lang="en" altLang="zh-CN" sz="2400" dirty="0"/>
              <a:t>, </a:t>
            </a:r>
            <a:r>
              <a:rPr lang="en" altLang="zh-CN" sz="2400" b="1" dirty="0">
                <a:effectLst/>
              </a:rPr>
              <a:t>@</a:t>
            </a:r>
            <a:r>
              <a:rPr lang="en" altLang="zh-CN" sz="2400" dirty="0"/>
              <a:t>, </a:t>
            </a:r>
            <a:r>
              <a:rPr lang="en" altLang="zh-CN" sz="2400" b="1" dirty="0">
                <a:effectLst/>
              </a:rPr>
              <a:t>#</a:t>
            </a:r>
            <a:r>
              <a:rPr lang="en" altLang="zh-CN" sz="2400" dirty="0"/>
              <a:t>, </a:t>
            </a:r>
            <a:r>
              <a:rPr lang="en" altLang="zh-CN" sz="2400" b="1" dirty="0">
                <a:effectLst/>
              </a:rPr>
              <a:t>$)</a:t>
            </a:r>
            <a:endParaRPr lang="zh-CN" altLang="en-US" sz="2400" b="0" i="0" u="none" strike="noStrike" dirty="0">
              <a:solidFill>
                <a:srgbClr val="4D4D4D"/>
              </a:solidFill>
              <a:effectLst/>
              <a:latin typeface="-apple-system"/>
            </a:endParaRPr>
          </a:p>
          <a:p>
            <a:r>
              <a:rPr lang="en" altLang="zh-CN" sz="2400" dirty="0"/>
              <a:t>First letter cannot be digit (convention to start with a letter)</a:t>
            </a:r>
          </a:p>
          <a:p>
            <a:r>
              <a:rPr lang="en" altLang="zh-CN" sz="2400" dirty="0"/>
              <a:t>Case-sensitive</a:t>
            </a:r>
          </a:p>
          <a:p>
            <a:r>
              <a:rPr lang="en" altLang="zh-CN" sz="2400" dirty="0"/>
              <a:t>Cannot be a </a:t>
            </a:r>
            <a:r>
              <a:rPr lang="en" altLang="zh-CN" sz="2400" dirty="0">
                <a:solidFill>
                  <a:srgbClr val="FF0000"/>
                </a:solidFill>
              </a:rPr>
              <a:t>keyword</a:t>
            </a:r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57F16827-D46A-AC4A-80AA-CBB2C78F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2AF5F4-496C-016A-4260-9620978D08C5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Rules for Naming an Identifier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531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FC72F-A1D6-7DB8-766E-0E91DE939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DB2C8A9-D14D-B6A4-5456-ED54551A67C5}"/>
              </a:ext>
            </a:extLst>
          </p:cNvPr>
          <p:cNvSpPr txBox="1"/>
          <p:nvPr/>
        </p:nvSpPr>
        <p:spPr>
          <a:xfrm>
            <a:off x="658813" y="4991628"/>
            <a:ext cx="115316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/>
              <a:t>score, @core, </a:t>
            </a:r>
            <a:r>
              <a:rPr kumimoji="1" lang="en-US" altLang="zh-CN" sz="2400" dirty="0" err="1"/>
              <a:t>return_value</a:t>
            </a:r>
            <a:r>
              <a:rPr kumimoji="1" lang="en-US" altLang="zh-CN" sz="2400" dirty="0"/>
              <a:t>, return, </a:t>
            </a:r>
            <a:r>
              <a:rPr kumimoji="1" lang="en-US" altLang="zh-CN" sz="2400" dirty="0" err="1"/>
              <a:t>highest_score</a:t>
            </a:r>
            <a:r>
              <a:rPr kumimoji="1" lang="en-US" altLang="zh-CN" sz="2400" dirty="0"/>
              <a:t>, highest score, 1name, name1, </a:t>
            </a:r>
            <a:r>
              <a:rPr kumimoji="1" lang="en-US" altLang="zh-CN" sz="2400" dirty="0" err="1"/>
              <a:t>covert_to_string</a:t>
            </a:r>
            <a:r>
              <a:rPr kumimoji="1" lang="en-US" altLang="zh-CN" sz="2400" dirty="0"/>
              <a:t>, convert </a:t>
            </a:r>
            <a:r>
              <a:rPr kumimoji="1" lang="en-US" altLang="zh-CN" sz="2400" dirty="0" err="1"/>
              <a:t>to_string</a:t>
            </a:r>
            <a:endParaRPr kumimoji="1" lang="en-US" altLang="zh-CN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395D9E-E181-F9B0-4475-342F08FD6253}"/>
              </a:ext>
            </a:extLst>
          </p:cNvPr>
          <p:cNvSpPr txBox="1"/>
          <p:nvPr/>
        </p:nvSpPr>
        <p:spPr>
          <a:xfrm>
            <a:off x="660400" y="4109337"/>
            <a:ext cx="549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</a:rPr>
              <a:t>Exercise: Which are valid identifiers?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页脚占位符 1">
            <a:extLst>
              <a:ext uri="{FF2B5EF4-FFF2-40B4-BE49-F238E27FC236}">
                <a16:creationId xmlns:a16="http://schemas.microsoft.com/office/drawing/2014/main" id="{2B1B5146-7608-A8CF-383B-1248F3FC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C3B5A6-56D5-892C-E34D-81C087054A28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Rules for Naming an Identifier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BC60709E-BC79-0C90-0B5D-6622E3A91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5523"/>
            <a:ext cx="10515600" cy="2843814"/>
          </a:xfrm>
        </p:spPr>
        <p:txBody>
          <a:bodyPr>
            <a:normAutofit/>
          </a:bodyPr>
          <a:lstStyle/>
          <a:p>
            <a:r>
              <a:rPr lang="en" altLang="zh-CN" sz="2400" dirty="0"/>
              <a:t>A sequence of letters, digits, and ‘_’ </a:t>
            </a:r>
          </a:p>
          <a:p>
            <a:r>
              <a:rPr lang="en" altLang="zh-CN" sz="2400" dirty="0"/>
              <a:t>No whitespaces</a:t>
            </a:r>
          </a:p>
          <a:p>
            <a:r>
              <a:rPr lang="en" altLang="zh-CN" sz="2400" dirty="0"/>
              <a:t>No special symbols (e.g., </a:t>
            </a:r>
            <a:r>
              <a:rPr lang="en" altLang="zh-CN" sz="2400" b="1" dirty="0">
                <a:effectLst/>
              </a:rPr>
              <a:t>!</a:t>
            </a:r>
            <a:r>
              <a:rPr lang="en" altLang="zh-CN" sz="2400" dirty="0"/>
              <a:t>, </a:t>
            </a:r>
            <a:r>
              <a:rPr lang="en" altLang="zh-CN" sz="2400" b="1" dirty="0">
                <a:effectLst/>
              </a:rPr>
              <a:t>@</a:t>
            </a:r>
            <a:r>
              <a:rPr lang="en" altLang="zh-CN" sz="2400" dirty="0"/>
              <a:t>, </a:t>
            </a:r>
            <a:r>
              <a:rPr lang="en" altLang="zh-CN" sz="2400" b="1" dirty="0">
                <a:effectLst/>
              </a:rPr>
              <a:t>#</a:t>
            </a:r>
            <a:r>
              <a:rPr lang="en" altLang="zh-CN" sz="2400" dirty="0"/>
              <a:t>, </a:t>
            </a:r>
            <a:r>
              <a:rPr lang="en" altLang="zh-CN" sz="2400" b="1" dirty="0">
                <a:effectLst/>
              </a:rPr>
              <a:t>$)</a:t>
            </a:r>
            <a:endParaRPr lang="zh-CN" altLang="en-US" sz="2400" b="0" i="0" u="none" strike="noStrike" dirty="0">
              <a:solidFill>
                <a:srgbClr val="4D4D4D"/>
              </a:solidFill>
              <a:effectLst/>
              <a:latin typeface="-apple-system"/>
            </a:endParaRPr>
          </a:p>
          <a:p>
            <a:r>
              <a:rPr lang="en" altLang="zh-CN" sz="2400" dirty="0"/>
              <a:t>First letter cannot be digit (convention to start with a letter)</a:t>
            </a:r>
          </a:p>
          <a:p>
            <a:r>
              <a:rPr lang="en" altLang="zh-CN" sz="2400" dirty="0"/>
              <a:t>Case-sensitive</a:t>
            </a:r>
          </a:p>
          <a:p>
            <a:r>
              <a:rPr lang="en" altLang="zh-CN" sz="2400" dirty="0"/>
              <a:t>Cannot be a </a:t>
            </a:r>
            <a:r>
              <a:rPr lang="en" altLang="zh-CN" sz="2400" dirty="0">
                <a:solidFill>
                  <a:srgbClr val="FF0000"/>
                </a:solidFill>
              </a:rPr>
              <a:t>keyword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A558166A-A334-1DB1-6930-BBFFACE5B014}"/>
              </a:ext>
            </a:extLst>
          </p:cNvPr>
          <p:cNvCxnSpPr/>
          <p:nvPr/>
        </p:nvCxnSpPr>
        <p:spPr>
          <a:xfrm>
            <a:off x="660400" y="4099266"/>
            <a:ext cx="11531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022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B72B-58B6-FD19-94AB-E6C3702C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5">
            <a:extLst>
              <a:ext uri="{FF2B5EF4-FFF2-40B4-BE49-F238E27FC236}">
                <a16:creationId xmlns:a16="http://schemas.microsoft.com/office/drawing/2014/main" id="{40A9E037-31AF-7821-A28D-1F968A899F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0399" y="2331562"/>
          <a:ext cx="10867821" cy="300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5589">
                  <a:extLst>
                    <a:ext uri="{9D8B030D-6E8A-4147-A177-3AD203B41FA5}">
                      <a16:colId xmlns:a16="http://schemas.microsoft.com/office/drawing/2014/main" val="208905392"/>
                    </a:ext>
                  </a:extLst>
                </a:gridCol>
                <a:gridCol w="4081116">
                  <a:extLst>
                    <a:ext uri="{9D8B030D-6E8A-4147-A177-3AD203B41FA5}">
                      <a16:colId xmlns:a16="http://schemas.microsoft.com/office/drawing/2014/main" val="2749194578"/>
                    </a:ext>
                  </a:extLst>
                </a:gridCol>
                <a:gridCol w="4081116">
                  <a:extLst>
                    <a:ext uri="{9D8B030D-6E8A-4147-A177-3AD203B41FA5}">
                      <a16:colId xmlns:a16="http://schemas.microsoft.com/office/drawing/2014/main" val="1366797249"/>
                    </a:ext>
                  </a:extLst>
                </a:gridCol>
              </a:tblGrid>
              <a:tr h="50142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Type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Rule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Example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extLst>
                  <a:ext uri="{0D108BD9-81ED-4DB2-BD59-A6C34878D82A}">
                    <a16:rowId xmlns:a16="http://schemas.microsoft.com/office/drawing/2014/main" val="3066072388"/>
                  </a:ext>
                </a:extLst>
              </a:tr>
              <a:tr h="50142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Module/Package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Lower case &amp; ‘_’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math, sys, </a:t>
                      </a:r>
                      <a:r>
                        <a:rPr lang="en-US" altLang="zh-CN" sz="2400" dirty="0" err="1"/>
                        <a:t>os</a:t>
                      </a:r>
                      <a:r>
                        <a:rPr lang="en-US" altLang="zh-CN" sz="2400" dirty="0"/>
                        <a:t>, </a:t>
                      </a:r>
                      <a:r>
                        <a:rPr lang="en-US" altLang="zh-CN" sz="2400" dirty="0" err="1"/>
                        <a:t>numpy</a:t>
                      </a:r>
                      <a:r>
                        <a:rPr lang="en-US" altLang="zh-CN" sz="2400" dirty="0"/>
                        <a:t>, pandas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extLst>
                  <a:ext uri="{0D108BD9-81ED-4DB2-BD59-A6C34878D82A}">
                    <a16:rowId xmlns:a16="http://schemas.microsoft.com/office/drawing/2014/main" val="911492090"/>
                  </a:ext>
                </a:extLst>
              </a:tr>
              <a:tr h="50142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Methods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Lower case &amp; ‘_’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solve(), </a:t>
                      </a:r>
                      <a:r>
                        <a:rPr lang="en-US" altLang="zh-CN" sz="2400" dirty="0" err="1"/>
                        <a:t>get_last_number</a:t>
                      </a:r>
                      <a:r>
                        <a:rPr lang="en-US" altLang="zh-CN" sz="2400" dirty="0"/>
                        <a:t>()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extLst>
                  <a:ext uri="{0D108BD9-81ED-4DB2-BD59-A6C34878D82A}">
                    <a16:rowId xmlns:a16="http://schemas.microsoft.com/office/drawing/2014/main" val="3023379516"/>
                  </a:ext>
                </a:extLst>
              </a:tr>
              <a:tr h="50142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Variables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Lower case &amp; ‘_’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age, </a:t>
                      </a:r>
                      <a:r>
                        <a:rPr lang="en-US" altLang="zh-CN" sz="2400" dirty="0" err="1"/>
                        <a:t>last_person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extLst>
                  <a:ext uri="{0D108BD9-81ED-4DB2-BD59-A6C34878D82A}">
                    <a16:rowId xmlns:a16="http://schemas.microsoft.com/office/drawing/2014/main" val="2239922644"/>
                  </a:ext>
                </a:extLst>
              </a:tr>
              <a:tr h="50142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Class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Camel case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/>
                        <a:t>DecisionTree</a:t>
                      </a:r>
                      <a:r>
                        <a:rPr lang="en-US" altLang="zh-CN" sz="2400" dirty="0"/>
                        <a:t>, </a:t>
                      </a:r>
                      <a:r>
                        <a:rPr lang="en" altLang="zh-CN" sz="2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CuckooClock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extLst>
                  <a:ext uri="{0D108BD9-81ED-4DB2-BD59-A6C34878D82A}">
                    <a16:rowId xmlns:a16="http://schemas.microsoft.com/office/drawing/2014/main" val="245884154"/>
                  </a:ext>
                </a:extLst>
              </a:tr>
              <a:tr h="501422"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Constant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Capital case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MAXIMUM, MINIMUM</a:t>
                      </a:r>
                      <a:endParaRPr lang="zh-CN" altLang="en-US" sz="2400" dirty="0"/>
                    </a:p>
                  </a:txBody>
                  <a:tcPr marL="123639" marR="123639" marT="61819" marB="61819"/>
                </a:tc>
                <a:extLst>
                  <a:ext uri="{0D108BD9-81ED-4DB2-BD59-A6C34878D82A}">
                    <a16:rowId xmlns:a16="http://schemas.microsoft.com/office/drawing/2014/main" val="3624880577"/>
                  </a:ext>
                </a:extLst>
              </a:tr>
            </a:tbl>
          </a:graphicData>
        </a:graphic>
      </p:graphicFrame>
      <p:sp>
        <p:nvSpPr>
          <p:cNvPr id="9" name="页脚占位符 1">
            <a:extLst>
              <a:ext uri="{FF2B5EF4-FFF2-40B4-BE49-F238E27FC236}">
                <a16:creationId xmlns:a16="http://schemas.microsoft.com/office/drawing/2014/main" id="{2F7E8BA0-B4D4-12DA-6517-25621067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FF0F50-E5D9-41E1-F84E-6BEF97761CE4}"/>
              </a:ext>
            </a:extLst>
          </p:cNvPr>
          <p:cNvSpPr txBox="1">
            <a:spLocks/>
          </p:cNvSpPr>
          <p:nvPr/>
        </p:nvSpPr>
        <p:spPr>
          <a:xfrm>
            <a:off x="660400" y="12684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Meaningful words</a:t>
            </a:r>
          </a:p>
          <a:p>
            <a:r>
              <a:rPr lang="en-US" altLang="zh-CN" sz="2400" dirty="0"/>
              <a:t>Proper naming styles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5A29BB-D205-9EE7-71B2-852E2DDA4B3E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Naming Conventions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235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3937-0CBF-122B-23AD-7096746F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5A8CC7-3230-F2DE-2DD1-FD3479A0C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268412"/>
            <a:ext cx="11411267" cy="227268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" altLang="zh-CN" sz="2400" dirty="0"/>
              <a:t>Variables: named locations in memory for holding a value that may be modified by the program</a:t>
            </a:r>
          </a:p>
          <a:p>
            <a:pPr>
              <a:lnSpc>
                <a:spcPct val="130000"/>
              </a:lnSpc>
            </a:pPr>
            <a:r>
              <a:rPr lang="en" altLang="zh-CN" sz="2400" dirty="0"/>
              <a:t>A variable may take different values at different time during execution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A5F4DE2-05D5-B312-5A65-279BD8532E1A}"/>
              </a:ext>
            </a:extLst>
          </p:cNvPr>
          <p:cNvSpPr txBox="1"/>
          <p:nvPr/>
        </p:nvSpPr>
        <p:spPr>
          <a:xfrm>
            <a:off x="838200" y="3980325"/>
            <a:ext cx="9428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800" b="0" i="0" u="none" strike="noStrike" dirty="0">
                <a:solidFill>
                  <a:srgbClr val="FF0000"/>
                </a:solidFill>
                <a:effectLst/>
              </a:rPr>
              <a:t>Simple understanding: a container that holds data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D5C5804-6A69-51BF-3F53-BED1EB8CD471}"/>
              </a:ext>
            </a:extLst>
          </p:cNvPr>
          <p:cNvSpPr/>
          <p:nvPr/>
        </p:nvSpPr>
        <p:spPr>
          <a:xfrm>
            <a:off x="1284790" y="4942776"/>
            <a:ext cx="2753810" cy="457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56032AE-1E50-EE21-D3CA-76034D3A5F93}"/>
              </a:ext>
            </a:extLst>
          </p:cNvPr>
          <p:cNvSpPr txBox="1"/>
          <p:nvPr/>
        </p:nvSpPr>
        <p:spPr>
          <a:xfrm>
            <a:off x="4107514" y="4987015"/>
            <a:ext cx="104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Memory </a:t>
            </a:r>
            <a:endParaRPr kumimoji="1" lang="zh-CN" altLang="en-US" dirty="0"/>
          </a:p>
        </p:txBody>
      </p:sp>
      <p:sp>
        <p:nvSpPr>
          <p:cNvPr id="27" name="圆柱体 26">
            <a:extLst>
              <a:ext uri="{FF2B5EF4-FFF2-40B4-BE49-F238E27FC236}">
                <a16:creationId xmlns:a16="http://schemas.microsoft.com/office/drawing/2014/main" id="{E619BE55-7A52-6547-8E62-BF70272C05AF}"/>
              </a:ext>
            </a:extLst>
          </p:cNvPr>
          <p:cNvSpPr/>
          <p:nvPr/>
        </p:nvSpPr>
        <p:spPr>
          <a:xfrm>
            <a:off x="2048719" y="4773386"/>
            <a:ext cx="810228" cy="79822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a</a:t>
            </a:r>
            <a:endParaRPr kumimoji="1"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710B503-2089-2567-C523-0983BF39D7D1}"/>
              </a:ext>
            </a:extLst>
          </p:cNvPr>
          <p:cNvSpPr txBox="1"/>
          <p:nvPr/>
        </p:nvSpPr>
        <p:spPr>
          <a:xfrm>
            <a:off x="3029191" y="56159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cxnSp>
        <p:nvCxnSpPr>
          <p:cNvPr id="29" name="曲线连接符 28">
            <a:extLst>
              <a:ext uri="{FF2B5EF4-FFF2-40B4-BE49-F238E27FC236}">
                <a16:creationId xmlns:a16="http://schemas.microsoft.com/office/drawing/2014/main" id="{67BFBA67-3B71-CE44-658B-B953C7A36E7E}"/>
              </a:ext>
            </a:extLst>
          </p:cNvPr>
          <p:cNvCxnSpPr>
            <a:stCxn id="28" idx="1"/>
            <a:endCxn id="27" idx="3"/>
          </p:cNvCxnSpPr>
          <p:nvPr/>
        </p:nvCxnSpPr>
        <p:spPr>
          <a:xfrm rot="10800000">
            <a:off x="2453833" y="5571613"/>
            <a:ext cx="575358" cy="228955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页脚占位符 1">
            <a:extLst>
              <a:ext uri="{FF2B5EF4-FFF2-40B4-BE49-F238E27FC236}">
                <a16:creationId xmlns:a16="http://schemas.microsoft.com/office/drawing/2014/main" id="{47645FD4-52C6-B781-6A0F-E61651C5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04D9841-58F0-0907-4DA8-3CA4329058EE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Variables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262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A1A62-14C0-349C-B349-8D9A7D19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8501C3-96BE-9CC9-6A11-56909853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1958"/>
            <a:ext cx="11353800" cy="166460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" altLang="zh-CN" sz="2400" dirty="0"/>
              <a:t>Syntax: </a:t>
            </a:r>
            <a:r>
              <a:rPr lang="en" altLang="zh-CN" sz="2400" b="1" dirty="0" err="1"/>
              <a:t>variable_name</a:t>
            </a:r>
            <a:r>
              <a:rPr lang="en" altLang="zh-CN" sz="2400" b="1" dirty="0"/>
              <a:t> = value</a:t>
            </a:r>
            <a:r>
              <a:rPr lang="en" altLang="zh-CN" sz="2400" dirty="0"/>
              <a:t> </a:t>
            </a:r>
          </a:p>
          <a:p>
            <a:pPr>
              <a:lnSpc>
                <a:spcPct val="130000"/>
              </a:lnSpc>
            </a:pPr>
            <a:r>
              <a:rPr lang="en" altLang="zh-CN" sz="2400" dirty="0"/>
              <a:t>No need to specifying type and name in advance, created when assigned value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52F9EC3-DB5A-C397-2B45-1746F5948CAB}"/>
              </a:ext>
            </a:extLst>
          </p:cNvPr>
          <p:cNvSpPr txBox="1"/>
          <p:nvPr/>
        </p:nvSpPr>
        <p:spPr>
          <a:xfrm>
            <a:off x="1688254" y="3677451"/>
            <a:ext cx="120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C code</a:t>
            </a:r>
            <a:endParaRPr kumimoji="1" lang="zh-CN" altLang="en-US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ED25599-56E7-9C5B-79D4-02EBDEBDCDA9}"/>
              </a:ext>
            </a:extLst>
          </p:cNvPr>
          <p:cNvSpPr txBox="1"/>
          <p:nvPr/>
        </p:nvSpPr>
        <p:spPr>
          <a:xfrm>
            <a:off x="6400983" y="3677450"/>
            <a:ext cx="205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Python code</a:t>
            </a:r>
            <a:endParaRPr kumimoji="1" lang="zh-CN" altLang="en-US" sz="2400" dirty="0"/>
          </a:p>
        </p:txBody>
      </p:sp>
      <p:sp>
        <p:nvSpPr>
          <p:cNvPr id="23" name="页脚占位符 1">
            <a:extLst>
              <a:ext uri="{FF2B5EF4-FFF2-40B4-BE49-F238E27FC236}">
                <a16:creationId xmlns:a16="http://schemas.microsoft.com/office/drawing/2014/main" id="{B9DA2C75-0AAA-D989-9D7A-A4ECEC6C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F33BCE-D562-3E20-3000-35FB4D987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910"/>
          <a:stretch/>
        </p:blipFill>
        <p:spPr>
          <a:xfrm>
            <a:off x="658813" y="2557297"/>
            <a:ext cx="2937827" cy="11201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999640-912A-CD18-9F0B-FCB4CD75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37"/>
          <a:stretch/>
        </p:blipFill>
        <p:spPr>
          <a:xfrm>
            <a:off x="4937591" y="2720855"/>
            <a:ext cx="4986083" cy="59733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678628E-7435-C3B4-A3F2-1FE4E73EE959}"/>
              </a:ext>
            </a:extLst>
          </p:cNvPr>
          <p:cNvSpPr txBox="1"/>
          <p:nvPr/>
        </p:nvSpPr>
        <p:spPr>
          <a:xfrm>
            <a:off x="660400" y="422414"/>
            <a:ext cx="97180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Declaring Variable and Assigning Values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7708E6-7F80-62D4-0357-57263EA8FD0D}"/>
              </a:ext>
            </a:extLst>
          </p:cNvPr>
          <p:cNvSpPr txBox="1"/>
          <p:nvPr/>
        </p:nvSpPr>
        <p:spPr>
          <a:xfrm>
            <a:off x="658813" y="4240998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/>
              <a:t>Type adjusted when assigned value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0DF640-571A-A406-AB25-D1EFFFDB5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62"/>
          <a:stretch/>
        </p:blipFill>
        <p:spPr>
          <a:xfrm>
            <a:off x="658813" y="4846590"/>
            <a:ext cx="9117683" cy="147826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3324674-19CD-0C43-1860-CB06E04E6314}"/>
              </a:ext>
            </a:extLst>
          </p:cNvPr>
          <p:cNvSpPr txBox="1"/>
          <p:nvPr/>
        </p:nvSpPr>
        <p:spPr>
          <a:xfrm>
            <a:off x="3962231" y="2769806"/>
            <a:ext cx="60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err="1"/>
              <a:t>v.s</a:t>
            </a:r>
            <a:r>
              <a:rPr kumimoji="1" lang="en-US" altLang="zh-CN" sz="2400" dirty="0"/>
              <a:t>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42740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9A0DA-402D-1A2F-8DDC-E0071642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928662-A451-8585-30F5-9366A3830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68413"/>
            <a:ext cx="11353800" cy="1808825"/>
          </a:xfrm>
        </p:spPr>
        <p:txBody>
          <a:bodyPr>
            <a:normAutofit/>
          </a:bodyPr>
          <a:lstStyle/>
          <a:p>
            <a:pPr marL="0">
              <a:lnSpc>
                <a:spcPct val="130000"/>
              </a:lnSpc>
            </a:pPr>
            <a:r>
              <a:rPr lang="en" altLang="zh-CN" sz="2400" dirty="0"/>
              <a:t>Every value has a data type, tells the interpreter how to use the data</a:t>
            </a:r>
          </a:p>
          <a:p>
            <a:pPr marL="0">
              <a:lnSpc>
                <a:spcPct val="130000"/>
              </a:lnSpc>
            </a:pPr>
            <a:r>
              <a:rPr lang="en" altLang="zh-CN" sz="2400" dirty="0"/>
              <a:t>Decides available operations and data structures to store the data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EBD1F7-D1B8-83D8-210F-8485478AF2DC}"/>
              </a:ext>
            </a:extLst>
          </p:cNvPr>
          <p:cNvSpPr txBox="1"/>
          <p:nvPr/>
        </p:nvSpPr>
        <p:spPr>
          <a:xfrm>
            <a:off x="2608943" y="2880773"/>
            <a:ext cx="5418666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400" dirty="0"/>
              <a:t>Common Data Types</a:t>
            </a:r>
          </a:p>
        </p:txBody>
      </p:sp>
      <p:sp>
        <p:nvSpPr>
          <p:cNvPr id="6" name="页脚占位符 1">
            <a:extLst>
              <a:ext uri="{FF2B5EF4-FFF2-40B4-BE49-F238E27FC236}">
                <a16:creationId xmlns:a16="http://schemas.microsoft.com/office/drawing/2014/main" id="{50B61A78-56DA-9F35-BAC4-8012E327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9" name="表格 5">
            <a:extLst>
              <a:ext uri="{FF2B5EF4-FFF2-40B4-BE49-F238E27FC236}">
                <a16:creationId xmlns:a16="http://schemas.microsoft.com/office/drawing/2014/main" id="{D7814A23-5DA7-622F-EE2B-7B809BE93931}"/>
              </a:ext>
            </a:extLst>
          </p:cNvPr>
          <p:cNvGraphicFramePr>
            <a:graphicFrameLocks/>
          </p:cNvGraphicFramePr>
          <p:nvPr/>
        </p:nvGraphicFramePr>
        <p:xfrm>
          <a:off x="2608943" y="3430588"/>
          <a:ext cx="5418666" cy="2286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89053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49194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Numbers</a:t>
                      </a:r>
                      <a:endParaRPr lang="zh-CN" alt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Boolean</a:t>
                      </a:r>
                      <a:endParaRPr lang="zh-CN" alt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7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String</a:t>
                      </a:r>
                      <a:endParaRPr lang="zh-CN" alt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>
                          <a:latin typeface="+mj-lt"/>
                        </a:rPr>
                        <a:t>NoneType</a:t>
                      </a:r>
                      <a:endParaRPr lang="zh-CN" alt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492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List</a:t>
                      </a:r>
                      <a:endParaRPr lang="zh-CN" alt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Tuple</a:t>
                      </a:r>
                      <a:endParaRPr lang="zh-CN" alt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37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Dictionary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56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altLang="zh-CN" sz="24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524159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830B4F72-D37A-897A-6CAF-07052526D5EC}"/>
              </a:ext>
            </a:extLst>
          </p:cNvPr>
          <p:cNvSpPr txBox="1"/>
          <p:nvPr/>
        </p:nvSpPr>
        <p:spPr>
          <a:xfrm>
            <a:off x="660400" y="422414"/>
            <a:ext cx="11150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</a:rPr>
              <a:t>Data Types</a:t>
            </a:r>
            <a:endParaRPr lang="en-US" altLang="zh-CN" sz="4400" b="1" dirty="0">
              <a:solidFill>
                <a:srgbClr val="008000"/>
              </a:solidFill>
              <a:ea typeface="+mj-ea"/>
              <a:cs typeface="+mj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353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80C84-B1AD-859B-D0B6-EDE8B1CE9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B286-70D2-CF89-F077-5368FC24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Calibri"/>
                <a:ea typeface="Calibri"/>
              </a:rPr>
              <a:t>Build-in Functions</a:t>
            </a:r>
            <a:endParaRPr lang="zh-CN" dirty="0"/>
          </a:p>
        </p:txBody>
      </p:sp>
      <p:sp>
        <p:nvSpPr>
          <p:cNvPr id="9" name="页脚占位符 1">
            <a:extLst>
              <a:ext uri="{FF2B5EF4-FFF2-40B4-BE49-F238E27FC236}">
                <a16:creationId xmlns:a16="http://schemas.microsoft.com/office/drawing/2014/main" id="{661FCA87-49B1-8D1B-5473-AD5353C6C7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sz="14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5807C2-DEF6-EFEE-F772-6FFB5AB78440}"/>
              </a:ext>
            </a:extLst>
          </p:cNvPr>
          <p:cNvSpPr txBox="1"/>
          <p:nvPr/>
        </p:nvSpPr>
        <p:spPr>
          <a:xfrm>
            <a:off x="660400" y="1330899"/>
            <a:ext cx="11122628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" sz="2400" i="0" u="none" strike="noStrike" dirty="0">
                <a:solidFill>
                  <a:srgbClr val="222222"/>
                </a:solidFill>
                <a:effectLst/>
              </a:rPr>
              <a:t>A pack of code that performs a task, with a specific name</a:t>
            </a:r>
          </a:p>
          <a:p>
            <a:pPr>
              <a:lnSpc>
                <a:spcPct val="130000"/>
              </a:lnSpc>
            </a:pPr>
            <a:r>
              <a:rPr lang="en" sz="2400" b="0" i="0" u="none" strike="noStrike" dirty="0">
                <a:solidFill>
                  <a:srgbClr val="222222"/>
                </a:solidFill>
                <a:effectLst/>
              </a:rPr>
              <a:t>Take arguments (inputs) and accordingly returns values (outputs)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77390D-16E9-D085-0F6F-8BC4A6280D5B}"/>
              </a:ext>
            </a:extLst>
          </p:cNvPr>
          <p:cNvSpPr txBox="1"/>
          <p:nvPr/>
        </p:nvSpPr>
        <p:spPr>
          <a:xfrm>
            <a:off x="673420" y="2672799"/>
            <a:ext cx="3872860" cy="151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2400" b="1" i="0" u="none" strike="noStrike" dirty="0">
                <a:solidFill>
                  <a:srgbClr val="222222"/>
                </a:solidFill>
                <a:effectLst/>
              </a:rPr>
              <a:t>Types of Functions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" altLang="zh-CN" sz="2400" i="0" u="none" strike="noStrike" dirty="0">
                <a:solidFill>
                  <a:srgbClr val="333333"/>
                </a:solidFill>
                <a:effectLst/>
              </a:rPr>
              <a:t>Built-in Functions</a:t>
            </a:r>
            <a:endParaRPr lang="en" altLang="zh-CN" sz="2400" dirty="0">
              <a:solidFill>
                <a:srgbClr val="333333"/>
              </a:solidFill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" altLang="zh-CN" sz="2400" i="0" u="none" strike="noStrike" dirty="0">
                <a:solidFill>
                  <a:srgbClr val="333333"/>
                </a:solidFill>
                <a:effectLst/>
              </a:rPr>
              <a:t>User Defined Functions</a:t>
            </a:r>
            <a:endParaRPr lang="zh-CN" altLang="zh-CN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F4FFCE7-D363-7092-DA49-8C8852B8ABC3}"/>
              </a:ext>
            </a:extLst>
          </p:cNvPr>
          <p:cNvSpPr/>
          <p:nvPr/>
        </p:nvSpPr>
        <p:spPr>
          <a:xfrm>
            <a:off x="1966899" y="4955724"/>
            <a:ext cx="164465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function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89E4D43-FDA0-CCDE-3E99-E6ED0F3B4E52}"/>
              </a:ext>
            </a:extLst>
          </p:cNvPr>
          <p:cNvSpPr txBox="1"/>
          <p:nvPr/>
        </p:nvSpPr>
        <p:spPr>
          <a:xfrm>
            <a:off x="658799" y="515205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Input(s)</a:t>
            </a:r>
            <a:endParaRPr kumimoji="1" lang="zh-CN" altLang="en-US" dirty="0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7A60EF10-2036-9C64-CBAE-99A54A7D8DBF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1574434" y="5336724"/>
            <a:ext cx="3924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154B62EB-94B7-E1EA-EE98-3C31712022C3}"/>
              </a:ext>
            </a:extLst>
          </p:cNvPr>
          <p:cNvSpPr txBox="1"/>
          <p:nvPr/>
        </p:nvSpPr>
        <p:spPr>
          <a:xfrm>
            <a:off x="4004014" y="515205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Output(s)</a:t>
            </a:r>
            <a:endParaRPr kumimoji="1"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3685AF40-3039-0873-15D7-E1F53D51A0EE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3611549" y="5336724"/>
            <a:ext cx="3924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77354EFB-EF05-FBEF-3157-005F2D40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561" y="2426376"/>
            <a:ext cx="3872860" cy="39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0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18ACF-C709-A990-66AD-CFA87DBAE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1961300-83EF-91AB-694D-0FE492F2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9B097E-61A2-0364-BFA7-329F43B2CBB2}"/>
              </a:ext>
            </a:extLst>
          </p:cNvPr>
          <p:cNvSpPr txBox="1"/>
          <p:nvPr/>
        </p:nvSpPr>
        <p:spPr>
          <a:xfrm>
            <a:off x="660400" y="422414"/>
            <a:ext cx="11150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Output with print()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EB9E34-6D09-21E5-1D76-C57E3BBE2FC4}"/>
              </a:ext>
            </a:extLst>
          </p:cNvPr>
          <p:cNvSpPr txBox="1"/>
          <p:nvPr/>
        </p:nvSpPr>
        <p:spPr>
          <a:xfrm>
            <a:off x="660400" y="1272822"/>
            <a:ext cx="11423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 built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 function to output data</a:t>
            </a:r>
            <a:endParaRPr lang="en" altLang="zh-CN" sz="2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E55A424-F4DC-DAF0-0489-95E8427D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825876"/>
            <a:ext cx="10694879" cy="39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84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2235A-1AD8-9BC0-8571-616F912AA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B78F911-A0E8-8508-7341-5CE661389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" t="45794" r="56601"/>
          <a:stretch/>
        </p:blipFill>
        <p:spPr>
          <a:xfrm>
            <a:off x="738808" y="1986892"/>
            <a:ext cx="4515685" cy="1302327"/>
          </a:xfrm>
          <a:prstGeom prst="rect">
            <a:avLst/>
          </a:prstGeom>
        </p:spPr>
      </p:pic>
      <p:sp>
        <p:nvSpPr>
          <p:cNvPr id="9" name="页脚占位符 1">
            <a:extLst>
              <a:ext uri="{FF2B5EF4-FFF2-40B4-BE49-F238E27FC236}">
                <a16:creationId xmlns:a16="http://schemas.microsoft.com/office/drawing/2014/main" id="{FAE9E6B1-D58C-DBD8-3329-41C20D30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B6C2C0-8172-79E9-E1B0-F77A7E22C51C}"/>
              </a:ext>
            </a:extLst>
          </p:cNvPr>
          <p:cNvSpPr txBox="1"/>
          <p:nvPr/>
        </p:nvSpPr>
        <p:spPr>
          <a:xfrm>
            <a:off x="660400" y="422414"/>
            <a:ext cx="111506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Input with input()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93035B5-8A5C-ECDE-E992-A1809157E9E9}"/>
              </a:ext>
            </a:extLst>
          </p:cNvPr>
          <p:cNvSpPr txBox="1"/>
          <p:nvPr/>
        </p:nvSpPr>
        <p:spPr>
          <a:xfrm>
            <a:off x="660400" y="1283983"/>
            <a:ext cx="11423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rgbClr val="333333"/>
                </a:solidFill>
              </a:rPr>
              <a:t>T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</a:rPr>
              <a:t>ake user input </a:t>
            </a:r>
            <a:r>
              <a:rPr lang="en" altLang="zh-CN" sz="2400" dirty="0">
                <a:solidFill>
                  <a:srgbClr val="333333"/>
                </a:solidFill>
              </a:rPr>
              <a:t>with 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</a:rPr>
              <a:t>built-in function </a:t>
            </a:r>
            <a:r>
              <a:rPr lang="en" altLang="zh-CN" sz="2400" dirty="0"/>
              <a:t>input()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4187D9-E706-A16C-56E4-EB0D67B180CB}"/>
              </a:ext>
            </a:extLst>
          </p:cNvPr>
          <p:cNvSpPr/>
          <p:nvPr/>
        </p:nvSpPr>
        <p:spPr>
          <a:xfrm>
            <a:off x="899109" y="2336824"/>
            <a:ext cx="4515685" cy="4956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EC7374-1D25-61D1-7E2C-AEB5E9553D13}"/>
              </a:ext>
            </a:extLst>
          </p:cNvPr>
          <p:cNvSpPr txBox="1"/>
          <p:nvPr/>
        </p:nvSpPr>
        <p:spPr>
          <a:xfrm>
            <a:off x="787576" y="2399969"/>
            <a:ext cx="2115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rgbClr val="000088"/>
                </a:solidFill>
                <a:effectLst/>
              </a:rPr>
              <a:t>input</a:t>
            </a:r>
            <a:r>
              <a:rPr lang="en" altLang="zh-CN" b="1" dirty="0">
                <a:solidFill>
                  <a:srgbClr val="666600"/>
                </a:solidFill>
                <a:effectLst/>
              </a:rPr>
              <a:t>(</a:t>
            </a:r>
            <a:r>
              <a:rPr lang="en" altLang="zh-CN" b="1" dirty="0">
                <a:solidFill>
                  <a:srgbClr val="000000"/>
                </a:solidFill>
                <a:effectLst/>
              </a:rPr>
              <a:t>prompt</a:t>
            </a:r>
            <a:r>
              <a:rPr lang="en" altLang="zh-CN" b="1" dirty="0">
                <a:solidFill>
                  <a:srgbClr val="666600"/>
                </a:solidFill>
                <a:effectLst/>
              </a:rPr>
              <a:t>)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FA8FCF0-31EB-9A7A-7A02-2072E842F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08" y="3383194"/>
            <a:ext cx="9725522" cy="29647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DBA5951-3F9D-8C7C-7D8B-F86405FDBB95}"/>
              </a:ext>
            </a:extLst>
          </p:cNvPr>
          <p:cNvSpPr txBox="1"/>
          <p:nvPr/>
        </p:nvSpPr>
        <p:spPr>
          <a:xfrm>
            <a:off x="5414794" y="2037890"/>
            <a:ext cx="6807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333333"/>
                </a:solidFill>
              </a:rPr>
              <a:t>Prompt</a:t>
            </a:r>
            <a:r>
              <a:rPr lang="en-US" altLang="zh-CN" sz="2400" dirty="0">
                <a:solidFill>
                  <a:srgbClr val="333333"/>
                </a:solidFill>
              </a:rPr>
              <a:t>: output </a:t>
            </a:r>
            <a:r>
              <a:rPr lang="en" altLang="zh-CN" sz="2400" dirty="0">
                <a:solidFill>
                  <a:srgbClr val="333333"/>
                </a:solidFill>
              </a:rPr>
              <a:t>message before the input</a:t>
            </a:r>
            <a:endParaRPr lang="en-US" altLang="zh-CN" sz="2400" dirty="0">
              <a:solidFill>
                <a:srgbClr val="3333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333333"/>
                </a:solidFill>
              </a:rPr>
              <a:t>Always</a:t>
            </a:r>
            <a:r>
              <a:rPr lang="zh-CN" altLang="en-US" sz="2400" dirty="0">
                <a:solidFill>
                  <a:srgbClr val="333333"/>
                </a:solidFill>
              </a:rPr>
              <a:t> </a:t>
            </a:r>
            <a:r>
              <a:rPr lang="en-US" altLang="zh-CN" sz="2400" dirty="0">
                <a:solidFill>
                  <a:srgbClr val="333333"/>
                </a:solidFill>
              </a:rPr>
              <a:t>returns</a:t>
            </a:r>
            <a:r>
              <a:rPr lang="en" altLang="zh-CN" sz="2400" dirty="0">
                <a:solidFill>
                  <a:srgbClr val="333333"/>
                </a:solidFill>
              </a:rPr>
              <a:t> string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333333"/>
                </a:solidFill>
              </a:rPr>
              <a:t>Do typecasting to get another types</a:t>
            </a:r>
            <a:endParaRPr lang="zh-CN" altLang="en-US" sz="2400" dirty="0">
              <a:solidFill>
                <a:srgbClr val="333333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1189C22-4CA1-0FFB-14E5-0AC8C286D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92" t="45794"/>
          <a:stretch/>
        </p:blipFill>
        <p:spPr>
          <a:xfrm>
            <a:off x="2786194" y="1988871"/>
            <a:ext cx="2628600" cy="1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4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2A52B8-E1B5-DD0D-8B02-0CF97FEE8DFF}"/>
              </a:ext>
            </a:extLst>
          </p:cNvPr>
          <p:cNvSpPr txBox="1">
            <a:spLocks/>
          </p:cNvSpPr>
          <p:nvPr/>
        </p:nvSpPr>
        <p:spPr>
          <a:xfrm>
            <a:off x="427355" y="1825625"/>
            <a:ext cx="11265881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Calibri"/>
                <a:ea typeface="宋体"/>
              </a:defRPr>
            </a:lvl1pPr>
            <a:lvl2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 algn="l" defTabSz="9144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endParaRPr kumimoji="1" lang="zh-CN" alt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7336302-75D2-BC68-91CD-AA8CDF12F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188000"/>
            <a:ext cx="11760001" cy="4351338"/>
          </a:xfrm>
        </p:spPr>
        <p:txBody>
          <a:bodyPr vert="horz" lIns="91440" tIns="45720" rIns="91440" bIns="45720" anchor="t">
            <a:noAutofit/>
          </a:bodyPr>
          <a:lstStyle/>
          <a:p>
            <a:pPr marL="342900" lvl="0" indent="-342900" algn="just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zh-CN" sz="24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Master the concepts of programming </a:t>
            </a:r>
          </a:p>
          <a:p>
            <a:pPr marL="342900" lvl="0" indent="-342900" algn="just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zh-CN" sz="24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Be </a:t>
            </a:r>
            <a:r>
              <a:rPr lang="en-US" altLang="zh-CN" sz="2400" kern="100" dirty="0">
                <a:ea typeface="DengXian" panose="02010600030101010101" pitchFamily="2" charset="-122"/>
                <a:cs typeface="Times New Roman" panose="02020603050405020304" pitchFamily="18" charset="0"/>
              </a:rPr>
              <a:t>familiar with </a:t>
            </a:r>
            <a:r>
              <a:rPr lang="en-US" altLang="zh-CN" sz="24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coding in Python</a:t>
            </a:r>
            <a:endParaRPr lang="zh-CN" altLang="zh-CN" sz="2400" kern="100" dirty="0">
              <a:effectLst/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zh-CN" sz="24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Master how to implement programs for scientific computation </a:t>
            </a:r>
          </a:p>
          <a:p>
            <a:pPr marL="342900" lvl="0" indent="-342900" algn="just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altLang="zh-CN" sz="2400" kern="100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Master the usage of typical tools and algorithms for AI development</a:t>
            </a:r>
            <a:endParaRPr lang="en-US" altLang="zh-CN" sz="2400" kern="100" dirty="0"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altLang="zh-CN" sz="2400" kern="100" dirty="0"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EFE148-42E7-8FB4-7FC4-48E0E62DCB22}"/>
              </a:ext>
            </a:extLst>
          </p:cNvPr>
          <p:cNvSpPr txBox="1"/>
          <p:nvPr/>
        </p:nvSpPr>
        <p:spPr>
          <a:xfrm>
            <a:off x="11520000" y="6480000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6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4138DD0-2ABD-6A17-CEA3-CB728CDE87C1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Course Goals</a:t>
            </a:r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A33F6774-AF41-AA96-3470-AEB2858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7868-BEF9-2374-3716-445584DA1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EE4513A-E1F1-BD42-80E2-CE6A7D53F604}"/>
              </a:ext>
            </a:extLst>
          </p:cNvPr>
          <p:cNvSpPr txBox="1"/>
          <p:nvPr/>
        </p:nvSpPr>
        <p:spPr>
          <a:xfrm>
            <a:off x="658812" y="1196975"/>
            <a:ext cx="1094600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+mj-lt"/>
              </a:rPr>
              <a:t>Implement the following program: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latin typeface="+mj-lt"/>
              </a:rPr>
              <a:t>input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+mj-lt"/>
              </a:rPr>
              <a:t> a string in the terminal, output the length of the string</a:t>
            </a:r>
            <a:endParaRPr lang="en" altLang="zh-CN" sz="2400" b="0" i="0" u="none" strike="noStrike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0A6AEE-110C-C0B9-4465-AD8BB9C1EF44}"/>
              </a:ext>
            </a:extLst>
          </p:cNvPr>
          <p:cNvSpPr txBox="1"/>
          <p:nvPr/>
        </p:nvSpPr>
        <p:spPr>
          <a:xfrm>
            <a:off x="660400" y="422414"/>
            <a:ext cx="101796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defRPr sz="4400" b="1">
                <a:solidFill>
                  <a:srgbClr val="008000"/>
                </a:solidFill>
                <a:latin typeface="Calibri"/>
                <a:cs typeface="+mj-cs"/>
              </a:defRPr>
            </a:lvl1pPr>
          </a:lstStyle>
          <a:p>
            <a:r>
              <a:rPr lang="en" altLang="zh-CN" dirty="0"/>
              <a:t>Practice</a:t>
            </a:r>
          </a:p>
        </p:txBody>
      </p:sp>
      <p:sp>
        <p:nvSpPr>
          <p:cNvPr id="11" name="页脚占位符 1">
            <a:extLst>
              <a:ext uri="{FF2B5EF4-FFF2-40B4-BE49-F238E27FC236}">
                <a16:creationId xmlns:a16="http://schemas.microsoft.com/office/drawing/2014/main" id="{4DDEFA2B-A93C-F91D-7C00-4557924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513C24B-F5F1-5C20-EDC5-426939AFC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60" y="1961586"/>
            <a:ext cx="4252449" cy="43799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C1EF662-E21B-D4EA-9E5E-72480F705CC3}"/>
              </a:ext>
            </a:extLst>
          </p:cNvPr>
          <p:cNvSpPr/>
          <p:nvPr/>
        </p:nvSpPr>
        <p:spPr>
          <a:xfrm>
            <a:off x="8004517" y="2447778"/>
            <a:ext cx="618978" cy="196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8520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822A-F753-CACF-D43F-B92532FC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3CCAC7B-631D-C4CE-42EC-2F87655DF6BA}"/>
              </a:ext>
            </a:extLst>
          </p:cNvPr>
          <p:cNvSpPr txBox="1"/>
          <p:nvPr/>
        </p:nvSpPr>
        <p:spPr>
          <a:xfrm>
            <a:off x="660400" y="422414"/>
            <a:ext cx="603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Conda Commands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8A711E-F6FE-D208-0EA2-1241B71D0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104" y="1541235"/>
            <a:ext cx="6896296" cy="376422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B2675DA-CB4E-B972-E1FE-9D2146EFF0EA}"/>
              </a:ext>
            </a:extLst>
          </p:cNvPr>
          <p:cNvSpPr txBox="1"/>
          <p:nvPr/>
        </p:nvSpPr>
        <p:spPr>
          <a:xfrm>
            <a:off x="783140" y="1582236"/>
            <a:ext cx="4158974" cy="36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Create an environment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Activate the environment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Install packages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Remove packages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Remove an environment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19CBF00-1B10-EEC1-8A6F-83FB8019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75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3659A-6927-7EDD-D2CD-26B5B6864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1">
            <a:extLst>
              <a:ext uri="{FF2B5EF4-FFF2-40B4-BE49-F238E27FC236}">
                <a16:creationId xmlns:a16="http://schemas.microsoft.com/office/drawing/2014/main" id="{B71A57A5-2AF7-303B-DDE1-A7887F361383}"/>
              </a:ext>
            </a:extLst>
          </p:cNvPr>
          <p:cNvSpPr txBox="1">
            <a:spLocks/>
          </p:cNvSpPr>
          <p:nvPr/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7E7617-86AB-E67D-F841-7B89D7C552EB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PyCharm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5A3FFA-98B9-95BC-2B15-D89017D9F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950906"/>
            <a:ext cx="4815997" cy="390010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7C49D57-D574-2DEE-B0AE-6B9CEBCE758A}"/>
              </a:ext>
            </a:extLst>
          </p:cNvPr>
          <p:cNvSpPr txBox="1"/>
          <p:nvPr/>
        </p:nvSpPr>
        <p:spPr>
          <a:xfrm>
            <a:off x="660400" y="1407240"/>
            <a:ext cx="481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Create a project</a:t>
            </a:r>
            <a:endParaRPr lang="zh-CN" altLang="en-US" sz="2400" dirty="0">
              <a:solidFill>
                <a:srgbClr val="001400"/>
              </a:solidFill>
              <a:ea typeface="+mj-ea"/>
              <a:cs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2F651B-C5A4-DA67-3BF4-32E81B1B8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99" y="1950906"/>
            <a:ext cx="4855483" cy="39001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3A77956-29F5-71DD-B825-5EE3324C2EC4}"/>
              </a:ext>
            </a:extLst>
          </p:cNvPr>
          <p:cNvSpPr txBox="1"/>
          <p:nvPr/>
        </p:nvSpPr>
        <p:spPr>
          <a:xfrm>
            <a:off x="5935099" y="1407264"/>
            <a:ext cx="481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Choose path and interpreter</a:t>
            </a:r>
            <a:endParaRPr lang="zh-CN" altLang="en-US" sz="2400" dirty="0">
              <a:solidFill>
                <a:srgbClr val="001400"/>
              </a:solidFill>
              <a:ea typeface="+mj-ea"/>
              <a:cs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6C6873-5603-13F9-A5FF-AA297297063B}"/>
              </a:ext>
            </a:extLst>
          </p:cNvPr>
          <p:cNvSpPr txBox="1"/>
          <p:nvPr/>
        </p:nvSpPr>
        <p:spPr>
          <a:xfrm>
            <a:off x="5974586" y="5869304"/>
            <a:ext cx="481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Can use </a:t>
            </a:r>
            <a:r>
              <a:rPr lang="en" altLang="zh-CN" sz="2400" dirty="0" err="1">
                <a:solidFill>
                  <a:srgbClr val="001400"/>
                </a:solidFill>
                <a:ea typeface="+mj-ea"/>
                <a:cs typeface="+mn-ea"/>
              </a:rPr>
              <a:t>conda</a:t>
            </a: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 environment</a:t>
            </a:r>
            <a:endParaRPr lang="zh-CN" altLang="en-US" sz="2400" dirty="0">
              <a:solidFill>
                <a:srgbClr val="001400"/>
              </a:solidFill>
              <a:ea typeface="+mj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1125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906F9-F2FF-6FA8-8C22-AD15E1A2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1">
            <a:extLst>
              <a:ext uri="{FF2B5EF4-FFF2-40B4-BE49-F238E27FC236}">
                <a16:creationId xmlns:a16="http://schemas.microsoft.com/office/drawing/2014/main" id="{A491223F-4EA7-DA35-342D-5EC39C56F48F}"/>
              </a:ext>
            </a:extLst>
          </p:cNvPr>
          <p:cNvSpPr txBox="1">
            <a:spLocks/>
          </p:cNvSpPr>
          <p:nvPr/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5ED056-CA03-2901-5FCC-08331757448B}"/>
              </a:ext>
            </a:extLst>
          </p:cNvPr>
          <p:cNvSpPr txBox="1"/>
          <p:nvPr/>
        </p:nvSpPr>
        <p:spPr>
          <a:xfrm>
            <a:off x="660400" y="422414"/>
            <a:ext cx="3780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PyCharm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6579919-B753-DC36-97FF-655DD843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575" y="1270705"/>
            <a:ext cx="8715173" cy="51405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F0F39B2-E22C-09E8-24A2-4B9D7C23C7FA}"/>
              </a:ext>
            </a:extLst>
          </p:cNvPr>
          <p:cNvSpPr txBox="1"/>
          <p:nvPr/>
        </p:nvSpPr>
        <p:spPr>
          <a:xfrm>
            <a:off x="453718" y="1510747"/>
            <a:ext cx="140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1400"/>
                </a:solidFill>
                <a:ea typeface="+mj-ea"/>
                <a:cs typeface="+mn-ea"/>
              </a:defRPr>
            </a:lvl1pPr>
          </a:lstStyle>
          <a:p>
            <a:r>
              <a:rPr lang="en-US" altLang="zh-CN" dirty="0"/>
              <a:t>File tree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CCC4A9-F0A3-D113-A572-3237FF8E78B5}"/>
              </a:ext>
            </a:extLst>
          </p:cNvPr>
          <p:cNvSpPr txBox="1"/>
          <p:nvPr/>
        </p:nvSpPr>
        <p:spPr>
          <a:xfrm>
            <a:off x="-87001" y="5014179"/>
            <a:ext cx="2837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1400"/>
                </a:solidFill>
                <a:ea typeface="+mj-ea"/>
                <a:cs typeface="+mn-ea"/>
              </a:defRPr>
            </a:lvl1pPr>
          </a:lstStyle>
          <a:p>
            <a:r>
              <a:rPr lang="en-US" altLang="zh-CN" dirty="0"/>
              <a:t>Python Console</a:t>
            </a:r>
          </a:p>
          <a:p>
            <a:r>
              <a:rPr lang="en-US" altLang="zh-CN" dirty="0"/>
              <a:t>Terminal</a:t>
            </a:r>
          </a:p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8CF707-3AD9-79EC-15A6-F892F41DB7B6}"/>
              </a:ext>
            </a:extLst>
          </p:cNvPr>
          <p:cNvSpPr/>
          <p:nvPr/>
        </p:nvSpPr>
        <p:spPr>
          <a:xfrm>
            <a:off x="1855304" y="1189052"/>
            <a:ext cx="2517913" cy="32424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772BEFE-D4C9-9544-19F7-22F2F0C006AE}"/>
              </a:ext>
            </a:extLst>
          </p:cNvPr>
          <p:cNvSpPr/>
          <p:nvPr/>
        </p:nvSpPr>
        <p:spPr>
          <a:xfrm>
            <a:off x="1974575" y="4513183"/>
            <a:ext cx="5963477" cy="19796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6EBBE8-C2AA-0D3F-F4C8-3B539FFCC653}"/>
              </a:ext>
            </a:extLst>
          </p:cNvPr>
          <p:cNvSpPr/>
          <p:nvPr/>
        </p:nvSpPr>
        <p:spPr>
          <a:xfrm>
            <a:off x="7794170" y="4589385"/>
            <a:ext cx="2986471" cy="17352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A8E177-459C-BF69-0DF7-9486EA521FD7}"/>
              </a:ext>
            </a:extLst>
          </p:cNvPr>
          <p:cNvSpPr txBox="1"/>
          <p:nvPr/>
        </p:nvSpPr>
        <p:spPr>
          <a:xfrm>
            <a:off x="5628475" y="727387"/>
            <a:ext cx="26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1400"/>
                </a:solidFill>
                <a:ea typeface="+mj-ea"/>
                <a:cs typeface="+mn-ea"/>
              </a:defRPr>
            </a:lvl1pPr>
          </a:lstStyle>
          <a:p>
            <a:r>
              <a:rPr lang="en-US" altLang="zh-CN" dirty="0"/>
              <a:t>Editing area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CBC8833-D6EE-5900-3992-D997254869F4}"/>
              </a:ext>
            </a:extLst>
          </p:cNvPr>
          <p:cNvSpPr/>
          <p:nvPr/>
        </p:nvSpPr>
        <p:spPr>
          <a:xfrm>
            <a:off x="4532245" y="1189052"/>
            <a:ext cx="6276774" cy="32424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C1A612E-7FC5-D46C-C5D9-7BFE16A8B10F}"/>
              </a:ext>
            </a:extLst>
          </p:cNvPr>
          <p:cNvSpPr txBox="1"/>
          <p:nvPr/>
        </p:nvSpPr>
        <p:spPr>
          <a:xfrm>
            <a:off x="10834586" y="4939321"/>
            <a:ext cx="135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1400"/>
                </a:solidFill>
                <a:ea typeface="+mj-ea"/>
                <a:cs typeface="+mn-ea"/>
              </a:defRPr>
            </a:lvl1pPr>
          </a:lstStyle>
          <a:p>
            <a:r>
              <a:rPr lang="en-US" altLang="zh-CN" dirty="0"/>
              <a:t>Variables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0B592D-0BC1-BB60-4AC4-E964F382408D}"/>
              </a:ext>
            </a:extLst>
          </p:cNvPr>
          <p:cNvSpPr txBox="1"/>
          <p:nvPr/>
        </p:nvSpPr>
        <p:spPr>
          <a:xfrm>
            <a:off x="8354303" y="727387"/>
            <a:ext cx="67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1400"/>
                </a:solidFill>
                <a:ea typeface="+mj-ea"/>
                <a:cs typeface="+mn-ea"/>
              </a:defRPr>
            </a:lvl1pPr>
          </a:lstStyle>
          <a:p>
            <a:r>
              <a:rPr lang="en-US" altLang="zh-CN" dirty="0"/>
              <a:t>Run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4FB95DB-36ED-D967-FA05-E681C48A342C}"/>
              </a:ext>
            </a:extLst>
          </p:cNvPr>
          <p:cNvSpPr txBox="1"/>
          <p:nvPr/>
        </p:nvSpPr>
        <p:spPr>
          <a:xfrm>
            <a:off x="9552558" y="727387"/>
            <a:ext cx="99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1400"/>
                </a:solidFill>
                <a:ea typeface="+mj-ea"/>
                <a:cs typeface="+mn-ea"/>
              </a:defRPr>
            </a:lvl1pPr>
          </a:lstStyle>
          <a:p>
            <a:r>
              <a:rPr lang="en-US" altLang="zh-CN" dirty="0"/>
              <a:t>Debug</a:t>
            </a:r>
          </a:p>
        </p:txBody>
      </p:sp>
    </p:spTree>
    <p:extLst>
      <p:ext uri="{BB962C8B-B14F-4D97-AF65-F5344CB8AC3E}">
        <p14:creationId xmlns:p14="http://schemas.microsoft.com/office/powerpoint/2010/main" val="468416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4897A-97F3-C3FA-A9DA-DE49C00A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1">
            <a:extLst>
              <a:ext uri="{FF2B5EF4-FFF2-40B4-BE49-F238E27FC236}">
                <a16:creationId xmlns:a16="http://schemas.microsoft.com/office/drawing/2014/main" id="{8A9D7902-8B99-9345-87AC-188B34874308}"/>
              </a:ext>
            </a:extLst>
          </p:cNvPr>
          <p:cNvSpPr txBox="1">
            <a:spLocks/>
          </p:cNvSpPr>
          <p:nvPr/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77BD3E-5342-38EF-5C34-2FB48D7109B1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PyCharm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9E9604-2F57-CAED-43BD-97189EF052E2}"/>
              </a:ext>
            </a:extLst>
          </p:cNvPr>
          <p:cNvSpPr txBox="1"/>
          <p:nvPr/>
        </p:nvSpPr>
        <p:spPr>
          <a:xfrm>
            <a:off x="660400" y="1601462"/>
            <a:ext cx="8093562" cy="1493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Tips</a:t>
            </a:r>
            <a:r>
              <a:rPr lang="zh-CN" altLang="en-US" sz="2400" dirty="0">
                <a:solidFill>
                  <a:srgbClr val="001400"/>
                </a:solidFill>
                <a:ea typeface="+mj-ea"/>
                <a:cs typeface="+mn-ea"/>
              </a:rPr>
              <a:t> 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for</a:t>
            </a:r>
            <a:r>
              <a:rPr lang="zh-CN" altLang="en-US" sz="2400" dirty="0">
                <a:solidFill>
                  <a:srgbClr val="001400"/>
                </a:solidFill>
                <a:ea typeface="+mj-ea"/>
                <a:cs typeface="+mn-ea"/>
              </a:rPr>
              <a:t> 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using PyCharm</a:t>
            </a:r>
            <a:endParaRPr lang="en" altLang="zh-CN" sz="2400" dirty="0">
              <a:solidFill>
                <a:srgbClr val="001400"/>
              </a:solidFill>
              <a:ea typeface="+mj-ea"/>
              <a:cs typeface="+mn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Change the keymaps of shortcuts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Try connecting to a remote server (professional version only)</a:t>
            </a:r>
          </a:p>
        </p:txBody>
      </p:sp>
    </p:spTree>
    <p:extLst>
      <p:ext uri="{BB962C8B-B14F-4D97-AF65-F5344CB8AC3E}">
        <p14:creationId xmlns:p14="http://schemas.microsoft.com/office/powerpoint/2010/main" val="548988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C0EED-51EB-4165-99FE-3C45886B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F9DC1BA-DF88-0808-180E-23FD84181252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Visual Studio Code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92337F-7104-A4E8-4A86-7CF5EB202E39}"/>
              </a:ext>
            </a:extLst>
          </p:cNvPr>
          <p:cNvSpPr txBox="1"/>
          <p:nvPr/>
        </p:nvSpPr>
        <p:spPr>
          <a:xfrm>
            <a:off x="660400" y="6062598"/>
            <a:ext cx="640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https://code.visualstudio.com/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29537A3-CC41-8927-C555-9357C9256313}"/>
              </a:ext>
            </a:extLst>
          </p:cNvPr>
          <p:cNvSpPr txBox="1"/>
          <p:nvPr/>
        </p:nvSpPr>
        <p:spPr>
          <a:xfrm>
            <a:off x="660400" y="1252800"/>
            <a:ext cx="8255000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1400"/>
                </a:solidFill>
                <a:latin typeface="+mj-lt"/>
              </a:rPr>
              <a:t>A lightweight but powerful editor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latin typeface="+mj-lt"/>
              </a:rPr>
              <a:t>Open-source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latin typeface="+mj-lt"/>
              </a:rPr>
              <a:t>Cross-platform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1400"/>
                </a:solidFill>
                <a:latin typeface="+mj-lt"/>
              </a:rPr>
              <a:t>Abundant extensions to extend the functions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rgbClr val="001400"/>
                </a:solidFill>
                <a:latin typeface="+mj-lt"/>
              </a:rPr>
              <a:t>LightWeight</a:t>
            </a:r>
            <a:endParaRPr lang="en-US" altLang="zh-CN" sz="2400" dirty="0">
              <a:solidFill>
                <a:srgbClr val="00140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endParaRPr lang="en-US" altLang="zh-CN" sz="2400" dirty="0">
              <a:solidFill>
                <a:srgbClr val="00140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rgbClr val="001400"/>
                </a:solidFill>
                <a:latin typeface="+mj-lt"/>
              </a:rPr>
              <a:t>Advantage: operate codes in different languages 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solidFill>
                  <a:srgbClr val="001400"/>
                </a:solidFill>
                <a:latin typeface="+mj-lt"/>
              </a:rPr>
              <a:t>Disadvantage: more difficult to start (needs more configurations)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946090B-5EFB-FEA3-AEDE-7E5E8C47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57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06227-734A-8A24-9A74-CE465FE9F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316A2D-A642-C470-B364-126921B0FEEC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Visual Studio Code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35E6F3C-44BD-ABCA-88D5-D77FD6A2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E4A119-A335-E617-A7F5-88970B103D88}"/>
              </a:ext>
            </a:extLst>
          </p:cNvPr>
          <p:cNvSpPr txBox="1"/>
          <p:nvPr/>
        </p:nvSpPr>
        <p:spPr>
          <a:xfrm>
            <a:off x="660398" y="1380925"/>
            <a:ext cx="561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Install the Python extension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20707F-E551-904C-45D2-BEEAD174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8" y="1842590"/>
            <a:ext cx="5617029" cy="419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50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4675A-D9A0-D6C5-66D2-ABC15CD8E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D73AFB6-5040-0676-BB99-7D73248E2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432" y="1883641"/>
            <a:ext cx="5436858" cy="34052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64C507E-F9B5-2405-0800-85ACEEE45F01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Visual Studio Code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DAF6B81-4D1A-8E16-AE88-9CD86EDB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2CAEAD-2059-DD08-F34D-68C218A3F73E}"/>
              </a:ext>
            </a:extLst>
          </p:cNvPr>
          <p:cNvSpPr txBox="1"/>
          <p:nvPr/>
        </p:nvSpPr>
        <p:spPr>
          <a:xfrm>
            <a:off x="660400" y="1434179"/>
            <a:ext cx="451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Open the path to work in</a:t>
            </a:r>
            <a:endParaRPr lang="zh-CN" altLang="en-US" sz="2400" dirty="0">
              <a:solidFill>
                <a:srgbClr val="001400"/>
              </a:solidFill>
              <a:ea typeface="+mj-ea"/>
              <a:cs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9CF3B2-20B1-CEB5-8F4C-72A67336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895844"/>
            <a:ext cx="4512485" cy="338436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E63C93B-C93F-7D7C-3C32-BC55E8E30D2F}"/>
              </a:ext>
            </a:extLst>
          </p:cNvPr>
          <p:cNvSpPr txBox="1"/>
          <p:nvPr/>
        </p:nvSpPr>
        <p:spPr>
          <a:xfrm>
            <a:off x="5456431" y="1434179"/>
            <a:ext cx="5436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Create a file and Run</a:t>
            </a:r>
            <a:endParaRPr lang="zh-CN" altLang="en-US" sz="2400" dirty="0">
              <a:solidFill>
                <a:srgbClr val="001400"/>
              </a:solidFill>
              <a:ea typeface="+mj-ea"/>
              <a:cs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BC8D6DE-082B-795B-08A2-6DDFEA9F0253}"/>
              </a:ext>
            </a:extLst>
          </p:cNvPr>
          <p:cNvSpPr/>
          <p:nvPr/>
        </p:nvSpPr>
        <p:spPr>
          <a:xfrm>
            <a:off x="10372378" y="2009761"/>
            <a:ext cx="255868" cy="3843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D54AEFF-8330-676C-BBDE-B0F8F8AEB701}"/>
              </a:ext>
            </a:extLst>
          </p:cNvPr>
          <p:cNvSpPr/>
          <p:nvPr/>
        </p:nvSpPr>
        <p:spPr>
          <a:xfrm>
            <a:off x="10111402" y="5004976"/>
            <a:ext cx="516843" cy="3843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BC90B5C-7D59-A93A-A004-236928646CFB}"/>
              </a:ext>
            </a:extLst>
          </p:cNvPr>
          <p:cNvSpPr txBox="1"/>
          <p:nvPr/>
        </p:nvSpPr>
        <p:spPr>
          <a:xfrm>
            <a:off x="6665847" y="5389289"/>
            <a:ext cx="4998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Select a different python environment</a:t>
            </a:r>
            <a:endParaRPr lang="zh-CN" altLang="en-US" sz="2400" dirty="0">
              <a:solidFill>
                <a:srgbClr val="001400"/>
              </a:solidFill>
              <a:ea typeface="+mj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569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918B6-009E-9F00-5EC8-F458D1E8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DCF2606-57CC-1970-CEEF-0BBB8D7A5017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Visual Studio Code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6C41E8B-7C05-2129-0C3B-C0FB47F4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4CD22F-FFD0-6035-5B38-CABF2AA430C4}"/>
              </a:ext>
            </a:extLst>
          </p:cNvPr>
          <p:cNvSpPr txBox="1"/>
          <p:nvPr/>
        </p:nvSpPr>
        <p:spPr>
          <a:xfrm>
            <a:off x="660397" y="1297965"/>
            <a:ext cx="4654479" cy="2278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Connect to a remote server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Install Remote SSH Extension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Click SSH button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Add Host in the configuration file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Connect to the host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D9AF327-E88C-AE24-A771-3E9CCF68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867" y="2482122"/>
            <a:ext cx="5175064" cy="390300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884A549-FC51-3894-5719-FE403A352BBF}"/>
              </a:ext>
            </a:extLst>
          </p:cNvPr>
          <p:cNvSpPr/>
          <p:nvPr/>
        </p:nvSpPr>
        <p:spPr>
          <a:xfrm>
            <a:off x="6196762" y="6158073"/>
            <a:ext cx="458438" cy="3172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30FD919-C283-2BA6-F877-77A67655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7" y="3536744"/>
            <a:ext cx="5281835" cy="28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73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844E3-2FF1-CAF8-43C4-B7265EE77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684F95E-7D3A-E43E-9F48-B0D18E44FE95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5129226-6E36-24D1-7246-2D9BCF3E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E0B5706-01CE-FD7F-FF3B-027EAA8327C5}"/>
              </a:ext>
            </a:extLst>
          </p:cNvPr>
          <p:cNvSpPr txBox="1"/>
          <p:nvPr/>
        </p:nvSpPr>
        <p:spPr>
          <a:xfrm>
            <a:off x="660400" y="1191855"/>
            <a:ext cx="1085574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Example: Do some analysis for 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Fibonacci sequence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Fibonacci sequence: 1, 1, 2, 3, 5, 8, … </a:t>
            </a:r>
          </a:p>
          <a:p>
            <a:pPr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a[n] = a[n-1] + a[n-2]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Analysis</a:t>
            </a:r>
          </a:p>
          <a:p>
            <a:pPr marL="4572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print a[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100000000</a:t>
            </a: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2067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Course Overview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F97467-5712-8EFA-9CF7-6B4AAA943C72}"/>
              </a:ext>
            </a:extLst>
          </p:cNvPr>
          <p:cNvSpPr txBox="1"/>
          <p:nvPr/>
        </p:nvSpPr>
        <p:spPr>
          <a:xfrm>
            <a:off x="660400" y="1328737"/>
            <a:ext cx="11076098" cy="4965700"/>
          </a:xfrm>
          <a:prstGeom prst="rect">
            <a:avLst/>
          </a:prstGeom>
          <a:noFill/>
        </p:spPr>
        <p:txBody>
          <a:bodyPr wrap="square" numCol="2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1: Python Fundamentals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2: Scientific Computing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3: Data Collection and Processing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4: Visualization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5: Machine Learning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6: Deep Learning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1400"/>
                </a:solidFill>
                <a:cs typeface="+mn-ea"/>
                <a:sym typeface="+mn-lt"/>
              </a:rPr>
              <a:t>Part 7: Final </a:t>
            </a:r>
            <a:r>
              <a:rPr lang="en-US" altLang="zh-CN" sz="2400">
                <a:solidFill>
                  <a:srgbClr val="001400"/>
                </a:solidFill>
                <a:cs typeface="+mn-ea"/>
                <a:sym typeface="+mn-lt"/>
              </a:rPr>
              <a:t>Project Presentation</a:t>
            </a:r>
          </a:p>
          <a:p>
            <a:pPr>
              <a:lnSpc>
                <a:spcPct val="120000"/>
              </a:lnSpc>
            </a:pPr>
            <a:endParaRPr lang="en-US" altLang="zh-CN" sz="2400" dirty="0">
              <a:solidFill>
                <a:srgbClr val="0014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299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3049-E0A5-F9C6-371E-E861F55B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79F7364-3F13-F410-A22F-F46B6E37977E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503F9781-F3B9-6180-969F-3FA48BCD1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6D04DD-FE69-D693-D71F-19E8B45329B3}"/>
              </a:ext>
            </a:extLst>
          </p:cNvPr>
          <p:cNvSpPr txBox="1"/>
          <p:nvPr/>
        </p:nvSpPr>
        <p:spPr>
          <a:xfrm>
            <a:off x="660400" y="1196293"/>
            <a:ext cx="1085574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Example: Do some analysis for 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Fibonacci sequence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Fibonacci sequence: 1, 1, 2, 3, 5, 8, … </a:t>
            </a:r>
          </a:p>
          <a:p>
            <a:pPr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a[n] = a[n-1] + a[n-2]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Analysis</a:t>
            </a:r>
          </a:p>
          <a:p>
            <a:pPr marL="4572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print a[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100000000</a:t>
            </a: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]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C5FC4A-9A5C-9D1F-F381-4DA09F149AEF}"/>
              </a:ext>
            </a:extLst>
          </p:cNvPr>
          <p:cNvSpPr txBox="1"/>
          <p:nvPr/>
        </p:nvSpPr>
        <p:spPr>
          <a:xfrm>
            <a:off x="7859486" y="4804539"/>
            <a:ext cx="4274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Another 31s </a:t>
            </a:r>
            <a:r>
              <a:rPr kumimoji="1" lang="en-US" altLang="zh-CN" sz="2400" dirty="0"/>
              <a:t>to execute the code</a:t>
            </a:r>
            <a:endParaRPr kumimoji="1"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BE0262-C29B-B454-89A1-01F57BB6E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54"/>
          <a:stretch/>
        </p:blipFill>
        <p:spPr>
          <a:xfrm>
            <a:off x="660400" y="4483673"/>
            <a:ext cx="6883400" cy="14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11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1201-3D2B-B659-257B-A4DFAE1C3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232227A-EC42-78D8-41BF-C25F47B58AB8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997CA41-EC3D-A483-8A57-35874E1E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3DB557A-856E-E848-A7F0-154A29CB81BA}"/>
              </a:ext>
            </a:extLst>
          </p:cNvPr>
          <p:cNvSpPr txBox="1"/>
          <p:nvPr/>
        </p:nvSpPr>
        <p:spPr>
          <a:xfrm>
            <a:off x="660400" y="1196293"/>
            <a:ext cx="10855740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Example: Do some analysis for 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</a:rPr>
              <a:t>Fibonacci sequence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1, 1, 2, 3, 5, 8, … </a:t>
            </a:r>
          </a:p>
          <a:p>
            <a:pPr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a[n] = a[n-1] + a[n-2]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Analysis</a:t>
            </a:r>
          </a:p>
          <a:p>
            <a:pPr marL="4572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print a[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100000000</a:t>
            </a: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]</a:t>
            </a:r>
          </a:p>
          <a:p>
            <a:pPr marL="4572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Print a[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</a:rPr>
              <a:t>99999999]</a:t>
            </a:r>
            <a:r>
              <a:rPr lang="en" altLang="zh-CN" sz="2400" dirty="0">
                <a:solidFill>
                  <a:srgbClr val="001400"/>
                </a:solidFill>
                <a:ea typeface="+mj-ea"/>
                <a:cs typeface="+mn-ea"/>
              </a:rPr>
              <a:t> + a[1002]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ADC0D1-73EE-656D-9D5B-F51A6DD99143}"/>
              </a:ext>
            </a:extLst>
          </p:cNvPr>
          <p:cNvSpPr txBox="1"/>
          <p:nvPr/>
        </p:nvSpPr>
        <p:spPr>
          <a:xfrm>
            <a:off x="7859486" y="4804539"/>
            <a:ext cx="4274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Another 31s </a:t>
            </a:r>
            <a:r>
              <a:rPr kumimoji="1" lang="en-US" altLang="zh-CN" sz="2400" dirty="0"/>
              <a:t>to execute the code</a:t>
            </a:r>
            <a:endParaRPr kumimoji="1"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F01861-C456-3A6E-FA4F-24DFAEA6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59"/>
          <a:stretch/>
        </p:blipFill>
        <p:spPr>
          <a:xfrm>
            <a:off x="660400" y="4483673"/>
            <a:ext cx="6883400" cy="16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80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CA582-A82E-7364-ADDD-7100711CA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EB93C95-593E-ADD8-5451-0E635A62F453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7B16DB9-08D1-C026-798D-932486D9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88573B0-C0A2-1FDE-AD09-A46D3F1F0E8B}"/>
              </a:ext>
            </a:extLst>
          </p:cNvPr>
          <p:cNvSpPr txBox="1"/>
          <p:nvPr/>
        </p:nvSpPr>
        <p:spPr>
          <a:xfrm>
            <a:off x="660400" y="1191855"/>
            <a:ext cx="1085574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Interactive mode can save time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EF2DEB-38F0-74CC-453C-E26675D9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6" y="1856860"/>
            <a:ext cx="7086600" cy="45212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B704384-9FFA-1EF1-96AD-DBDDCEADCC85}"/>
              </a:ext>
            </a:extLst>
          </p:cNvPr>
          <p:cNvSpPr txBox="1"/>
          <p:nvPr/>
        </p:nvSpPr>
        <p:spPr>
          <a:xfrm>
            <a:off x="7780408" y="3721402"/>
            <a:ext cx="2510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31s </a:t>
            </a:r>
            <a:r>
              <a:rPr kumimoji="1" lang="en-US" altLang="zh-CN" sz="2400" dirty="0"/>
              <a:t>for processing </a:t>
            </a:r>
          </a:p>
          <a:p>
            <a:r>
              <a:rPr kumimoji="1" lang="en-US" altLang="zh-CN" sz="2400" dirty="0"/>
              <a:t>Then any analysis </a:t>
            </a:r>
            <a:endParaRPr kumimoji="1"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FAA0EF-13C9-3740-DBCF-2A38324AB600}"/>
              </a:ext>
            </a:extLst>
          </p:cNvPr>
          <p:cNvSpPr txBox="1"/>
          <p:nvPr/>
        </p:nvSpPr>
        <p:spPr>
          <a:xfrm>
            <a:off x="7780408" y="5051251"/>
            <a:ext cx="44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How to reuse the code next time?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31253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3146-98FD-95A0-F2C9-AB5D930A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734869E-5876-2F0A-49E7-0A86CF9286B0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3F8A758-5019-6959-EDBF-4C01577A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DBC377B-CDE2-C464-D7FF-9C27510C0401}"/>
              </a:ext>
            </a:extLst>
          </p:cNvPr>
          <p:cNvSpPr txBox="1"/>
          <p:nvPr/>
        </p:nvSpPr>
        <p:spPr>
          <a:xfrm>
            <a:off x="660400" y="1227358"/>
            <a:ext cx="1085574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A situation: interactive analysis after some complicated,  time-consuming processing</a:t>
            </a: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E5CDDF0B-911C-C2AC-1FC0-2A20C6F63639}"/>
              </a:ext>
            </a:extLst>
          </p:cNvPr>
          <p:cNvGraphicFramePr>
            <a:graphicFrameLocks noGrp="1"/>
          </p:cNvGraphicFramePr>
          <p:nvPr/>
        </p:nvGraphicFramePr>
        <p:xfrm>
          <a:off x="747485" y="2130697"/>
          <a:ext cx="10349942" cy="236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4971">
                  <a:extLst>
                    <a:ext uri="{9D8B030D-6E8A-4147-A177-3AD203B41FA5}">
                      <a16:colId xmlns:a16="http://schemas.microsoft.com/office/drawing/2014/main" val="595914751"/>
                    </a:ext>
                  </a:extLst>
                </a:gridCol>
                <a:gridCol w="5174971">
                  <a:extLst>
                    <a:ext uri="{9D8B030D-6E8A-4147-A177-3AD203B41FA5}">
                      <a16:colId xmlns:a16="http://schemas.microsoft.com/office/drawing/2014/main" val="3277716919"/>
                    </a:ext>
                  </a:extLst>
                </a:gridCol>
              </a:tblGrid>
              <a:tr h="472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Interactive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File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222914"/>
                  </a:ext>
                </a:extLst>
              </a:tr>
              <a:tr h="472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Instant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No instant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56997"/>
                  </a:ext>
                </a:extLst>
              </a:tr>
              <a:tr h="472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Run one line at a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Execute the whole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75804"/>
                  </a:ext>
                </a:extLst>
              </a:tr>
              <a:tr h="472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Not reusable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Reusable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749996"/>
                  </a:ext>
                </a:extLst>
              </a:tr>
              <a:tr h="472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Difficult to debug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0014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Easy to debug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76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6567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D84B2-1BC6-9438-21B8-7D296BD54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039CCC4-4385-7D97-2932-09087A0F7B06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C9AC26C-2513-9A40-4251-45FA9752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072033-D2B0-1186-07B0-10E3E17350C6}"/>
              </a:ext>
            </a:extLst>
          </p:cNvPr>
          <p:cNvSpPr txBox="1"/>
          <p:nvPr/>
        </p:nvSpPr>
        <p:spPr>
          <a:xfrm>
            <a:off x="660400" y="1280067"/>
            <a:ext cx="1083444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Combine interactive and file mode: Coding in blocks interactively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89421F-29CA-9D73-C3CF-2567090B2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36" y="2743859"/>
            <a:ext cx="6867117" cy="32820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B1AED88-3911-E4A4-D930-9D8AD8D07ACF}"/>
              </a:ext>
            </a:extLst>
          </p:cNvPr>
          <p:cNvSpPr txBox="1"/>
          <p:nvPr/>
        </p:nvSpPr>
        <p:spPr>
          <a:xfrm>
            <a:off x="4015343" y="5712368"/>
            <a:ext cx="381951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1400"/>
                </a:solidFill>
                <a:ea typeface="+mj-ea"/>
              </a:rPr>
              <a:t>Interactive Computing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910821-DB7C-8F39-7C64-522E4AC47833}"/>
              </a:ext>
            </a:extLst>
          </p:cNvPr>
          <p:cNvSpPr txBox="1"/>
          <p:nvPr/>
        </p:nvSpPr>
        <p:spPr>
          <a:xfrm>
            <a:off x="1145635" y="3256364"/>
            <a:ext cx="2146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1400"/>
                </a:solidFill>
                <a:ea typeface="+mj-ea"/>
              </a:rPr>
              <a:t>Time consuming </a:t>
            </a:r>
          </a:p>
          <a:p>
            <a:pPr algn="ctr"/>
            <a:r>
              <a:rPr lang="en-US" altLang="zh-CN" sz="2000" dirty="0">
                <a:solidFill>
                  <a:srgbClr val="001400"/>
                </a:solidFill>
                <a:ea typeface="+mj-ea"/>
              </a:rPr>
              <a:t>data processing</a:t>
            </a:r>
            <a:endParaRPr lang="zh-CN" altLang="en-US" sz="2000" dirty="0">
              <a:solidFill>
                <a:srgbClr val="001400"/>
              </a:solidFill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077F4B-92AB-3B29-02A8-C8EACB81B4E0}"/>
              </a:ext>
            </a:extLst>
          </p:cNvPr>
          <p:cNvSpPr/>
          <p:nvPr/>
        </p:nvSpPr>
        <p:spPr>
          <a:xfrm>
            <a:off x="4015665" y="3232605"/>
            <a:ext cx="6610690" cy="5389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1400"/>
              </a:solidFill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B15F4A3-72F0-F249-67A5-C9F2CFF0DA5A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3292251" y="3502074"/>
            <a:ext cx="723414" cy="108233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EDC924B5-05D0-F4A0-2379-AA0CFF13A48F}"/>
              </a:ext>
            </a:extLst>
          </p:cNvPr>
          <p:cNvSpPr/>
          <p:nvPr/>
        </p:nvSpPr>
        <p:spPr>
          <a:xfrm>
            <a:off x="4015664" y="4326176"/>
            <a:ext cx="6610690" cy="2857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14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64292C3-3930-E47C-C700-CA9EFEE24B51}"/>
              </a:ext>
            </a:extLst>
          </p:cNvPr>
          <p:cNvSpPr txBox="1"/>
          <p:nvPr/>
        </p:nvSpPr>
        <p:spPr>
          <a:xfrm>
            <a:off x="964688" y="4447004"/>
            <a:ext cx="233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1400"/>
                </a:solidFill>
                <a:ea typeface="+mj-ea"/>
              </a:rPr>
              <a:t>Interactive analysis</a:t>
            </a:r>
            <a:endParaRPr lang="zh-CN" altLang="en-US" sz="2000" dirty="0">
              <a:solidFill>
                <a:srgbClr val="001400"/>
              </a:solidFill>
              <a:ea typeface="+mj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18F6390-63D1-6C0E-3F95-12BD6174ACB0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 flipV="1">
            <a:off x="3297380" y="4469044"/>
            <a:ext cx="718284" cy="178015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5C9E57-7D9B-ACBE-E490-D30A702E30ED}"/>
              </a:ext>
            </a:extLst>
          </p:cNvPr>
          <p:cNvSpPr/>
          <p:nvPr/>
        </p:nvSpPr>
        <p:spPr>
          <a:xfrm>
            <a:off x="4015986" y="5123901"/>
            <a:ext cx="6610690" cy="2857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14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AE15D95-F488-85B0-3ECB-70ADE63BDD52}"/>
              </a:ext>
            </a:extLst>
          </p:cNvPr>
          <p:cNvSpPr txBox="1"/>
          <p:nvPr/>
        </p:nvSpPr>
        <p:spPr>
          <a:xfrm>
            <a:off x="1" y="5223990"/>
            <a:ext cx="329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1400"/>
                </a:solidFill>
                <a:ea typeface="+mj-ea"/>
              </a:rPr>
              <a:t>Adding analysis without re-executing the processing</a:t>
            </a:r>
            <a:endParaRPr lang="zh-CN" altLang="en-US" sz="2000" dirty="0">
              <a:solidFill>
                <a:srgbClr val="001400"/>
              </a:solidFill>
              <a:ea typeface="+mj-ea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06EC39E-3CE5-097A-AE6C-BC32160777A2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 flipV="1">
            <a:off x="3292251" y="5266769"/>
            <a:ext cx="723735" cy="311164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A0D4AAC5-423E-DACD-C5B0-E280AFDF8306}"/>
              </a:ext>
            </a:extLst>
          </p:cNvPr>
          <p:cNvSpPr txBox="1"/>
          <p:nvPr/>
        </p:nvSpPr>
        <p:spPr>
          <a:xfrm>
            <a:off x="7766275" y="5700891"/>
            <a:ext cx="350535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1400"/>
                </a:solidFill>
                <a:ea typeface="+mj-ea"/>
              </a:rPr>
              <a:t>Reusable Scripts</a:t>
            </a:r>
            <a:endParaRPr lang="zh-CN" altLang="en-US" sz="2400" dirty="0">
              <a:solidFill>
                <a:srgbClr val="00140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09204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E072B-72BC-9C1F-0C4C-0D3AAFB36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5D7DEC7-CCFF-FAD5-D1EF-4784FAC9D8A5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5D482B-D56D-85C4-F912-15D636384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913253"/>
            <a:ext cx="6610690" cy="74933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72D7FF9-73AE-EB33-E74E-58CC2F691A2D}"/>
              </a:ext>
            </a:extLst>
          </p:cNvPr>
          <p:cNvSpPr txBox="1"/>
          <p:nvPr/>
        </p:nvSpPr>
        <p:spPr>
          <a:xfrm>
            <a:off x="660400" y="1201983"/>
            <a:ext cx="837933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Install 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ADE996B0-09D9-2B74-986C-F900B34DC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EEF87B-FE1F-14C2-B07B-CC0369406031}"/>
              </a:ext>
            </a:extLst>
          </p:cNvPr>
          <p:cNvSpPr txBox="1"/>
          <p:nvPr/>
        </p:nvSpPr>
        <p:spPr>
          <a:xfrm>
            <a:off x="660400" y="2838809"/>
            <a:ext cx="36004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Run Jupyter Notebook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DF4C4E5-3736-CFB5-35F5-5400E0448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70" y="3427881"/>
            <a:ext cx="3600450" cy="2870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E83F7E-3E12-8F52-54D0-70BBADF98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184" y="3447946"/>
            <a:ext cx="5096515" cy="28501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224E4C-AC8A-9830-98AD-C7C6C06B5C69}"/>
              </a:ext>
            </a:extLst>
          </p:cNvPr>
          <p:cNvSpPr txBox="1"/>
          <p:nvPr/>
        </p:nvSpPr>
        <p:spPr>
          <a:xfrm>
            <a:off x="4985184" y="2856267"/>
            <a:ext cx="473528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Open Jupyter in a web-browser</a:t>
            </a:r>
          </a:p>
        </p:txBody>
      </p:sp>
    </p:spTree>
    <p:extLst>
      <p:ext uri="{BB962C8B-B14F-4D97-AF65-F5344CB8AC3E}">
        <p14:creationId xmlns:p14="http://schemas.microsoft.com/office/powerpoint/2010/main" val="4867174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ADA85-59B8-FF75-AD85-E23AA510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E48941E-B7CA-661A-2AD2-ED5D560B1EF6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 Notebook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EDB1FD8-26CB-1711-6117-BA21778D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181C13-0594-B2C9-3049-1BC0023B0682}"/>
              </a:ext>
            </a:extLst>
          </p:cNvPr>
          <p:cNvSpPr txBox="1"/>
          <p:nvPr/>
        </p:nvSpPr>
        <p:spPr>
          <a:xfrm>
            <a:off x="660399" y="1307744"/>
            <a:ext cx="722085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Create an </a:t>
            </a:r>
            <a:r>
              <a:rPr lang="en-US" altLang="zh-CN" sz="2400" dirty="0" err="1">
                <a:solidFill>
                  <a:srgbClr val="001400"/>
                </a:solidFill>
                <a:ea typeface="+mj-ea"/>
                <a:cs typeface="+mn-ea"/>
                <a:sym typeface="+mn-lt"/>
              </a:rPr>
              <a:t>ipynb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 file and try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115425-FF50-FB3C-216D-CAC74F8E9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" y="3907156"/>
            <a:ext cx="5544458" cy="247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12937-0CB6-DDC0-32C6-25F5F753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99" y="1952274"/>
            <a:ext cx="5544458" cy="183442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89A26BE-2E40-D03C-45B5-0CD681C25EAA}"/>
              </a:ext>
            </a:extLst>
          </p:cNvPr>
          <p:cNvSpPr/>
          <p:nvPr/>
        </p:nvSpPr>
        <p:spPr>
          <a:xfrm>
            <a:off x="5323113" y="2590799"/>
            <a:ext cx="446315" cy="1850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7919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13002-E809-BC37-78A5-C91E29E46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ECC558C-4675-7C9F-1E95-529D963C0E5A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</a:t>
            </a: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 Notebook (PyCharm)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57A4E174-E486-AFB9-D354-EDD10811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AD1FB5-B0FA-2684-A785-5A2747533364}"/>
              </a:ext>
            </a:extLst>
          </p:cNvPr>
          <p:cNvSpPr txBox="1"/>
          <p:nvPr/>
        </p:nvSpPr>
        <p:spPr>
          <a:xfrm>
            <a:off x="7843890" y="5599775"/>
            <a:ext cx="294385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only for professional</a:t>
            </a:r>
          </a:p>
        </p:txBody>
      </p:sp>
      <p:pic>
        <p:nvPicPr>
          <p:cNvPr id="7" name="图片 6" descr="图形用户界面, 文本, 应用程序&#10;&#10;描述已自动生成">
            <a:extLst>
              <a:ext uri="{FF2B5EF4-FFF2-40B4-BE49-F238E27FC236}">
                <a16:creationId xmlns:a16="http://schemas.microsoft.com/office/drawing/2014/main" id="{2D26D3E8-49AF-849A-87BD-63BE346CF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1" y="2046088"/>
            <a:ext cx="7066293" cy="41652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E2899A7-5FD6-F805-8FC6-21CD3F3CD14A}"/>
              </a:ext>
            </a:extLst>
          </p:cNvPr>
          <p:cNvSpPr txBox="1"/>
          <p:nvPr/>
        </p:nvSpPr>
        <p:spPr>
          <a:xfrm>
            <a:off x="660400" y="1201347"/>
            <a:ext cx="722085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Just create the </a:t>
            </a:r>
            <a:r>
              <a:rPr lang="en-US" altLang="zh-CN" sz="2400" dirty="0" err="1">
                <a:solidFill>
                  <a:srgbClr val="001400"/>
                </a:solidFill>
                <a:ea typeface="+mj-ea"/>
                <a:cs typeface="+mn-ea"/>
                <a:sym typeface="+mn-lt"/>
              </a:rPr>
              <a:t>ipynb</a:t>
            </a:r>
            <a:r>
              <a:rPr lang="zh-CN" altLang="en-US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 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file</a:t>
            </a:r>
          </a:p>
        </p:txBody>
      </p:sp>
    </p:spTree>
    <p:extLst>
      <p:ext uri="{BB962C8B-B14F-4D97-AF65-F5344CB8AC3E}">
        <p14:creationId xmlns:p14="http://schemas.microsoft.com/office/powerpoint/2010/main" val="358566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EFF51-F8DE-CE3D-C20B-A5718B25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C7086B0-EBF1-FEE5-CC2E-68A2BCA0CB75}"/>
              </a:ext>
            </a:extLst>
          </p:cNvPr>
          <p:cNvSpPr txBox="1"/>
          <p:nvPr/>
        </p:nvSpPr>
        <p:spPr>
          <a:xfrm>
            <a:off x="660400" y="422414"/>
            <a:ext cx="90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  <a:sym typeface="+mn-lt"/>
              </a:rPr>
              <a:t>Jupyter</a:t>
            </a: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 Notebook (</a:t>
            </a:r>
            <a:r>
              <a:rPr lang="en-US" altLang="zh-CN" sz="4400" b="1" dirty="0" err="1">
                <a:solidFill>
                  <a:srgbClr val="008000"/>
                </a:solidFill>
                <a:ea typeface="+mj-ea"/>
                <a:cs typeface="+mj-cs"/>
                <a:sym typeface="+mn-lt"/>
              </a:rPr>
              <a:t>VScode</a:t>
            </a: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)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DD2A919-FD9B-4E0C-A117-DB3A39D3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0BDDD2-8FA3-BCED-61CA-32E77BCA0453}"/>
              </a:ext>
            </a:extLst>
          </p:cNvPr>
          <p:cNvSpPr txBox="1"/>
          <p:nvPr/>
        </p:nvSpPr>
        <p:spPr>
          <a:xfrm>
            <a:off x="660400" y="1201347"/>
            <a:ext cx="722085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Just create the </a:t>
            </a:r>
            <a:r>
              <a:rPr lang="en-US" altLang="zh-CN" sz="2400" dirty="0" err="1">
                <a:solidFill>
                  <a:srgbClr val="001400"/>
                </a:solidFill>
                <a:ea typeface="+mj-ea"/>
                <a:cs typeface="+mn-ea"/>
                <a:sym typeface="+mn-lt"/>
              </a:rPr>
              <a:t>ipynb</a:t>
            </a:r>
            <a:r>
              <a:rPr lang="zh-CN" altLang="en-US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 </a:t>
            </a:r>
            <a:r>
              <a:rPr lang="en-US" altLang="zh-CN" sz="2400" dirty="0">
                <a:solidFill>
                  <a:srgbClr val="001400"/>
                </a:solidFill>
                <a:ea typeface="+mj-ea"/>
                <a:cs typeface="+mn-ea"/>
                <a:sym typeface="+mn-lt"/>
              </a:rPr>
              <a:t>file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109101-5846-6BCA-95FD-1D321BBE9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804018"/>
            <a:ext cx="7772400" cy="46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22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4BB502-4D00-5B37-7664-A33CF59CB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3E00"/>
                </a:solidFill>
              </a:rPr>
              <a:t>Thank you!</a:t>
            </a:r>
            <a:endParaRPr lang="zh-CN" altLang="en-US" dirty="0">
              <a:solidFill>
                <a:srgbClr val="003E00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DE5EB8-C324-A27C-499B-7D8407E9B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AIAA 5031  Introduction to Computing Using Python</a:t>
            </a:r>
            <a:endParaRPr lang="zh-CN" altLang="en-US" dirty="0"/>
          </a:p>
        </p:txBody>
      </p:sp>
      <p:sp>
        <p:nvSpPr>
          <p:cNvPr id="4" name="页脚占位符 1">
            <a:extLst>
              <a:ext uri="{FF2B5EF4-FFF2-40B4-BE49-F238E27FC236}">
                <a16:creationId xmlns:a16="http://schemas.microsoft.com/office/drawing/2014/main" id="{578F701B-09A9-4BD0-B260-D39113A6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5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400" y="422414"/>
            <a:ext cx="603910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Grading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6C30703-C8AD-CAF9-D18D-01F00F7F3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00575"/>
              </p:ext>
            </p:extLst>
          </p:nvPr>
        </p:nvGraphicFramePr>
        <p:xfrm>
          <a:off x="660400" y="1584942"/>
          <a:ext cx="10399950" cy="1844058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840761">
                  <a:extLst>
                    <a:ext uri="{9D8B030D-6E8A-4147-A177-3AD203B41FA5}">
                      <a16:colId xmlns:a16="http://schemas.microsoft.com/office/drawing/2014/main" val="1154491533"/>
                    </a:ext>
                  </a:extLst>
                </a:gridCol>
                <a:gridCol w="4559189">
                  <a:extLst>
                    <a:ext uri="{9D8B030D-6E8A-4147-A177-3AD203B41FA5}">
                      <a16:colId xmlns:a16="http://schemas.microsoft.com/office/drawing/2014/main" val="1977298137"/>
                    </a:ext>
                  </a:extLst>
                </a:gridCol>
              </a:tblGrid>
              <a:tr h="61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Attendance / Assignments / In-class Practices 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40%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3595047"/>
                  </a:ext>
                </a:extLst>
              </a:tr>
              <a:tr h="61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Project Report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30%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8483340"/>
                  </a:ext>
                </a:extLst>
              </a:tr>
              <a:tr h="614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Project Presentation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30%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2953269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0E845053-C8CD-A213-EFEE-E0F3668A9574}"/>
              </a:ext>
            </a:extLst>
          </p:cNvPr>
          <p:cNvSpPr txBox="1"/>
          <p:nvPr/>
        </p:nvSpPr>
        <p:spPr>
          <a:xfrm>
            <a:off x="660400" y="3569238"/>
            <a:ext cx="11367477" cy="284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800" b="1" dirty="0"/>
              <a:t>No exam: </a:t>
            </a:r>
          </a:p>
          <a:p>
            <a:pPr>
              <a:lnSpc>
                <a:spcPct val="130000"/>
              </a:lnSpc>
            </a:pPr>
            <a:r>
              <a:rPr kumimoji="1" lang="en" altLang="zh-CN" sz="2800" dirty="0"/>
              <a:t>Relative ability improvement </a:t>
            </a:r>
            <a:r>
              <a:rPr lang="en" altLang="zh-CN" sz="2800" dirty="0"/>
              <a:t>is more important than the absolute score</a:t>
            </a:r>
            <a:endParaRPr kumimoji="1" lang="en-US" altLang="zh-CN" sz="2800" dirty="0"/>
          </a:p>
          <a:p>
            <a:pPr>
              <a:lnSpc>
                <a:spcPct val="130000"/>
              </a:lnSpc>
            </a:pPr>
            <a:r>
              <a:rPr kumimoji="1" lang="en-US" altLang="zh-CN" sz="2800" b="1" dirty="0"/>
              <a:t>Attendance: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Attendance will be recorded every class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dirty="0"/>
              <a:t>Everyone has 2 free absents (in-class practices still need to be submitted)</a:t>
            </a:r>
          </a:p>
        </p:txBody>
      </p:sp>
    </p:spTree>
    <p:extLst>
      <p:ext uri="{BB962C8B-B14F-4D97-AF65-F5344CB8AC3E}">
        <p14:creationId xmlns:p14="http://schemas.microsoft.com/office/powerpoint/2010/main" val="2390029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399" y="422414"/>
            <a:ext cx="1018019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Final Project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B7FA35-A128-EFC4-F014-013D5A84B509}"/>
              </a:ext>
            </a:extLst>
          </p:cNvPr>
          <p:cNvSpPr txBox="1"/>
          <p:nvPr/>
        </p:nvSpPr>
        <p:spPr>
          <a:xfrm>
            <a:off x="544286" y="1763486"/>
            <a:ext cx="1078774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Design and implement a cool system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Finish a report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Present your system </a:t>
            </a:r>
            <a:r>
              <a:rPr lang="en-US" altLang="zh-CN" sz="2400" dirty="0">
                <a:solidFill>
                  <a:srgbClr val="FF0000"/>
                </a:solidFill>
                <a:sym typeface="+mn-lt"/>
              </a:rPr>
              <a:t>design</a:t>
            </a: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, </a:t>
            </a:r>
            <a:r>
              <a:rPr lang="en-US" altLang="zh-CN" sz="2400" dirty="0">
                <a:solidFill>
                  <a:srgbClr val="FF0000"/>
                </a:solidFill>
                <a:sym typeface="+mn-lt"/>
              </a:rPr>
              <a:t>demo system</a:t>
            </a:r>
            <a:r>
              <a:rPr lang="en-US" altLang="zh-CN" sz="2400" dirty="0">
                <a:sym typeface="+mn-lt"/>
              </a:rPr>
              <a:t>,</a:t>
            </a: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sym typeface="+mn-lt"/>
              </a:rPr>
              <a:t>scientific contribution</a:t>
            </a: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 at class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Submit your code</a:t>
            </a:r>
          </a:p>
        </p:txBody>
      </p:sp>
    </p:spTree>
    <p:extLst>
      <p:ext uri="{BB962C8B-B14F-4D97-AF65-F5344CB8AC3E}">
        <p14:creationId xmlns:p14="http://schemas.microsoft.com/office/powerpoint/2010/main" val="401270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1">
            <a:extLst>
              <a:ext uri="{FF2B5EF4-FFF2-40B4-BE49-F238E27FC236}">
                <a16:creationId xmlns:a16="http://schemas.microsoft.com/office/drawing/2014/main" id="{C48003EF-0CB7-A2CC-F604-0E24542B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altLang="zh-CN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AIAA 5031  Introduction to Computing Using Python</a:t>
            </a:r>
            <a:endParaRPr lang="zh-CN" alt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3758AA-510A-6916-6899-E202DBAB8A50}"/>
              </a:ext>
            </a:extLst>
          </p:cNvPr>
          <p:cNvSpPr txBox="1"/>
          <p:nvPr/>
        </p:nvSpPr>
        <p:spPr>
          <a:xfrm>
            <a:off x="660399" y="422414"/>
            <a:ext cx="1018019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solidFill>
                  <a:srgbClr val="008000"/>
                </a:solidFill>
                <a:ea typeface="+mj-ea"/>
                <a:cs typeface="+mj-cs"/>
                <a:sym typeface="+mn-lt"/>
              </a:rPr>
              <a:t>Final Project: Examples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B7FA35-A128-EFC4-F014-013D5A84B509}"/>
              </a:ext>
            </a:extLst>
          </p:cNvPr>
          <p:cNvSpPr txBox="1"/>
          <p:nvPr/>
        </p:nvSpPr>
        <p:spPr>
          <a:xfrm>
            <a:off x="544286" y="1763486"/>
            <a:ext cx="11647714" cy="2934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A scientific data visualization and analysis system: use it to discover insights and prove your hypotheses</a:t>
            </a:r>
          </a:p>
          <a:p>
            <a:pPr marL="457200" indent="-457200" algn="just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A data collection and processing system: a system that can crawl online big data, do the data cleansing and pre-processing, and store them in local database</a:t>
            </a:r>
          </a:p>
          <a:p>
            <a:pPr marL="457200" indent="-457200" algn="just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An AI application: Formulate a new problem and train/employ AI to solve it</a:t>
            </a:r>
          </a:p>
          <a:p>
            <a:pPr marL="457200" indent="-457200" algn="just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400" dirty="0">
                <a:solidFill>
                  <a:srgbClr val="000000"/>
                </a:solidFill>
                <a:sym typeface="+mn-lt"/>
              </a:rPr>
              <a:t>Participate in a Data Mining / Machine Learning Competition</a:t>
            </a:r>
          </a:p>
        </p:txBody>
      </p:sp>
    </p:spTree>
    <p:extLst>
      <p:ext uri="{BB962C8B-B14F-4D97-AF65-F5344CB8AC3E}">
        <p14:creationId xmlns:p14="http://schemas.microsoft.com/office/powerpoint/2010/main" val="2703394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9683</TotalTime>
  <Words>2987</Words>
  <Application>Microsoft Macintosh PowerPoint</Application>
  <PresentationFormat>宽屏</PresentationFormat>
  <Paragraphs>630</Paragraphs>
  <Slides>69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81" baseType="lpstr">
      <vt:lpstr>-apple-system</vt:lpstr>
      <vt:lpstr>等线</vt:lpstr>
      <vt:lpstr>等线</vt:lpstr>
      <vt:lpstr>宋体</vt:lpstr>
      <vt:lpstr>微软雅黑 Light</vt:lpstr>
      <vt:lpstr>系统字体常规体</vt:lpstr>
      <vt:lpstr>inherit</vt:lpstr>
      <vt:lpstr>Arial</vt:lpstr>
      <vt:lpstr>Calibri</vt:lpstr>
      <vt:lpstr>Helvetica Neue</vt:lpstr>
      <vt:lpstr>Wingdings</vt:lpstr>
      <vt:lpstr>Office 主题​​</vt:lpstr>
      <vt:lpstr>Week1-Introduction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Build-in Functions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Shirley deng</dc:creator>
  <cp:lastModifiedBy>SUN Ying</cp:lastModifiedBy>
  <cp:revision>1136</cp:revision>
  <dcterms:created xsi:type="dcterms:W3CDTF">2022-11-06T11:57:15Z</dcterms:created>
  <dcterms:modified xsi:type="dcterms:W3CDTF">2024-01-23T04:49:41Z</dcterms:modified>
</cp:coreProperties>
</file>